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3" r:id="rId4"/>
    <p:sldId id="257" r:id="rId5"/>
    <p:sldId id="258" r:id="rId6"/>
    <p:sldId id="259" r:id="rId7"/>
    <p:sldId id="260" r:id="rId8"/>
    <p:sldId id="261" r:id="rId9"/>
    <p:sldId id="262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 varScale="1">
        <p:scale>
          <a:sx n="64" d="100"/>
          <a:sy n="64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NÁZEV:VY_32_INOVACE_3.2.1.1.J01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24143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Soustava opěrná, stavba kosti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3DF9ED-ADB2-4414-9DF2-2F8752397569}" type="presOf" srcId="{D1B46980-6531-4606-95E6-44980827E919}" destId="{2BE915AB-18AA-4053-B92C-3BFC9ED204BB}" srcOrd="1" destOrd="0" presId="urn:microsoft.com/office/officeart/2005/8/layout/target3"/>
    <dgm:cxn modelId="{9E4AB51E-D891-40DF-98B7-B741830E22DF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F62222-41E7-4BC1-85C6-3A2B32105F67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D87FA84-43B9-48F0-AAF8-9A55D9AEF883}" type="presOf" srcId="{D1B46980-6531-4606-95E6-44980827E919}" destId="{6140AFEC-043D-4C43-A2F9-D0F5331DF3A3}" srcOrd="0" destOrd="0" presId="urn:microsoft.com/office/officeart/2005/8/layout/target3"/>
    <dgm:cxn modelId="{039D551B-A2E2-4A81-8B24-7F5B0A1918C6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7693003-DB9A-49AC-BE5F-923D4D75B7DC}" type="presOf" srcId="{D8197B8C-B260-4A16-BDF4-0947B075E274}" destId="{25B08C86-7E15-44DC-BE7F-FFB55DD49D12}" srcOrd="0" destOrd="0" presId="urn:microsoft.com/office/officeart/2005/8/layout/target3"/>
    <dgm:cxn modelId="{F99F5EC7-272F-47B1-A6EE-5CB69092831C}" type="presOf" srcId="{4C35D32F-0EAB-4CD7-82EE-45574DC2A586}" destId="{890E4F0B-2866-4A3F-A3C7-2A14B1797930}" srcOrd="1" destOrd="0" presId="urn:microsoft.com/office/officeart/2005/8/layout/target3"/>
    <dgm:cxn modelId="{95C636E4-8F12-4BAE-BF59-C5664167217C}" type="presOf" srcId="{757F3AB3-0718-4624-B441-E567A8F0AB56}" destId="{333A1088-737F-45CB-B68E-254E46348037}" srcOrd="0" destOrd="0" presId="urn:microsoft.com/office/officeart/2005/8/layout/target3"/>
    <dgm:cxn modelId="{7223F5FF-E12F-4A25-86FC-1F1CC2E93CC1}" type="presOf" srcId="{D1D4F407-5343-4D3F-B5B9-D407B03CAEB4}" destId="{D005CE8C-CC26-4C3E-AC11-E15060ECD759}" srcOrd="0" destOrd="0" presId="urn:microsoft.com/office/officeart/2005/8/layout/target3"/>
    <dgm:cxn modelId="{BF2908DE-863A-447C-AAF8-C2AA9261ABBB}" type="presOf" srcId="{D8197B8C-B260-4A16-BDF4-0947B075E274}" destId="{5A5FFA88-C948-4069-8E93-59FA12366E83}" srcOrd="1" destOrd="0" presId="urn:microsoft.com/office/officeart/2005/8/layout/target3"/>
    <dgm:cxn modelId="{9FF62C82-A044-4CB9-B2D2-E624BB8B3EBB}" type="presOf" srcId="{B651F6E3-6281-48DB-9319-2AEAFDAE7572}" destId="{6BB5E863-4638-4E1D-BFDE-399D028AC4ED}" srcOrd="1" destOrd="0" presId="urn:microsoft.com/office/officeart/2005/8/layout/target3"/>
    <dgm:cxn modelId="{BB62FAA9-4B3B-400E-8584-201F976D51E5}" type="presParOf" srcId="{333A1088-737F-45CB-B68E-254E46348037}" destId="{F5ABB229-8D3B-4694-996A-96F23CF14429}" srcOrd="0" destOrd="0" presId="urn:microsoft.com/office/officeart/2005/8/layout/target3"/>
    <dgm:cxn modelId="{D5CCE12C-0FFA-43CE-A459-0E6ECB05436A}" type="presParOf" srcId="{333A1088-737F-45CB-B68E-254E46348037}" destId="{F41139FD-01EE-4571-8B17-4FB00FC51163}" srcOrd="1" destOrd="0" presId="urn:microsoft.com/office/officeart/2005/8/layout/target3"/>
    <dgm:cxn modelId="{085AE1CD-790C-421B-A697-E4AF75961833}" type="presParOf" srcId="{333A1088-737F-45CB-B68E-254E46348037}" destId="{D005CE8C-CC26-4C3E-AC11-E15060ECD759}" srcOrd="2" destOrd="0" presId="urn:microsoft.com/office/officeart/2005/8/layout/target3"/>
    <dgm:cxn modelId="{B823418F-A732-4E42-950C-95D862536436}" type="presParOf" srcId="{333A1088-737F-45CB-B68E-254E46348037}" destId="{2C702D82-9B77-49B7-9568-BB8EB47C3372}" srcOrd="3" destOrd="0" presId="urn:microsoft.com/office/officeart/2005/8/layout/target3"/>
    <dgm:cxn modelId="{DD01FE9A-2209-46B7-9101-A093C51998CC}" type="presParOf" srcId="{333A1088-737F-45CB-B68E-254E46348037}" destId="{A52A0455-90FF-4808-ABD0-F02540D31D5A}" srcOrd="4" destOrd="0" presId="urn:microsoft.com/office/officeart/2005/8/layout/target3"/>
    <dgm:cxn modelId="{9A529192-A045-4083-A3DB-6F592203E47E}" type="presParOf" srcId="{333A1088-737F-45CB-B68E-254E46348037}" destId="{6140AFEC-043D-4C43-A2F9-D0F5331DF3A3}" srcOrd="5" destOrd="0" presId="urn:microsoft.com/office/officeart/2005/8/layout/target3"/>
    <dgm:cxn modelId="{AD5FD79B-64D2-4E3F-95F9-131CE4016571}" type="presParOf" srcId="{333A1088-737F-45CB-B68E-254E46348037}" destId="{9358AC05-5D7D-4327-9F80-1AD486AEA664}" srcOrd="6" destOrd="0" presId="urn:microsoft.com/office/officeart/2005/8/layout/target3"/>
    <dgm:cxn modelId="{5389F27C-AAEB-4FBF-AD11-D27F64865350}" type="presParOf" srcId="{333A1088-737F-45CB-B68E-254E46348037}" destId="{313FC574-E1CD-4FB4-B054-0B805CE0447D}" srcOrd="7" destOrd="0" presId="urn:microsoft.com/office/officeart/2005/8/layout/target3"/>
    <dgm:cxn modelId="{E0BDC72A-36CE-498C-A5B5-7706B9134268}" type="presParOf" srcId="{333A1088-737F-45CB-B68E-254E46348037}" destId="{619D679B-A015-4ECF-8348-D1034C574F40}" srcOrd="8" destOrd="0" presId="urn:microsoft.com/office/officeart/2005/8/layout/target3"/>
    <dgm:cxn modelId="{CB3138FF-D6E1-464E-AF11-9275CEA597DB}" type="presParOf" srcId="{333A1088-737F-45CB-B68E-254E46348037}" destId="{322283A8-4A27-4CDA-BAE3-F381106A9174}" srcOrd="9" destOrd="0" presId="urn:microsoft.com/office/officeart/2005/8/layout/target3"/>
    <dgm:cxn modelId="{5C6EE69A-FC07-49BC-854B-2A2D8DC512BE}" type="presParOf" srcId="{333A1088-737F-45CB-B68E-254E46348037}" destId="{FFC9F71D-1B4F-4AD9-A4A6-86ADEFC8AF5C}" srcOrd="10" destOrd="0" presId="urn:microsoft.com/office/officeart/2005/8/layout/target3"/>
    <dgm:cxn modelId="{8FC347D5-0569-4870-A613-DC4E961DEBE9}" type="presParOf" srcId="{333A1088-737F-45CB-B68E-254E46348037}" destId="{25B08C86-7E15-44DC-BE7F-FFB55DD49D12}" srcOrd="11" destOrd="0" presId="urn:microsoft.com/office/officeart/2005/8/layout/target3"/>
    <dgm:cxn modelId="{36243CC3-ABF7-45F0-AE94-A3BFDA37D37F}" type="presParOf" srcId="{333A1088-737F-45CB-B68E-254E46348037}" destId="{76644BE8-9D7C-4C09-B250-3D10AF48CBB7}" srcOrd="12" destOrd="0" presId="urn:microsoft.com/office/officeart/2005/8/layout/target3"/>
    <dgm:cxn modelId="{D57EFBA6-63DF-423E-8819-CCF0CA96351B}" type="presParOf" srcId="{333A1088-737F-45CB-B68E-254E46348037}" destId="{EE85B701-7295-41C0-BA7A-34D3756A2AE6}" srcOrd="13" destOrd="0" presId="urn:microsoft.com/office/officeart/2005/8/layout/target3"/>
    <dgm:cxn modelId="{AF44B218-C775-4D04-BCCB-63081683A6E8}" type="presParOf" srcId="{333A1088-737F-45CB-B68E-254E46348037}" destId="{8BEBB6EC-1DAA-4CAC-8A25-BC0FCBD5DBD5}" srcOrd="14" destOrd="0" presId="urn:microsoft.com/office/officeart/2005/8/layout/target3"/>
    <dgm:cxn modelId="{30AF4C7C-832E-43E7-8A2B-E9A414F65198}" type="presParOf" srcId="{333A1088-737F-45CB-B68E-254E46348037}" destId="{AED2198E-93D5-4001-81B4-73124B309672}" srcOrd="15" destOrd="0" presId="urn:microsoft.com/office/officeart/2005/8/layout/target3"/>
    <dgm:cxn modelId="{A460930D-E5E2-49DE-B176-3367E9E48050}" type="presParOf" srcId="{333A1088-737F-45CB-B68E-254E46348037}" destId="{2BE915AB-18AA-4053-B92C-3BFC9ED204BB}" srcOrd="16" destOrd="0" presId="urn:microsoft.com/office/officeart/2005/8/layout/target3"/>
    <dgm:cxn modelId="{CC8BA3A8-9A97-4AD7-A98D-B8FEF60D71F7}" type="presParOf" srcId="{333A1088-737F-45CB-B68E-254E46348037}" destId="{6BB5E863-4638-4E1D-BFDE-399D028AC4ED}" srcOrd="17" destOrd="0" presId="urn:microsoft.com/office/officeart/2005/8/layout/target3"/>
    <dgm:cxn modelId="{8D1A161D-1C11-4BF4-B84C-AD8D396964D3}" type="presParOf" srcId="{333A1088-737F-45CB-B68E-254E46348037}" destId="{5A5FFA88-C948-4069-8E93-59FA12366E83}" srcOrd="18" destOrd="0" presId="urn:microsoft.com/office/officeart/2005/8/layout/target3"/>
    <dgm:cxn modelId="{25D3274B-7F8D-4502-8583-8179B2E9C60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rgbClr r="0" g="0" b="0">
              <a:tint val="90000"/>
              <a:shade val="100000"/>
              <a:hueMod val="100000"/>
              <a:satMod val="100000"/>
            </a:scrgb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rgbClr r="0" g="0" b="0">
              <a:tint val="90000"/>
              <a:shade val="100000"/>
              <a:hueMod val="100000"/>
              <a:satMod val="100000"/>
            </a:scrgb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rgbClr r="0" g="0" b="0">
              <a:tint val="90000"/>
              <a:shade val="100000"/>
              <a:hueMod val="100000"/>
              <a:satMod val="100000"/>
            </a:scrgb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NÁZEV:VY_32_INOVACE_3.2.1.1.J01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rgbClr r="0" g="0" b="0">
              <a:tint val="90000"/>
              <a:shade val="100000"/>
              <a:hueMod val="100000"/>
              <a:satMod val="100000"/>
            </a:scrgb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Soustava opěrná, stavba kosti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rgbClr r="0" g="0" b="0">
              <a:tint val="90000"/>
              <a:shade val="100000"/>
              <a:hueMod val="100000"/>
              <a:satMod val="100000"/>
            </a:scrgb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0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680D1980-95DC-447B-8C13-13B7FE29EA8F}" type="datetimeFigureOut">
              <a:rPr lang="cs-CZ" smtClean="0"/>
              <a:pPr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FFFDCCE7-BEF0-4FF3-B1A5-214880A980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zdravi-CM079001960.aspx?qu=lebka&amp;ex=1&amp;CTT=5" TargetMode="External"/><Relationship Id="rId2" Type="http://schemas.openxmlformats.org/officeDocument/2006/relationships/hyperlink" Target="http://office.microsoft.com/cs-cz/images/zdravi-CM079001960.aspx?qu=kostra&amp;ex=1&amp;CTT=5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39579765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2657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Mgr. Kateřina Schejbalová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06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Prezentace slouží jako úvod do </a:t>
            </a:r>
            <a:r>
              <a:rPr lang="cs-CZ" dirty="0" err="1" smtClean="0"/>
              <a:t>tématického</a:t>
            </a:r>
            <a:r>
              <a:rPr lang="cs-CZ" dirty="0" smtClean="0"/>
              <a:t> celku Opěrná soustava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 úvodu si žáci zopakují z předešlých ročníků význam pojmů: bezobratlí, obratlovci a na to pedagog naváže významem opěrné soustavy u člověka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Stavbu kosti si žáci překreslí do sešitu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Seznamujeme s pojmy v prezentaci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021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Soustava opěrná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805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Soustavu opěrnou tvoří kostra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Kostra, kost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429000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Stavební jednotkou: je kost</a:t>
            </a:r>
            <a:endParaRPr lang="cs-CZ" sz="4000" dirty="0"/>
          </a:p>
        </p:txBody>
      </p:sp>
      <p:pic>
        <p:nvPicPr>
          <p:cNvPr id="1026" name="Picture 2" descr="C:\Users\0CGZ\AppData\Local\Microsoft\Windows\Temporary Internet Files\Content.IE5\DE4CGPLA\MP9001750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3617" y="1667624"/>
            <a:ext cx="1548875" cy="211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CGZ\AppData\Local\Microsoft\Windows\Temporary Internet Files\Content.IE5\S7687CZ2\MC900335798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3" y="4427144"/>
            <a:ext cx="2739523" cy="199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50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1628800"/>
            <a:ext cx="2232248" cy="3816424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Stavba kosti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1772816"/>
            <a:ext cx="40324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3600" dirty="0" smtClean="0"/>
              <a:t>Okostice - </a:t>
            </a:r>
            <a:r>
              <a:rPr lang="cs-CZ" sz="2800" dirty="0" smtClean="0"/>
              <a:t>vyživuje kost a chrání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600" dirty="0" smtClean="0"/>
              <a:t>Hutná kostní tkáň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600" dirty="0" smtClean="0"/>
              <a:t>Houbovitá kostní </a:t>
            </a:r>
            <a:r>
              <a:rPr lang="cs-CZ" sz="3600" dirty="0" smtClean="0"/>
              <a:t>tkáň - </a:t>
            </a:r>
            <a:r>
              <a:rPr lang="cs-CZ" sz="2800" dirty="0" smtClean="0"/>
              <a:t>zpevňuje </a:t>
            </a:r>
            <a:r>
              <a:rPr lang="cs-CZ" sz="2800" dirty="0" smtClean="0"/>
              <a:t>kost</a:t>
            </a:r>
            <a:endParaRPr lang="cs-CZ" sz="36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3600" dirty="0" smtClean="0"/>
              <a:t>Kostní </a:t>
            </a:r>
            <a:r>
              <a:rPr lang="cs-CZ" sz="3600" dirty="0" smtClean="0"/>
              <a:t>dřeň </a:t>
            </a:r>
            <a:r>
              <a:rPr lang="cs-CZ" sz="2800" dirty="0" smtClean="0"/>
              <a:t>-</a:t>
            </a:r>
            <a:r>
              <a:rPr lang="cs-CZ" sz="2800" dirty="0" smtClean="0"/>
              <a:t>vyplňuje dutinu kosti, tvorba krvinek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35528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PŘEMĚNA VAZIVOVÉ A CHRUPAVČITÉ TKÁNĚ  V  TKÁŇ KOSTNÍ</a:t>
            </a:r>
          </a:p>
          <a:p>
            <a:r>
              <a:rPr lang="cs-CZ" dirty="0" smtClean="0"/>
              <a:t>POTŘEBUJEME PRO ZDRAVÝ RŮST NEROSTNÉ LÁTKY (P, CA) A  VITAMÍN D (</a:t>
            </a:r>
            <a:r>
              <a:rPr lang="cs-CZ" dirty="0" smtClean="0"/>
              <a:t>PODKOŽÍ)</a:t>
            </a:r>
            <a:endParaRPr lang="cs-CZ" b="1" dirty="0" smtClean="0"/>
          </a:p>
          <a:p>
            <a:r>
              <a:rPr lang="cs-CZ" dirty="0" smtClean="0"/>
              <a:t>OSIFIKACE KONČÍ KOLEM 18 ROKU</a:t>
            </a:r>
          </a:p>
          <a:p>
            <a:pPr marL="0" indent="0">
              <a:buNone/>
            </a:pPr>
            <a:r>
              <a:rPr lang="cs-CZ" dirty="0" smtClean="0"/>
              <a:t>MUŽI </a:t>
            </a:r>
            <a:r>
              <a:rPr lang="cs-CZ" dirty="0" smtClean="0"/>
              <a:t>DÉLE (</a:t>
            </a:r>
            <a:r>
              <a:rPr lang="cs-CZ" dirty="0" smtClean="0"/>
              <a:t>21 LET)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KOSTNATĚNÍ - </a:t>
            </a:r>
            <a:r>
              <a:rPr lang="cs-CZ" dirty="0" smtClean="0"/>
              <a:t>OSIFIKACE</a:t>
            </a:r>
            <a:endParaRPr lang="cs-CZ" dirty="0"/>
          </a:p>
        </p:txBody>
      </p:sp>
      <p:pic>
        <p:nvPicPr>
          <p:cNvPr id="2050" name="Picture 2" descr="C:\Users\0CGZ\AppData\Local\Microsoft\Windows\Temporary Internet Files\Content.IE5\S7687CZ2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73016"/>
            <a:ext cx="1155496" cy="60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369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DLOUHÉ - </a:t>
            </a:r>
            <a:r>
              <a:rPr lang="cs-CZ" dirty="0" smtClean="0"/>
              <a:t>KOST PAŽNÍ, STEHENNÍ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PLOCHÉ - </a:t>
            </a:r>
            <a:r>
              <a:rPr lang="cs-CZ" dirty="0" smtClean="0"/>
              <a:t>PÁNEV, LOPATKA</a:t>
            </a:r>
          </a:p>
          <a:p>
            <a:endParaRPr lang="cs-CZ" dirty="0" smtClean="0"/>
          </a:p>
          <a:p>
            <a:r>
              <a:rPr lang="cs-CZ" dirty="0" smtClean="0"/>
              <a:t>KRÁTKÉ A </a:t>
            </a:r>
            <a:r>
              <a:rPr lang="cs-CZ" dirty="0" smtClean="0"/>
              <a:t>DROBNÉ - </a:t>
            </a:r>
            <a:r>
              <a:rPr lang="cs-CZ" dirty="0" smtClean="0"/>
              <a:t>ČLÁNKY PRSTŮ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KOSTÍ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1063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u="sng" dirty="0" smtClean="0"/>
              <a:t>PEVNÉ </a:t>
            </a:r>
            <a:r>
              <a:rPr lang="cs-CZ" dirty="0" smtClean="0"/>
              <a:t>– </a:t>
            </a:r>
            <a:r>
              <a:rPr lang="cs-CZ" b="1" dirty="0" smtClean="0"/>
              <a:t>VAZIVEM - </a:t>
            </a:r>
            <a:r>
              <a:rPr lang="cs-CZ" b="1" dirty="0" smtClean="0"/>
              <a:t>lebka</a:t>
            </a:r>
          </a:p>
          <a:p>
            <a:pPr marL="0" indent="0">
              <a:buNone/>
            </a:pPr>
            <a:endParaRPr lang="cs-CZ" b="1" dirty="0" smtClean="0"/>
          </a:p>
          <a:p>
            <a:pPr marL="1371600" lvl="3" indent="0">
              <a:buNone/>
            </a:pPr>
            <a:r>
              <a:rPr lang="cs-CZ" dirty="0" smtClean="0"/>
              <a:t>   </a:t>
            </a:r>
            <a:r>
              <a:rPr lang="cs-CZ" sz="3200" b="1" dirty="0" smtClean="0"/>
              <a:t>- CHRUPAVKOU – žebra</a:t>
            </a:r>
          </a:p>
          <a:p>
            <a:pPr marL="1371600" lvl="3" indent="0">
              <a:buNone/>
            </a:pPr>
            <a:endParaRPr lang="cs-CZ" sz="3200" b="1" dirty="0" smtClean="0"/>
          </a:p>
          <a:p>
            <a:pPr marL="1371600" lvl="3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- KOSTÍ </a:t>
            </a:r>
            <a:r>
              <a:rPr lang="cs-CZ" sz="3200" b="1" dirty="0" smtClean="0"/>
              <a:t>- srůstem</a:t>
            </a:r>
            <a:endParaRPr lang="cs-CZ" sz="3200" b="1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u="sng" dirty="0" smtClean="0"/>
              <a:t>POHYBLIVÉ  </a:t>
            </a:r>
            <a:r>
              <a:rPr lang="cs-CZ" dirty="0" smtClean="0"/>
              <a:t>- KLOUBNĚ</a:t>
            </a:r>
            <a:endParaRPr lang="cs-CZ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SPOJENÍ KOSTÍ</a:t>
            </a:r>
            <a:endParaRPr lang="cs-CZ" dirty="0"/>
          </a:p>
        </p:txBody>
      </p:sp>
      <p:pic>
        <p:nvPicPr>
          <p:cNvPr id="3075" name="Picture 3" descr="C:\Users\0CGZ\AppData\Local\Microsoft\Windows\Temporary Internet Files\Content.IE5\K0O7W0UI\MC900416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1507" y="1076373"/>
            <a:ext cx="842962" cy="10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CGZ\AppData\Local\Microsoft\Windows\Temporary Internet Files\Content.IE5\DE4CGPLA\MC9004387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650960"/>
            <a:ext cx="1481677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CGZ\AppData\Local\Microsoft\Windows\Temporary Internet Files\Content.IE5\K0O7W0UI\MC9004387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136436"/>
            <a:ext cx="2376264" cy="165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119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KOST ROSTE DO DÉLKY!!!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 RŮSTOVÉ CHRUPAVKY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roste kost?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095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556792"/>
            <a:ext cx="89644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Obrázek kostry: </a:t>
            </a:r>
            <a:r>
              <a:rPr lang="cs-CZ" dirty="0"/>
              <a:t>Kostra. In: </a:t>
            </a:r>
            <a:r>
              <a:rPr lang="cs-CZ" i="1" dirty="0"/>
              <a:t>Office.microsoft.com</a:t>
            </a:r>
            <a:r>
              <a:rPr lang="cs-CZ" dirty="0"/>
              <a:t> [online]. 2012, 2012 [cit. 2012-02-26]. Dostupné z: </a:t>
            </a:r>
            <a:r>
              <a:rPr lang="cs-CZ" dirty="0">
                <a:hlinkClick r:id="rId2"/>
              </a:rPr>
              <a:t>http://office.microsoft.com/cs-cz/images/zdravi-CM079001960.aspx?qu=kostra&amp;ex=1&amp;CTT=5#ai:MP900175005</a:t>
            </a:r>
            <a:r>
              <a:rPr lang="cs-CZ" dirty="0" smtClean="0">
                <a:hlinkClick r:id="rId2"/>
              </a:rPr>
              <a:t>|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 Obrázek kost:  Kost. In: </a:t>
            </a:r>
            <a:r>
              <a:rPr lang="cs-CZ" i="1" dirty="0"/>
              <a:t>Office.microsoft.com</a:t>
            </a:r>
            <a:r>
              <a:rPr lang="cs-CZ" dirty="0"/>
              <a:t> [online]. 2012, 2012 [cit. 2012-02-26]. Dostupné z: http://office.microsoft.com/</a:t>
            </a:r>
            <a:r>
              <a:rPr lang="cs-CZ" dirty="0" err="1"/>
              <a:t>cs-cz</a:t>
            </a:r>
            <a:r>
              <a:rPr lang="cs-CZ" dirty="0"/>
              <a:t>/</a:t>
            </a:r>
            <a:r>
              <a:rPr lang="cs-CZ" dirty="0" err="1"/>
              <a:t>images</a:t>
            </a:r>
            <a:r>
              <a:rPr lang="cs-CZ" dirty="0"/>
              <a:t>/</a:t>
            </a:r>
            <a:r>
              <a:rPr lang="cs-CZ" dirty="0" err="1"/>
              <a:t>results.aspx?qu</a:t>
            </a:r>
            <a:r>
              <a:rPr lang="cs-CZ" dirty="0"/>
              <a:t>=</a:t>
            </a:r>
            <a:r>
              <a:rPr lang="cs-CZ" dirty="0" err="1"/>
              <a:t>kosti&amp;ex</a:t>
            </a:r>
            <a:r>
              <a:rPr lang="cs-CZ" dirty="0"/>
              <a:t>=1#ai:MC900335798</a:t>
            </a:r>
            <a:r>
              <a:rPr lang="cs-CZ" dirty="0" smtClean="0"/>
              <a:t>|.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Obrázek sluníčka: Sluníčko </a:t>
            </a:r>
            <a:r>
              <a:rPr lang="cs-CZ" dirty="0"/>
              <a:t>s úsměvem. In: </a:t>
            </a:r>
            <a:r>
              <a:rPr lang="cs-CZ" i="1" dirty="0"/>
              <a:t>Office.microsoft.com</a:t>
            </a:r>
            <a:r>
              <a:rPr lang="cs-CZ" dirty="0"/>
              <a:t> [online]. 2012, 2012 [cit. 2012-02-26]. Dostupné z: http://office.microsoft.com/cs-cz/images/results.aspx?qu=slun%C3%AD%C4%8Dko&amp;ex=1#ai:MC900232180</a:t>
            </a:r>
            <a:r>
              <a:rPr lang="cs-CZ" dirty="0" smtClean="0"/>
              <a:t>|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Obrázek lebky: Lebka. In: </a:t>
            </a:r>
            <a:r>
              <a:rPr lang="cs-CZ" i="1" dirty="0"/>
              <a:t>Office.microsoft.com</a:t>
            </a:r>
            <a:r>
              <a:rPr lang="cs-CZ" dirty="0"/>
              <a:t> [online]. 2012, 2012 [cit. 2012-02-26]. Dostupné z: </a:t>
            </a:r>
            <a:r>
              <a:rPr lang="cs-CZ" dirty="0">
                <a:hlinkClick r:id="rId3"/>
              </a:rPr>
              <a:t>http://office.microsoft.com/cs-cz/images/zdravi-CM079001960.aspx?qu=lebka&amp;ex=1&amp;CTT=5#ai:MC900416002</a:t>
            </a:r>
            <a:r>
              <a:rPr lang="cs-CZ" dirty="0" smtClean="0">
                <a:hlinkClick r:id="rId3"/>
              </a:rPr>
              <a:t>|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Obrázek žeber: Žebra</a:t>
            </a:r>
            <a:r>
              <a:rPr lang="cs-CZ" dirty="0"/>
              <a:t>. In: </a:t>
            </a:r>
            <a:r>
              <a:rPr lang="cs-CZ" i="1" dirty="0"/>
              <a:t>Office.microsoft.com</a:t>
            </a:r>
            <a:r>
              <a:rPr lang="cs-CZ" dirty="0"/>
              <a:t> [online]. 2012, 2012 [cit. 2012-02-26]. Dostupné z: http://office.microsoft.com/cs-cz/images/results.aspx?qu=%C5%BEebra&amp;ex=1#ai:MC900438748|</a:t>
            </a:r>
            <a:br>
              <a:rPr lang="cs-CZ" dirty="0"/>
            </a:b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Obrázek kloubního spojení: OFFICE.COM</a:t>
            </a:r>
            <a:r>
              <a:rPr lang="cs-CZ" dirty="0"/>
              <a:t>. </a:t>
            </a:r>
            <a:r>
              <a:rPr lang="cs-CZ" i="1" dirty="0"/>
              <a:t>Kloub</a:t>
            </a:r>
            <a:r>
              <a:rPr lang="cs-CZ" dirty="0"/>
              <a:t>: </a:t>
            </a:r>
            <a:r>
              <a:rPr lang="cs-CZ" i="1" dirty="0"/>
              <a:t>kost</a:t>
            </a:r>
            <a:r>
              <a:rPr lang="cs-CZ" dirty="0"/>
              <a:t> [online]. 2012 [cit. 2012-02-26]. Dostupné z: http://office.microsoft.com/cs-cz/images/zdravi-CM079001960.aspx?qu=kost&amp;ex=1&amp;CTT=5#ai:MC900438790|</a:t>
            </a:r>
          </a:p>
        </p:txBody>
      </p:sp>
    </p:spTree>
    <p:extLst>
      <p:ext uri="{BB962C8B-B14F-4D97-AF65-F5344CB8AC3E}">
        <p14:creationId xmlns:p14="http://schemas.microsoft.com/office/powerpoint/2010/main" xmlns="" val="97731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137</TotalTime>
  <Words>215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Mountain</vt:lpstr>
      <vt:lpstr>Snímek 1</vt:lpstr>
      <vt:lpstr>Snímek 2</vt:lpstr>
      <vt:lpstr>Soustava opěrná</vt:lpstr>
      <vt:lpstr>Kostra, kost</vt:lpstr>
      <vt:lpstr>Stavba kosti </vt:lpstr>
      <vt:lpstr>KOSTNATĚNÍ - OSIFIKACE</vt:lpstr>
      <vt:lpstr>TYPY KOSTÍ</vt:lpstr>
      <vt:lpstr>SPOJENÍ KOSTÍ</vt:lpstr>
      <vt:lpstr>Jak roste kost?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opěrná</dc:title>
  <dc:creator>0CGZ</dc:creator>
  <cp:lastModifiedBy>expert</cp:lastModifiedBy>
  <cp:revision>16</cp:revision>
  <dcterms:created xsi:type="dcterms:W3CDTF">2011-10-24T20:13:43Z</dcterms:created>
  <dcterms:modified xsi:type="dcterms:W3CDTF">2012-03-04T21:52:16Z</dcterms:modified>
</cp:coreProperties>
</file>