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6" r:id="rId3"/>
    <p:sldId id="256" r:id="rId4"/>
    <p:sldId id="259" r:id="rId5"/>
    <p:sldId id="258" r:id="rId6"/>
    <p:sldId id="260" r:id="rId7"/>
    <p:sldId id="262" r:id="rId8"/>
    <p:sldId id="261" r:id="rId9"/>
    <p:sldId id="264" r:id="rId10"/>
    <p:sldId id="267" r:id="rId11"/>
    <p:sldId id="271" r:id="rId12"/>
    <p:sldId id="272" r:id="rId13"/>
    <p:sldId id="273" r:id="rId14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91" d="100"/>
          <a:sy n="91" d="100"/>
        </p:scale>
        <p:origin x="-930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4A8E3-853F-4846-8479-0ADC5B74D786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6475F-EEAD-40E1-8C29-C69AADCEB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 – ohebné slovní druhy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229600" cy="316835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OHEBNÉ SLOVNÍ DRUHY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86409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JSOU TO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424936" cy="4752528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1. Podstatná jména</a:t>
            </a:r>
          </a:p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2. Přídavná jména</a:t>
            </a:r>
          </a:p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3. Zájmena</a:t>
            </a:r>
          </a:p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4. Číslovky</a:t>
            </a:r>
          </a:p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5. Slovesa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3140968"/>
            <a:ext cx="23551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kloňují se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085184"/>
            <a:ext cx="19228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č</a:t>
            </a:r>
            <a:r>
              <a:rPr lang="cs-CZ" sz="4000" dirty="0" smtClean="0"/>
              <a:t>asují se</a:t>
            </a:r>
            <a:endParaRPr lang="cs-CZ" sz="4000" dirty="0"/>
          </a:p>
        </p:txBody>
      </p:sp>
      <p:cxnSp>
        <p:nvCxnSpPr>
          <p:cNvPr id="12" name="Přímá spojovací šipka 11"/>
          <p:cNvCxnSpPr>
            <a:endCxn id="8" idx="1"/>
          </p:cNvCxnSpPr>
          <p:nvPr/>
        </p:nvCxnSpPr>
        <p:spPr>
          <a:xfrm>
            <a:off x="5292080" y="2204864"/>
            <a:ext cx="792088" cy="12900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endCxn id="8" idx="1"/>
          </p:cNvCxnSpPr>
          <p:nvPr/>
        </p:nvCxnSpPr>
        <p:spPr>
          <a:xfrm>
            <a:off x="5076056" y="2996952"/>
            <a:ext cx="1008112" cy="4979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endCxn id="8" idx="1"/>
          </p:cNvCxnSpPr>
          <p:nvPr/>
        </p:nvCxnSpPr>
        <p:spPr>
          <a:xfrm flipV="1">
            <a:off x="3275856" y="3494911"/>
            <a:ext cx="2808312" cy="2941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endCxn id="8" idx="1"/>
          </p:cNvCxnSpPr>
          <p:nvPr/>
        </p:nvCxnSpPr>
        <p:spPr>
          <a:xfrm flipV="1">
            <a:off x="3203848" y="3494911"/>
            <a:ext cx="2880320" cy="10862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endCxn id="10" idx="1"/>
          </p:cNvCxnSpPr>
          <p:nvPr/>
        </p:nvCxnSpPr>
        <p:spPr>
          <a:xfrm flipV="1">
            <a:off x="2987824" y="5439127"/>
            <a:ext cx="3168352" cy="6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Langerová\AppData\Local\Microsoft\Windows\Temporary Internet Files\Content.IE5\24NMANLK\MC9002340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484784"/>
            <a:ext cx="1440160" cy="14162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1. 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názvy osob, zvířat, věcí, vlastností a dějů</a:t>
            </a:r>
          </a:p>
          <a:p>
            <a:endParaRPr lang="cs-CZ" dirty="0" smtClean="0"/>
          </a:p>
          <a:p>
            <a:r>
              <a:rPr lang="cs-CZ" dirty="0" smtClean="0"/>
              <a:t>určujeme tyto kategorie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rod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                                              číslo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                                              pád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                                              vzor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5076056" y="3212976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5076056" y="3212976"/>
            <a:ext cx="13681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5076056" y="3212976"/>
            <a:ext cx="144016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5148064" y="3284984"/>
            <a:ext cx="129614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Users\Langerová\AppData\Local\Microsoft\Windows\Temporary Internet Files\Content.IE5\WVAP25XG\MC9003561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05064"/>
            <a:ext cx="1817827" cy="1041502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717032"/>
            <a:ext cx="1829714" cy="1565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2. 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r>
              <a:rPr lang="cs-CZ" dirty="0" smtClean="0"/>
              <a:t>vyjadřují vlastnosti osob, zvířat, věcí, nebo jevů označených podstatným jménem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odpovídají na  </a:t>
            </a:r>
            <a:r>
              <a:rPr lang="cs-CZ" b="1" i="1" dirty="0" smtClean="0">
                <a:solidFill>
                  <a:srgbClr val="C00000"/>
                </a:solidFill>
              </a:rPr>
              <a:t>Jaký?  Který?  Čí?</a:t>
            </a:r>
          </a:p>
          <a:p>
            <a:endParaRPr lang="cs-CZ" dirty="0" smtClean="0"/>
          </a:p>
          <a:p>
            <a:r>
              <a:rPr lang="cs-CZ" smtClean="0"/>
              <a:t>určujeme         </a:t>
            </a:r>
            <a:r>
              <a:rPr lang="cs-CZ" b="1" smtClean="0">
                <a:solidFill>
                  <a:srgbClr val="C00000"/>
                </a:solidFill>
              </a:rPr>
              <a:t>rod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              číslo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              pád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              vzor</a:t>
            </a:r>
            <a:endParaRPr lang="cs-CZ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b="1" i="1" dirty="0" smtClean="0">
                <a:solidFill>
                  <a:srgbClr val="C00000"/>
                </a:solidFill>
              </a:rPr>
              <a:t>  </a:t>
            </a:r>
            <a:r>
              <a:rPr lang="cs-CZ" i="1" dirty="0" smtClean="0">
                <a:solidFill>
                  <a:srgbClr val="C00000"/>
                </a:solidFill>
              </a:rPr>
              <a:t>  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Langerová\AppData\Local\Microsoft\Windows\Temporary Internet Files\Content.IE5\TI16TYLH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492896"/>
            <a:ext cx="1368152" cy="1368152"/>
          </a:xfrm>
          <a:prstGeom prst="rect">
            <a:avLst/>
          </a:prstGeom>
          <a:noFill/>
        </p:spPr>
      </p:pic>
      <p:pic>
        <p:nvPicPr>
          <p:cNvPr id="1027" name="Picture 3" descr="C:\Users\Langerová\AppData\Local\Microsoft\Windows\Temporary Internet Files\Content.IE5\4OJ3P41C\MC9002153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149080"/>
            <a:ext cx="1728192" cy="15965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3. 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r>
              <a:rPr lang="cs-CZ" sz="3600" dirty="0" smtClean="0"/>
              <a:t> zastupují podstatná a </a:t>
            </a:r>
            <a:r>
              <a:rPr lang="cs-CZ" sz="3600" smtClean="0"/>
              <a:t>přídavná jména,</a:t>
            </a:r>
          </a:p>
          <a:p>
            <a:pPr>
              <a:buNone/>
            </a:pPr>
            <a:r>
              <a:rPr lang="cs-CZ" sz="3600" smtClean="0"/>
              <a:t>    ukazují na osoby, zvířata a věci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určujeme u nich       </a:t>
            </a:r>
            <a:r>
              <a:rPr lang="cs-CZ" sz="3600" b="1" dirty="0" smtClean="0">
                <a:solidFill>
                  <a:srgbClr val="C00000"/>
                </a:solidFill>
              </a:rPr>
              <a:t>rod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                        číslo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</a:rPr>
              <a:t>                                       pád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dirty="0" smtClean="0">
                <a:solidFill>
                  <a:srgbClr val="C00000"/>
                </a:solidFill>
              </a:rPr>
              <a:t>             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</a:t>
            </a:r>
            <a:endParaRPr lang="cs-CZ" sz="2000" dirty="0"/>
          </a:p>
        </p:txBody>
      </p:sp>
      <p:pic>
        <p:nvPicPr>
          <p:cNvPr id="1027" name="Picture 3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73016"/>
            <a:ext cx="1869034" cy="1773936"/>
          </a:xfrm>
          <a:prstGeom prst="rect">
            <a:avLst/>
          </a:prstGeom>
          <a:noFill/>
        </p:spPr>
      </p:pic>
      <p:pic>
        <p:nvPicPr>
          <p:cNvPr id="1029" name="Picture 5" descr="C:\Users\Langerová\AppData\Local\Microsoft\Windows\Temporary Internet Files\Content.IE5\TI16TYLH\MC9004154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653136"/>
            <a:ext cx="1946894" cy="1682410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5148064" y="2060848"/>
            <a:ext cx="1584176" cy="432048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2852936"/>
            <a:ext cx="65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ten</a:t>
            </a:r>
            <a:endParaRPr lang="cs-CZ" sz="2400" dirty="0">
              <a:latin typeface="Comic Sans MS" pitchFamily="66" charset="0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3923928" y="328498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3923928" y="3284984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3923928" y="3284984"/>
            <a:ext cx="57606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971600" y="4293096"/>
            <a:ext cx="923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31640" y="43651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4.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32856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slova významu číselného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určují počet, pořadí, násobek</a:t>
            </a:r>
          </a:p>
          <a:p>
            <a:endParaRPr lang="cs-CZ" dirty="0" smtClean="0"/>
          </a:p>
          <a:p>
            <a:r>
              <a:rPr lang="cs-CZ" dirty="0" smtClean="0"/>
              <a:t>odpovídají na </a:t>
            </a:r>
            <a:r>
              <a:rPr lang="cs-CZ" b="1" i="1" dirty="0" smtClean="0">
                <a:solidFill>
                  <a:srgbClr val="FF0000"/>
                </a:solidFill>
              </a:rPr>
              <a:t>Kolik? Kolikátý?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                             Kolikerý? Kolikery?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dirty="0" smtClean="0"/>
              <a:t>               </a:t>
            </a:r>
            <a:endParaRPr lang="cs-CZ" sz="2600" dirty="0" smtClean="0"/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Langerová\AppData\Local\Microsoft\Windows\Temporary Internet Files\Content.IE5\UR7EPXDA\MC9004368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221088"/>
            <a:ext cx="1714500" cy="1714500"/>
          </a:xfrm>
          <a:prstGeom prst="rect">
            <a:avLst/>
          </a:prstGeom>
          <a:noFill/>
        </p:spPr>
      </p:pic>
      <p:pic>
        <p:nvPicPr>
          <p:cNvPr id="1027" name="Picture 3" descr="C:\Users\Langerová\AppData\Local\Microsoft\Windows\Temporary Internet Files\Content.IE5\UR7EPXDA\MC9001964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628800"/>
            <a:ext cx="1512168" cy="1527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5. 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Autofit/>
          </a:bodyPr>
          <a:lstStyle/>
          <a:p>
            <a:r>
              <a:rPr lang="cs-CZ" dirty="0" smtClean="0"/>
              <a:t>vyjadřují děj, a to činnost, stav nebo změnu stavu</a:t>
            </a:r>
          </a:p>
          <a:p>
            <a:r>
              <a:rPr lang="cs-CZ" dirty="0" smtClean="0"/>
              <a:t>určujeme tyto kategorie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 osobu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 číslo  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 způsob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čas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rod 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C00000"/>
                </a:solidFill>
              </a:rPr>
              <a:t>vid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2060" name="Picture 12" descr="C:\Users\Langerová\AppData\Local\Microsoft\Windows\Temporary Internet Files\Content.IE5\UR7EPXDA\MC900299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492896"/>
            <a:ext cx="1368152" cy="1488363"/>
          </a:xfrm>
          <a:prstGeom prst="rect">
            <a:avLst/>
          </a:prstGeom>
          <a:noFill/>
        </p:spPr>
      </p:pic>
      <p:pic>
        <p:nvPicPr>
          <p:cNvPr id="2061" name="Picture 13" descr="C:\Users\Langerová\AppData\Local\Microsoft\Windows\Temporary Internet Files\Content.IE5\24NMANLK\MC9003890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861048"/>
            <a:ext cx="1826971" cy="961034"/>
          </a:xfrm>
          <a:prstGeom prst="rect">
            <a:avLst/>
          </a:prstGeom>
          <a:noFill/>
        </p:spPr>
      </p:pic>
      <p:pic>
        <p:nvPicPr>
          <p:cNvPr id="2062" name="Picture 14" descr="C:\Users\Langerová\AppData\Local\Microsoft\Windows\Temporary Internet Files\Content.IE5\TI16TYLH\MC900232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725144"/>
            <a:ext cx="1728192" cy="1327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Urči slovní druh vyznačeného slova a do závorky </a:t>
            </a:r>
            <a:r>
              <a:rPr lang="cs-CZ" i="1" smtClean="0">
                <a:solidFill>
                  <a:srgbClr val="FF0000"/>
                </a:solidFill>
              </a:rPr>
              <a:t>zapiš číslicí.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Našel několik pavích </a:t>
            </a:r>
            <a:r>
              <a:rPr lang="cs-CZ" b="1" dirty="0" smtClean="0"/>
              <a:t>per</a:t>
            </a:r>
            <a:r>
              <a:rPr lang="cs-CZ" dirty="0" smtClean="0"/>
              <a:t> (_). </a:t>
            </a:r>
            <a:r>
              <a:rPr lang="cs-CZ" b="1" dirty="0" smtClean="0"/>
              <a:t>Per</a:t>
            </a:r>
            <a:r>
              <a:rPr lang="cs-CZ" dirty="0" smtClean="0"/>
              <a:t> (_) raději až</a:t>
            </a:r>
          </a:p>
          <a:p>
            <a:pPr>
              <a:buNone/>
            </a:pPr>
            <a:r>
              <a:rPr lang="cs-CZ" dirty="0" smtClean="0"/>
              <a:t>zítra. V televizi sledoval vrh </a:t>
            </a:r>
            <a:r>
              <a:rPr lang="cs-CZ" b="1" dirty="0" smtClean="0"/>
              <a:t>koulí </a:t>
            </a:r>
            <a:r>
              <a:rPr lang="cs-CZ" dirty="0" smtClean="0"/>
              <a:t>(_). Dítě </a:t>
            </a:r>
            <a:r>
              <a:rPr lang="cs-CZ" b="1" dirty="0" smtClean="0"/>
              <a:t>koulí</a:t>
            </a:r>
            <a:r>
              <a:rPr lang="cs-CZ" dirty="0" smtClean="0"/>
              <a:t> </a:t>
            </a:r>
            <a:endParaRPr lang="cs-CZ" dirty="0"/>
          </a:p>
          <a:p>
            <a:pPr>
              <a:buNone/>
            </a:pPr>
            <a:r>
              <a:rPr lang="cs-CZ" dirty="0" smtClean="0"/>
              <a:t>(_) míček. Včera odjel náš </a:t>
            </a:r>
            <a:r>
              <a:rPr lang="cs-CZ" b="1" dirty="0" smtClean="0"/>
              <a:t>známý </a:t>
            </a:r>
            <a:r>
              <a:rPr lang="cs-CZ" dirty="0" smtClean="0"/>
              <a:t>(_) do Prahy.</a:t>
            </a:r>
          </a:p>
          <a:p>
            <a:pPr>
              <a:buNone/>
            </a:pPr>
            <a:r>
              <a:rPr lang="cs-CZ" dirty="0" smtClean="0"/>
              <a:t>Byl to </a:t>
            </a:r>
            <a:r>
              <a:rPr lang="cs-CZ" b="1" dirty="0" smtClean="0"/>
              <a:t>známý </a:t>
            </a:r>
            <a:r>
              <a:rPr lang="cs-CZ" dirty="0" smtClean="0"/>
              <a:t>(_) spisovatel. Do polévky nasypal</a:t>
            </a:r>
          </a:p>
          <a:p>
            <a:pPr>
              <a:buNone/>
            </a:pPr>
            <a:r>
              <a:rPr lang="cs-CZ" b="1" dirty="0" smtClean="0"/>
              <a:t>koření</a:t>
            </a:r>
            <a:r>
              <a:rPr lang="cs-CZ" dirty="0" smtClean="0"/>
              <a:t> (_). Otec každé jídlo velmi </a:t>
            </a:r>
            <a:r>
              <a:rPr lang="cs-CZ" b="1" dirty="0" smtClean="0"/>
              <a:t>koření</a:t>
            </a:r>
            <a:r>
              <a:rPr lang="cs-CZ" dirty="0" smtClean="0"/>
              <a:t> (_).</a:t>
            </a:r>
          </a:p>
          <a:p>
            <a:pPr>
              <a:buNone/>
            </a:pPr>
            <a:r>
              <a:rPr lang="cs-CZ" dirty="0" smtClean="0"/>
              <a:t>Chraň si své </a:t>
            </a:r>
            <a:r>
              <a:rPr lang="cs-CZ" b="1" dirty="0" smtClean="0"/>
              <a:t>zdraví </a:t>
            </a:r>
            <a:r>
              <a:rPr lang="cs-CZ" dirty="0" smtClean="0"/>
              <a:t>(_). </a:t>
            </a:r>
            <a:r>
              <a:rPr lang="cs-CZ" b="1" dirty="0" smtClean="0"/>
              <a:t>Zdraví</a:t>
            </a:r>
            <a:r>
              <a:rPr lang="cs-CZ" dirty="0" smtClean="0"/>
              <a:t> (_) lidé k doktorovi</a:t>
            </a:r>
          </a:p>
          <a:p>
            <a:pPr>
              <a:buNone/>
            </a:pPr>
            <a:r>
              <a:rPr lang="cs-CZ" dirty="0" smtClean="0"/>
              <a:t>nechodí. Vždy nás uctivě </a:t>
            </a:r>
            <a:r>
              <a:rPr lang="cs-CZ" b="1" dirty="0" smtClean="0"/>
              <a:t>zdraví</a:t>
            </a:r>
            <a:r>
              <a:rPr lang="cs-CZ" dirty="0" smtClean="0"/>
              <a:t> (_). </a:t>
            </a:r>
            <a:r>
              <a:rPr lang="cs-CZ" b="1" dirty="0" smtClean="0"/>
              <a:t>Pokladní</a:t>
            </a:r>
            <a:r>
              <a:rPr lang="cs-CZ" dirty="0" smtClean="0"/>
              <a:t> (_)</a:t>
            </a:r>
          </a:p>
          <a:p>
            <a:pPr>
              <a:buNone/>
            </a:pPr>
            <a:r>
              <a:rPr lang="cs-CZ" dirty="0" smtClean="0"/>
              <a:t>mi vrátila drobné. Vyplnil </a:t>
            </a:r>
            <a:r>
              <a:rPr lang="cs-CZ" b="1" dirty="0" smtClean="0"/>
              <a:t>pokladní </a:t>
            </a:r>
            <a:r>
              <a:rPr lang="cs-CZ" dirty="0" smtClean="0"/>
              <a:t>(_) deník.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  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Našel několik pavích </a:t>
            </a:r>
            <a:r>
              <a:rPr lang="cs-CZ" b="1" dirty="0" smtClean="0"/>
              <a:t>per</a:t>
            </a:r>
            <a:r>
              <a:rPr lang="cs-CZ" dirty="0" smtClean="0"/>
              <a:t> </a:t>
            </a:r>
            <a:r>
              <a:rPr lang="cs-CZ" b="1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/>
              <a:t>).</a:t>
            </a:r>
            <a:r>
              <a:rPr lang="cs-CZ" dirty="0" smtClean="0"/>
              <a:t> </a:t>
            </a:r>
            <a:r>
              <a:rPr lang="cs-CZ" b="1" smtClean="0"/>
              <a:t>Per</a:t>
            </a:r>
            <a:r>
              <a:rPr lang="cs-CZ" smtClean="0"/>
              <a:t> </a:t>
            </a:r>
            <a:r>
              <a:rPr lang="cs-CZ" b="1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b="1" smtClean="0"/>
              <a:t>)</a:t>
            </a:r>
            <a:r>
              <a:rPr lang="cs-CZ" smtClean="0"/>
              <a:t> </a:t>
            </a:r>
            <a:r>
              <a:rPr lang="cs-CZ" dirty="0" smtClean="0"/>
              <a:t>raději až</a:t>
            </a:r>
          </a:p>
          <a:p>
            <a:pPr>
              <a:buNone/>
            </a:pPr>
            <a:r>
              <a:rPr lang="cs-CZ" dirty="0" smtClean="0"/>
              <a:t>zítra. V televizi sledoval vrh </a:t>
            </a:r>
            <a:r>
              <a:rPr lang="cs-CZ" b="1" dirty="0" smtClean="0"/>
              <a:t>koulí 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/>
              <a:t>).</a:t>
            </a:r>
            <a:r>
              <a:rPr lang="cs-CZ" dirty="0" smtClean="0"/>
              <a:t> Dítě </a:t>
            </a:r>
            <a:r>
              <a:rPr lang="cs-CZ" b="1" dirty="0" smtClean="0"/>
              <a:t>koulí</a:t>
            </a:r>
            <a:r>
              <a:rPr lang="cs-CZ" dirty="0" smtClean="0"/>
              <a:t> </a:t>
            </a:r>
            <a:endParaRPr lang="cs-CZ" dirty="0"/>
          </a:p>
          <a:p>
            <a:pPr>
              <a:buNone/>
            </a:pPr>
            <a:r>
              <a:rPr lang="cs-CZ" b="1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b="1" dirty="0" smtClean="0"/>
              <a:t>)</a:t>
            </a:r>
            <a:r>
              <a:rPr lang="cs-CZ" dirty="0" smtClean="0"/>
              <a:t> míček. Včera odjel náš </a:t>
            </a:r>
            <a:r>
              <a:rPr lang="cs-CZ" b="1" dirty="0" smtClean="0"/>
              <a:t>známý 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b="1" dirty="0" smtClean="0"/>
              <a:t>)</a:t>
            </a:r>
            <a:r>
              <a:rPr lang="cs-CZ" dirty="0" smtClean="0"/>
              <a:t> do Prahy.</a:t>
            </a:r>
          </a:p>
          <a:p>
            <a:pPr>
              <a:buNone/>
            </a:pPr>
            <a:r>
              <a:rPr lang="cs-CZ" dirty="0" smtClean="0"/>
              <a:t>Byl to </a:t>
            </a:r>
            <a:r>
              <a:rPr lang="cs-CZ" b="1" dirty="0" smtClean="0"/>
              <a:t>známý (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/>
              <a:t>)</a:t>
            </a:r>
            <a:r>
              <a:rPr lang="cs-CZ" dirty="0" smtClean="0"/>
              <a:t> spisovatel. Do polévky nasypal</a:t>
            </a:r>
          </a:p>
          <a:p>
            <a:pPr>
              <a:buNone/>
            </a:pPr>
            <a:r>
              <a:rPr lang="cs-CZ" b="1" dirty="0" smtClean="0"/>
              <a:t>koření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). Otec každé jídlo velmi </a:t>
            </a:r>
            <a:r>
              <a:rPr lang="cs-CZ" b="1" dirty="0" smtClean="0"/>
              <a:t>koření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).</a:t>
            </a:r>
          </a:p>
          <a:p>
            <a:pPr>
              <a:buNone/>
            </a:pPr>
            <a:r>
              <a:rPr lang="cs-CZ" dirty="0" smtClean="0"/>
              <a:t>Chraň si své </a:t>
            </a:r>
            <a:r>
              <a:rPr lang="cs-CZ" b="1" dirty="0" smtClean="0"/>
              <a:t>zdraví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). </a:t>
            </a:r>
            <a:r>
              <a:rPr lang="cs-CZ" b="1" dirty="0" smtClean="0"/>
              <a:t>Zdraví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) lidé k doktorovi</a:t>
            </a:r>
          </a:p>
          <a:p>
            <a:pPr>
              <a:buNone/>
            </a:pPr>
            <a:r>
              <a:rPr lang="cs-CZ" dirty="0" smtClean="0"/>
              <a:t>nechodí. Vždy nás uctivě </a:t>
            </a:r>
            <a:r>
              <a:rPr lang="cs-CZ" b="1" dirty="0" smtClean="0"/>
              <a:t>zdraví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). </a:t>
            </a:r>
            <a:r>
              <a:rPr lang="cs-CZ" b="1" dirty="0" smtClean="0"/>
              <a:t>Pokladní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mi vrátila drobné. Vyplnil </a:t>
            </a:r>
            <a:r>
              <a:rPr lang="cs-CZ" b="1" dirty="0" smtClean="0"/>
              <a:t>pokladní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) deník.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500" dirty="0" smtClean="0"/>
              <a:t>Zdroj:</a:t>
            </a:r>
          </a:p>
          <a:p>
            <a:pPr>
              <a:buNone/>
            </a:pPr>
            <a:r>
              <a:rPr lang="cs-CZ" sz="3500" dirty="0" smtClean="0"/>
              <a:t>Vlastní tvorba</a:t>
            </a:r>
          </a:p>
          <a:p>
            <a:pPr>
              <a:buNone/>
            </a:pPr>
            <a:r>
              <a:rPr lang="cs-CZ" sz="3500" dirty="0" smtClean="0"/>
              <a:t>Ilustrace:</a:t>
            </a:r>
          </a:p>
          <a:p>
            <a:pPr>
              <a:buNone/>
            </a:pPr>
            <a:r>
              <a:rPr lang="cs-CZ" sz="3500" i="1" dirty="0" smtClean="0">
                <a:hlinkClick r:id="rId2"/>
              </a:rPr>
              <a:t>www.office.microsoft.com</a:t>
            </a:r>
            <a:endParaRPr lang="cs-CZ" sz="3500" i="1" dirty="0" smtClean="0"/>
          </a:p>
          <a:p>
            <a:pPr>
              <a:buNone/>
            </a:pPr>
            <a:r>
              <a:rPr lang="cs-CZ" sz="3500" smtClean="0"/>
              <a:t>Citace:</a:t>
            </a:r>
          </a:p>
          <a:p>
            <a:pPr>
              <a:buNone/>
            </a:pPr>
            <a:r>
              <a:rPr lang="cs-CZ" sz="3500" i="1" dirty="0" smtClean="0"/>
              <a:t>Základní mluvnice českého jazyka</a:t>
            </a:r>
            <a:r>
              <a:rPr lang="cs-CZ" sz="3500" dirty="0" smtClean="0"/>
              <a:t>. Praha: SPN pedagogické nakladatelství, akciová společnost, 2004. ISBN 80-7235-018-8. </a:t>
            </a:r>
          </a:p>
          <a:p>
            <a:pPr>
              <a:buNone/>
            </a:pPr>
            <a:r>
              <a:rPr lang="cs-CZ" sz="3500" dirty="0" smtClean="0"/>
              <a:t> </a:t>
            </a:r>
            <a:r>
              <a:rPr lang="cs-CZ" sz="3500" i="1" dirty="0" smtClean="0"/>
              <a:t>Klíč k češtině</a:t>
            </a:r>
            <a:r>
              <a:rPr lang="cs-CZ" sz="3500" dirty="0" smtClean="0"/>
              <a:t>: </a:t>
            </a:r>
            <a:r>
              <a:rPr lang="cs-CZ" sz="3500" i="1" dirty="0" smtClean="0"/>
              <a:t>aneb Na češtinu od lesa</a:t>
            </a:r>
            <a:r>
              <a:rPr lang="cs-CZ" sz="3500" dirty="0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cs-CZ" i="1" dirty="0" smtClean="0"/>
              <a:t>Český jazyk</a:t>
            </a:r>
            <a:r>
              <a:rPr lang="cs-CZ" dirty="0" smtClean="0"/>
              <a:t>: </a:t>
            </a:r>
            <a:r>
              <a:rPr lang="cs-CZ" i="1" dirty="0" smtClean="0"/>
              <a:t>Přehled učiva základní školy</a:t>
            </a:r>
            <a:r>
              <a:rPr lang="cs-CZ" dirty="0" smtClean="0"/>
              <a:t>. Praha: Nakladatelství Fortuna, 2000. ISBN 80-7168-527-5.</a:t>
            </a:r>
          </a:p>
          <a:p>
            <a:pPr>
              <a:buNone/>
            </a:pPr>
            <a:r>
              <a:rPr lang="cs-CZ" i="1" dirty="0" smtClean="0"/>
              <a:t>Kuna nese nanuk</a:t>
            </a:r>
            <a:r>
              <a:rPr lang="cs-CZ" dirty="0" smtClean="0"/>
              <a:t>: </a:t>
            </a:r>
            <a:r>
              <a:rPr lang="cs-CZ" i="1" dirty="0" smtClean="0"/>
              <a:t>aneb zábavná cvičení z češtiny</a:t>
            </a:r>
            <a:r>
              <a:rPr lang="cs-CZ" dirty="0" smtClean="0"/>
              <a:t>. Praha: Albatros nakladatelství, a. s., právní nástupce, 2008. ISBN 978-80-00-02126-3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se seznámí s jednotlivými ohebnými slovními druhy. Získají ucelený přehled. Dokáží ohebné slovní druhy určit. Odhalí, že stejná slova mohou být v různých větách jiným slovním druhem.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515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OHEBNÉ SLOVNÍ DRUHY</vt:lpstr>
      <vt:lpstr>JSOU TO</vt:lpstr>
      <vt:lpstr>1.  Podstatná jména</vt:lpstr>
      <vt:lpstr>2.  Přídavná jména</vt:lpstr>
      <vt:lpstr>3.  Zájmena</vt:lpstr>
      <vt:lpstr>4. Číslovky</vt:lpstr>
      <vt:lpstr>5.  Slovesa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Ohebné slovní druhy</dc:title>
  <dc:creator>Langerová</dc:creator>
  <cp:lastModifiedBy>Vesna202261</cp:lastModifiedBy>
  <cp:revision>55</cp:revision>
  <cp:lastPrinted>2012-02-27T06:39:11Z</cp:lastPrinted>
  <dcterms:created xsi:type="dcterms:W3CDTF">2011-11-12T20:14:25Z</dcterms:created>
  <dcterms:modified xsi:type="dcterms:W3CDTF">2012-02-27T07:39:59Z</dcterms:modified>
</cp:coreProperties>
</file>