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2"/>
  </p:notesMasterIdLst>
  <p:sldIdLst>
    <p:sldId id="266" r:id="rId2"/>
    <p:sldId id="264" r:id="rId3"/>
    <p:sldId id="258" r:id="rId4"/>
    <p:sldId id="259" r:id="rId5"/>
    <p:sldId id="260" r:id="rId6"/>
    <p:sldId id="261" r:id="rId7"/>
    <p:sldId id="270" r:id="rId8"/>
    <p:sldId id="263" r:id="rId9"/>
    <p:sldId id="268" r:id="rId10"/>
    <p:sldId id="269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-1020" y="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12343E8-5F16-49F5-B4F1-36017BE45747}" type="datetimeFigureOut">
              <a:rPr lang="cs-CZ"/>
              <a:pPr>
                <a:defRPr/>
              </a:pPr>
              <a:t>27.2.2012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8DE03CB-32D2-473E-91E6-4ABA2A401A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62369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018EA-48C5-46E1-B7AC-8FCC78671918}" type="datetimeFigureOut">
              <a:rPr lang="cs-CZ"/>
              <a:pPr>
                <a:defRPr/>
              </a:pPr>
              <a:t>27.2.2012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49F91-4F7C-4DF7-9994-E9DF01A1E8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B725F-BD7A-4C08-8BFB-CE1F720DF691}" type="datetimeFigureOut">
              <a:rPr lang="cs-CZ"/>
              <a:pPr>
                <a:defRPr/>
              </a:pPr>
              <a:t>27.2.2012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9825A-DA83-4244-AEAF-EEE8DCB9AC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766FA-0A83-4348-B270-DB5A6BF732EF}" type="datetimeFigureOut">
              <a:rPr lang="cs-CZ"/>
              <a:pPr>
                <a:defRPr/>
              </a:pPr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4643A-451F-4D0A-8071-856B14B0F2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22EE2-FDC9-451E-BA58-93BBBB6D8CE1}" type="datetimeFigureOut">
              <a:rPr lang="cs-CZ"/>
              <a:pPr>
                <a:defRPr/>
              </a:pPr>
              <a:t>27.2.2012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28EBC-AB47-4EC6-8BED-2DD9CEDA0E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120C8-FB87-42F4-AB4C-6A3C0B682AE9}" type="datetimeFigureOut">
              <a:rPr lang="cs-CZ"/>
              <a:pPr>
                <a:defRPr/>
              </a:pPr>
              <a:t>27.2.2012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C705A-ACDE-450F-A1A6-27C859864A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AA888-46B2-4F8B-B1C5-1AAA4E3C0373}" type="datetimeFigureOut">
              <a:rPr lang="cs-CZ"/>
              <a:pPr>
                <a:defRPr/>
              </a:pPr>
              <a:t>27.2.2012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B3B29-B9D1-42BF-A899-2C11D3BB5E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719F8-992D-4086-9032-21BE0529EC75}" type="datetimeFigureOut">
              <a:rPr lang="cs-CZ"/>
              <a:pPr>
                <a:defRPr/>
              </a:pPr>
              <a:t>27.2.2012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32744-3760-4992-9A6B-41429DF8D4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BDEFC-DD8E-478B-885A-7CCF38593166}" type="datetimeFigureOut">
              <a:rPr lang="cs-CZ"/>
              <a:pPr>
                <a:defRPr/>
              </a:pPr>
              <a:t>27.2.2012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E39CD-01FB-4322-81C8-FC60A58C63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Pravoúhlý trojúhelník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34FA9-A18C-4E88-827C-4694203D4F84}" type="datetimeFigureOut">
              <a:rPr lang="cs-CZ"/>
              <a:pPr>
                <a:defRPr/>
              </a:pPr>
              <a:t>27.2.2012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EF374F-A9E1-4F5B-A7FE-30E43B5AA4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14E9A-F193-48E5-8C9C-9F71A321BC09}" type="datetimeFigureOut">
              <a:rPr lang="cs-CZ"/>
              <a:pPr>
                <a:defRPr/>
              </a:pPr>
              <a:t>27.2.2012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09506-E3AE-4ADD-B9CC-0145185C06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016CC-FADE-4C18-BBCE-70343D25CE32}" type="datetimeFigureOut">
              <a:rPr lang="cs-CZ"/>
              <a:pPr>
                <a:defRPr/>
              </a:pPr>
              <a:t>27.2.2012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5C322-4F37-4450-8713-9AEBC7E349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16A0C57-7B5E-4BA9-837C-77CE600D7889}" type="datetimeFigureOut">
              <a:rPr lang="cs-CZ"/>
              <a:pPr>
                <a:defRPr/>
              </a:pPr>
              <a:t>27.2.2012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94FD461-33BB-4E84-9BC8-FE8F323B0D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7" r:id="rId2"/>
    <p:sldLayoutId id="2147483769" r:id="rId3"/>
    <p:sldLayoutId id="2147483766" r:id="rId4"/>
    <p:sldLayoutId id="2147483765" r:id="rId5"/>
    <p:sldLayoutId id="2147483764" r:id="rId6"/>
    <p:sldLayoutId id="2147483763" r:id="rId7"/>
    <p:sldLayoutId id="2147483762" r:id="rId8"/>
    <p:sldLayoutId id="2147483770" r:id="rId9"/>
    <p:sldLayoutId id="2147483761" r:id="rId10"/>
    <p:sldLayoutId id="21474837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2216033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Jitka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Langerová</a:t>
                      </a:r>
                    </a:p>
                    <a:p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5.1.2012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VY_32_INOVACE_03_ČESKÝ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TVAROSLOVÍ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podstatná jména-druhy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8.-9.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04864"/>
            <a:ext cx="8305800" cy="1368152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PODSTATNÁ JMÉNA - DRUHY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1"/>
          <p:cNvSpPr txBox="1">
            <a:spLocks noChangeArrowheads="1"/>
          </p:cNvSpPr>
          <p:nvPr/>
        </p:nvSpPr>
        <p:spPr bwMode="auto">
          <a:xfrm>
            <a:off x="1938338" y="476250"/>
            <a:ext cx="53784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5400">
                <a:cs typeface="Arial" charset="0"/>
              </a:rPr>
              <a:t>Podstatná jména</a:t>
            </a:r>
          </a:p>
        </p:txBody>
      </p:sp>
      <p:sp>
        <p:nvSpPr>
          <p:cNvPr id="15362" name="TextovéPole 2"/>
          <p:cNvSpPr txBox="1">
            <a:spLocks noChangeArrowheads="1"/>
          </p:cNvSpPr>
          <p:nvPr/>
        </p:nvSpPr>
        <p:spPr bwMode="auto">
          <a:xfrm>
            <a:off x="468313" y="1773238"/>
            <a:ext cx="19478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>
                <a:latin typeface="Constantia" pitchFamily="18" charset="0"/>
              </a:rPr>
              <a:t>Jsou názvy</a:t>
            </a:r>
          </a:p>
        </p:txBody>
      </p:sp>
      <p:sp>
        <p:nvSpPr>
          <p:cNvPr id="15363" name="TextovéPole 3"/>
          <p:cNvSpPr txBox="1">
            <a:spLocks noChangeArrowheads="1"/>
          </p:cNvSpPr>
          <p:nvPr/>
        </p:nvSpPr>
        <p:spPr bwMode="auto">
          <a:xfrm>
            <a:off x="2771775" y="1700213"/>
            <a:ext cx="43211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4400" b="1" i="1">
                <a:solidFill>
                  <a:srgbClr val="002060"/>
                </a:solidFill>
                <a:latin typeface="Constantia" pitchFamily="18" charset="0"/>
              </a:rPr>
              <a:t>osob</a:t>
            </a:r>
            <a:r>
              <a:rPr lang="cs-CZ" sz="2400">
                <a:latin typeface="Constantia" pitchFamily="18" charset="0"/>
              </a:rPr>
              <a:t> (</a:t>
            </a:r>
            <a:r>
              <a:rPr lang="cs-CZ" sz="2400" smtClean="0">
                <a:latin typeface="Constantia" pitchFamily="18" charset="0"/>
              </a:rPr>
              <a:t>muž, žena, učitel</a:t>
            </a:r>
            <a:r>
              <a:rPr lang="cs-CZ" sz="2400">
                <a:latin typeface="Constantia" pitchFamily="18" charset="0"/>
              </a:rPr>
              <a:t>)</a:t>
            </a:r>
          </a:p>
        </p:txBody>
      </p:sp>
      <p:sp>
        <p:nvSpPr>
          <p:cNvPr id="15364" name="TextovéPole 4"/>
          <p:cNvSpPr txBox="1">
            <a:spLocks noChangeArrowheads="1"/>
          </p:cNvSpPr>
          <p:nvPr/>
        </p:nvSpPr>
        <p:spPr bwMode="auto">
          <a:xfrm>
            <a:off x="2771775" y="2565400"/>
            <a:ext cx="48958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4400" b="1" i="1">
                <a:solidFill>
                  <a:srgbClr val="002060"/>
                </a:solidFill>
                <a:latin typeface="Constantia" pitchFamily="18" charset="0"/>
              </a:rPr>
              <a:t>zvířat</a:t>
            </a:r>
            <a:r>
              <a:rPr lang="cs-CZ" sz="2400">
                <a:latin typeface="Constantia" pitchFamily="18" charset="0"/>
              </a:rPr>
              <a:t> (pes</a:t>
            </a:r>
            <a:r>
              <a:rPr lang="cs-CZ" sz="2400" smtClean="0">
                <a:latin typeface="Constantia" pitchFamily="18" charset="0"/>
              </a:rPr>
              <a:t>, kočka, lev, tygr</a:t>
            </a:r>
            <a:r>
              <a:rPr lang="cs-CZ" sz="2400">
                <a:latin typeface="Constantia" pitchFamily="18" charset="0"/>
              </a:rPr>
              <a:t>)</a:t>
            </a:r>
          </a:p>
        </p:txBody>
      </p:sp>
      <p:sp>
        <p:nvSpPr>
          <p:cNvPr id="15365" name="TextovéPole 5"/>
          <p:cNvSpPr txBox="1">
            <a:spLocks noChangeArrowheads="1"/>
          </p:cNvSpPr>
          <p:nvPr/>
        </p:nvSpPr>
        <p:spPr bwMode="auto">
          <a:xfrm>
            <a:off x="2771775" y="3500438"/>
            <a:ext cx="45370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4400" b="1" i="1">
                <a:solidFill>
                  <a:srgbClr val="002060"/>
                </a:solidFill>
                <a:latin typeface="Constantia" pitchFamily="18" charset="0"/>
              </a:rPr>
              <a:t>věcí</a:t>
            </a:r>
            <a:r>
              <a:rPr lang="cs-CZ" sz="3200">
                <a:latin typeface="Constantia" pitchFamily="18" charset="0"/>
              </a:rPr>
              <a:t> </a:t>
            </a:r>
            <a:r>
              <a:rPr lang="cs-CZ" sz="2400">
                <a:latin typeface="Constantia" pitchFamily="18" charset="0"/>
              </a:rPr>
              <a:t>(kniha</a:t>
            </a:r>
            <a:r>
              <a:rPr lang="cs-CZ" sz="2400" smtClean="0">
                <a:latin typeface="Constantia" pitchFamily="18" charset="0"/>
              </a:rPr>
              <a:t>, penál, stůl</a:t>
            </a:r>
            <a:r>
              <a:rPr lang="cs-CZ" sz="2400">
                <a:latin typeface="Constantia" pitchFamily="18" charset="0"/>
              </a:rPr>
              <a:t>)</a:t>
            </a:r>
          </a:p>
        </p:txBody>
      </p:sp>
      <p:sp>
        <p:nvSpPr>
          <p:cNvPr id="15366" name="TextovéPole 6"/>
          <p:cNvSpPr txBox="1">
            <a:spLocks noChangeArrowheads="1"/>
          </p:cNvSpPr>
          <p:nvPr/>
        </p:nvSpPr>
        <p:spPr bwMode="auto">
          <a:xfrm>
            <a:off x="2771775" y="4292600"/>
            <a:ext cx="6120705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charset="0"/>
              <a:buChar char="•"/>
            </a:pPr>
            <a:r>
              <a:rPr lang="cs-CZ" sz="4400" b="1" i="1">
                <a:solidFill>
                  <a:srgbClr val="002060"/>
                </a:solidFill>
                <a:latin typeface="Constantia" pitchFamily="18" charset="0"/>
              </a:rPr>
              <a:t>vlastností a dějů </a:t>
            </a:r>
            <a:endParaRPr lang="cs-CZ" sz="2400" smtClean="0">
              <a:latin typeface="Constantia" pitchFamily="18" charset="0"/>
            </a:endParaRPr>
          </a:p>
          <a:p>
            <a:r>
              <a:rPr lang="cs-CZ" sz="2400" smtClean="0">
                <a:latin typeface="Constantia" pitchFamily="18" charset="0"/>
              </a:rPr>
              <a:t>   (krása, plavba, let, píle)</a:t>
            </a:r>
            <a:endParaRPr lang="cs-CZ" sz="2400">
              <a:latin typeface="Constantia" pitchFamily="18" charset="0"/>
            </a:endParaRPr>
          </a:p>
        </p:txBody>
      </p:sp>
      <p:pic>
        <p:nvPicPr>
          <p:cNvPr id="15367" name="Picture 3" descr="C:\Users\Langerová\AppData\Local\Microsoft\Windows\Temporary Internet Files\Content.IE5\24NMANLK\MC90043620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2349500"/>
            <a:ext cx="1439862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7" descr="C:\Users\Langerová\AppData\Local\Microsoft\Windows\Temporary Internet Files\Content.IE5\TI16TYLH\MC90001930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950" y="1557338"/>
            <a:ext cx="1731963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ovéPole 1"/>
          <p:cNvSpPr txBox="1">
            <a:spLocks noChangeArrowheads="1"/>
          </p:cNvSpPr>
          <p:nvPr/>
        </p:nvSpPr>
        <p:spPr bwMode="auto">
          <a:xfrm>
            <a:off x="3419475" y="692150"/>
            <a:ext cx="20891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5400">
                <a:latin typeface="Constantia" pitchFamily="18" charset="0"/>
              </a:rPr>
              <a:t>Druhy</a:t>
            </a:r>
          </a:p>
        </p:txBody>
      </p:sp>
      <p:sp>
        <p:nvSpPr>
          <p:cNvPr id="16386" name="TextovéPole 4"/>
          <p:cNvSpPr txBox="1">
            <a:spLocks noChangeArrowheads="1"/>
          </p:cNvSpPr>
          <p:nvPr/>
        </p:nvSpPr>
        <p:spPr bwMode="auto">
          <a:xfrm>
            <a:off x="39688" y="1916113"/>
            <a:ext cx="9104312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i="1" u="sng">
                <a:solidFill>
                  <a:srgbClr val="002060"/>
                </a:solidFill>
                <a:latin typeface="Constantia" pitchFamily="18" charset="0"/>
              </a:rPr>
              <a:t>Podstatná jména konkrétní </a:t>
            </a:r>
            <a:r>
              <a:rPr lang="cs-CZ" sz="2400">
                <a:latin typeface="Constantia" pitchFamily="18" charset="0"/>
              </a:rPr>
              <a:t>– označují osoby, zvířata  a  věci,</a:t>
            </a:r>
          </a:p>
          <a:p>
            <a:r>
              <a:rPr lang="cs-CZ" sz="2400">
                <a:latin typeface="Constantia" pitchFamily="18" charset="0"/>
              </a:rPr>
              <a:t>                                                                tedy to, co je tvořeno hmotou</a:t>
            </a:r>
          </a:p>
          <a:p>
            <a:r>
              <a:rPr lang="cs-CZ" sz="2400">
                <a:latin typeface="Constantia" pitchFamily="18" charset="0"/>
              </a:rPr>
              <a:t>(květina, jablko, lampa, kniha, židle) </a:t>
            </a:r>
          </a:p>
          <a:p>
            <a:r>
              <a:rPr lang="cs-CZ" sz="2400">
                <a:latin typeface="Constantia" pitchFamily="18" charset="0"/>
              </a:rPr>
              <a:t>                                                   </a:t>
            </a:r>
          </a:p>
        </p:txBody>
      </p:sp>
      <p:sp>
        <p:nvSpPr>
          <p:cNvPr id="16387" name="TextovéPole 7"/>
          <p:cNvSpPr txBox="1">
            <a:spLocks noChangeArrowheads="1"/>
          </p:cNvSpPr>
          <p:nvPr/>
        </p:nvSpPr>
        <p:spPr bwMode="auto">
          <a:xfrm>
            <a:off x="0" y="4724400"/>
            <a:ext cx="9144000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i="1" u="sng">
                <a:solidFill>
                  <a:srgbClr val="002060"/>
                </a:solidFill>
                <a:latin typeface="Constantia" pitchFamily="18" charset="0"/>
              </a:rPr>
              <a:t>Podstatná jména abstraktní </a:t>
            </a:r>
            <a:r>
              <a:rPr lang="cs-CZ" sz="2400">
                <a:latin typeface="Constantia" pitchFamily="18" charset="0"/>
              </a:rPr>
              <a:t>– označují vlastnosti a děje,</a:t>
            </a:r>
          </a:p>
          <a:p>
            <a:r>
              <a:rPr lang="cs-CZ" sz="2400">
                <a:latin typeface="Constantia" pitchFamily="18" charset="0"/>
              </a:rPr>
              <a:t>                                                                 tedy to, co je nehmotné</a:t>
            </a:r>
          </a:p>
          <a:p>
            <a:r>
              <a:rPr lang="cs-CZ" sz="2400">
                <a:latin typeface="Constantia" pitchFamily="18" charset="0"/>
              </a:rPr>
              <a:t>(plavání, </a:t>
            </a:r>
            <a:r>
              <a:rPr lang="cs-CZ" sz="2400" smtClean="0">
                <a:latin typeface="Constantia" pitchFamily="18" charset="0"/>
              </a:rPr>
              <a:t>bruslení, pracovitost</a:t>
            </a:r>
            <a:r>
              <a:rPr lang="cs-CZ" sz="2400">
                <a:latin typeface="Constantia" pitchFamily="18" charset="0"/>
              </a:rPr>
              <a:t>, upřímnost)</a:t>
            </a:r>
          </a:p>
        </p:txBody>
      </p:sp>
      <p:pic>
        <p:nvPicPr>
          <p:cNvPr id="16388" name="Picture 2" descr="C:\Users\Langerová\AppData\Local\Microsoft\Windows\Temporary Internet Files\Content.IE5\4A0VRE99\MC90038938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8" y="3068638"/>
            <a:ext cx="1306512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C:\Users\Langerová\AppData\Local\Microsoft\Windows\Temporary Internet Files\Content.IE5\BBZAMAU2\MC90035227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3500438"/>
            <a:ext cx="1089025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ovéPole 3"/>
          <p:cNvSpPr txBox="1">
            <a:spLocks noChangeArrowheads="1"/>
          </p:cNvSpPr>
          <p:nvPr/>
        </p:nvSpPr>
        <p:spPr bwMode="auto">
          <a:xfrm>
            <a:off x="2468563" y="549275"/>
            <a:ext cx="4767262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5400">
                <a:latin typeface="Constantia" pitchFamily="18" charset="0"/>
              </a:rPr>
              <a:t>      Druhy</a:t>
            </a:r>
          </a:p>
        </p:txBody>
      </p:sp>
      <p:sp>
        <p:nvSpPr>
          <p:cNvPr id="17410" name="TextovéPole 4"/>
          <p:cNvSpPr txBox="1">
            <a:spLocks noChangeArrowheads="1"/>
          </p:cNvSpPr>
          <p:nvPr/>
        </p:nvSpPr>
        <p:spPr bwMode="auto">
          <a:xfrm>
            <a:off x="323850" y="1484313"/>
            <a:ext cx="8640638" cy="360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800" b="1" i="1" u="sng" dirty="0">
                <a:solidFill>
                  <a:srgbClr val="002060"/>
                </a:solidFill>
                <a:latin typeface="Constantia" pitchFamily="18" charset="0"/>
              </a:rPr>
              <a:t>Podstatná jména vlastní </a:t>
            </a:r>
            <a:r>
              <a:rPr lang="cs-CZ" sz="2800" i="1" dirty="0">
                <a:latin typeface="Constantia" pitchFamily="18" charset="0"/>
              </a:rPr>
              <a:t>- </a:t>
            </a:r>
            <a:r>
              <a:rPr lang="cs-CZ" sz="2400" dirty="0">
                <a:latin typeface="Constantia" pitchFamily="18" charset="0"/>
              </a:rPr>
              <a:t>označují jednu určitou osobu,</a:t>
            </a:r>
          </a:p>
          <a:p>
            <a:r>
              <a:rPr lang="cs-CZ" sz="2400" dirty="0">
                <a:latin typeface="Constantia" pitchFamily="18" charset="0"/>
              </a:rPr>
              <a:t>                                                         zvíře, či věc</a:t>
            </a:r>
          </a:p>
          <a:p>
            <a:r>
              <a:rPr lang="cs-CZ" sz="2400" dirty="0">
                <a:latin typeface="Constantia" pitchFamily="18" charset="0"/>
              </a:rPr>
              <a:t>                                                      </a:t>
            </a:r>
            <a:r>
              <a:rPr lang="cs-CZ" sz="2800" dirty="0">
                <a:latin typeface="Constantia" pitchFamily="18" charset="0"/>
              </a:rPr>
              <a:t>-</a:t>
            </a:r>
            <a:r>
              <a:rPr lang="cs-CZ" sz="2400" dirty="0">
                <a:latin typeface="Constantia" pitchFamily="18" charset="0"/>
              </a:rPr>
              <a:t>  píšeme je s velkým </a:t>
            </a:r>
          </a:p>
          <a:p>
            <a:r>
              <a:rPr lang="cs-CZ" sz="2400" dirty="0">
                <a:latin typeface="Constantia" pitchFamily="18" charset="0"/>
              </a:rPr>
              <a:t>                                                          začátečním písmenem</a:t>
            </a:r>
          </a:p>
          <a:p>
            <a:r>
              <a:rPr lang="cs-CZ" sz="2400" dirty="0">
                <a:latin typeface="Constantia" pitchFamily="18" charset="0"/>
              </a:rPr>
              <a:t>(Martin, Čapek, Labe, Anna, Praha)</a:t>
            </a:r>
          </a:p>
          <a:p>
            <a:r>
              <a:rPr lang="cs-CZ" sz="2400" dirty="0">
                <a:latin typeface="Constantia" pitchFamily="18" charset="0"/>
              </a:rPr>
              <a:t>                                                   </a:t>
            </a:r>
          </a:p>
          <a:p>
            <a:r>
              <a:rPr lang="cs-CZ" sz="2400" dirty="0">
                <a:latin typeface="Constantia" pitchFamily="18" charset="0"/>
              </a:rPr>
              <a:t>                                                    </a:t>
            </a:r>
          </a:p>
          <a:p>
            <a:endParaRPr lang="cs-CZ" sz="2400" dirty="0">
              <a:latin typeface="Constantia" pitchFamily="18" charset="0"/>
            </a:endParaRPr>
          </a:p>
          <a:p>
            <a:r>
              <a:rPr lang="cs-CZ" sz="2800" i="1" dirty="0">
                <a:latin typeface="Constantia" pitchFamily="18" charset="0"/>
              </a:rPr>
              <a:t> </a:t>
            </a:r>
          </a:p>
        </p:txBody>
      </p:sp>
      <p:sp>
        <p:nvSpPr>
          <p:cNvPr id="17411" name="TextovéPole 7"/>
          <p:cNvSpPr txBox="1">
            <a:spLocks noChangeArrowheads="1"/>
          </p:cNvSpPr>
          <p:nvPr/>
        </p:nvSpPr>
        <p:spPr bwMode="auto">
          <a:xfrm>
            <a:off x="250825" y="4149725"/>
            <a:ext cx="84978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i="1" u="sng">
                <a:solidFill>
                  <a:srgbClr val="002060"/>
                </a:solidFill>
                <a:latin typeface="Constantia" pitchFamily="18" charset="0"/>
              </a:rPr>
              <a:t>Podstatná jména obecná </a:t>
            </a:r>
            <a:r>
              <a:rPr lang="cs-CZ" sz="2800" i="1">
                <a:latin typeface="Constantia" pitchFamily="18" charset="0"/>
              </a:rPr>
              <a:t>– </a:t>
            </a:r>
            <a:r>
              <a:rPr lang="cs-CZ" sz="2400">
                <a:latin typeface="Constantia" pitchFamily="18" charset="0"/>
              </a:rPr>
              <a:t>označují kteroukoli osobu,</a:t>
            </a:r>
          </a:p>
          <a:p>
            <a:r>
              <a:rPr lang="cs-CZ" sz="2400">
                <a:latin typeface="Constantia" pitchFamily="18" charset="0"/>
              </a:rPr>
              <a:t>                                                          zvíře, či věc</a:t>
            </a:r>
            <a:r>
              <a:rPr lang="cs-CZ" sz="2800">
                <a:latin typeface="Constantia" pitchFamily="18" charset="0"/>
              </a:rPr>
              <a:t>  </a:t>
            </a:r>
          </a:p>
          <a:p>
            <a:r>
              <a:rPr lang="cs-CZ" sz="2800">
                <a:latin typeface="Constantia" pitchFamily="18" charset="0"/>
              </a:rPr>
              <a:t> (</a:t>
            </a:r>
            <a:r>
              <a:rPr lang="cs-CZ" sz="2400">
                <a:latin typeface="Constantia" pitchFamily="18" charset="0"/>
              </a:rPr>
              <a:t>soused, dcera, město, řeka, pes)</a:t>
            </a:r>
          </a:p>
        </p:txBody>
      </p:sp>
      <p:pic>
        <p:nvPicPr>
          <p:cNvPr id="17412" name="Picture 9" descr="C:\Users\Langerová\AppData\Local\Microsoft\Windows\Temporary Internet Files\Content.IE5\WVAP25XG\MC9000192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5084763"/>
            <a:ext cx="2589213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ovéPole 2"/>
          <p:cNvSpPr txBox="1">
            <a:spLocks noChangeArrowheads="1"/>
          </p:cNvSpPr>
          <p:nvPr/>
        </p:nvSpPr>
        <p:spPr bwMode="auto">
          <a:xfrm>
            <a:off x="3563938" y="476250"/>
            <a:ext cx="24479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5400">
                <a:latin typeface="Constantia" pitchFamily="18" charset="0"/>
              </a:rPr>
              <a:t>Druhy</a:t>
            </a:r>
          </a:p>
        </p:txBody>
      </p:sp>
      <p:sp>
        <p:nvSpPr>
          <p:cNvPr id="18434" name="TextovéPole 3"/>
          <p:cNvSpPr txBox="1">
            <a:spLocks noChangeArrowheads="1"/>
          </p:cNvSpPr>
          <p:nvPr/>
        </p:nvSpPr>
        <p:spPr bwMode="auto">
          <a:xfrm>
            <a:off x="0" y="1484313"/>
            <a:ext cx="9144000" cy="89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i="1" u="sng">
                <a:solidFill>
                  <a:srgbClr val="002060"/>
                </a:solidFill>
                <a:latin typeface="Constantia" pitchFamily="18" charset="0"/>
              </a:rPr>
              <a:t>Podstatná jména pomnožná</a:t>
            </a:r>
            <a:r>
              <a:rPr lang="cs-CZ" sz="2800" i="1" u="sng">
                <a:solidFill>
                  <a:srgbClr val="002060"/>
                </a:solidFill>
                <a:latin typeface="Constantia" pitchFamily="18" charset="0"/>
              </a:rPr>
              <a:t> </a:t>
            </a:r>
            <a:r>
              <a:rPr lang="cs-CZ" sz="2800" i="1">
                <a:latin typeface="Constantia" pitchFamily="18" charset="0"/>
              </a:rPr>
              <a:t>- </a:t>
            </a:r>
            <a:r>
              <a:rPr lang="cs-CZ" sz="2400">
                <a:latin typeface="Constantia" pitchFamily="18" charset="0"/>
              </a:rPr>
              <a:t>mají jen tvary čísla množného</a:t>
            </a:r>
          </a:p>
          <a:p>
            <a:r>
              <a:rPr lang="cs-CZ" sz="2400" i="1">
                <a:latin typeface="Constantia" pitchFamily="18" charset="0"/>
              </a:rPr>
              <a:t>(</a:t>
            </a:r>
            <a:r>
              <a:rPr lang="cs-CZ" sz="2400">
                <a:latin typeface="Constantia" pitchFamily="18" charset="0"/>
              </a:rPr>
              <a:t>Vánoce, Velikonoce, housle, dveře, sáně, Hradčany)</a:t>
            </a:r>
            <a:endParaRPr lang="cs-CZ" sz="2800">
              <a:latin typeface="Constantia" pitchFamily="18" charset="0"/>
            </a:endParaRPr>
          </a:p>
        </p:txBody>
      </p:sp>
      <p:sp>
        <p:nvSpPr>
          <p:cNvPr id="18435" name="TextovéPole 4"/>
          <p:cNvSpPr txBox="1">
            <a:spLocks noChangeArrowheads="1"/>
          </p:cNvSpPr>
          <p:nvPr/>
        </p:nvSpPr>
        <p:spPr bwMode="auto">
          <a:xfrm>
            <a:off x="0" y="2565400"/>
            <a:ext cx="882015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i="1" u="sng">
                <a:solidFill>
                  <a:srgbClr val="002060"/>
                </a:solidFill>
                <a:latin typeface="Constantia" pitchFamily="18" charset="0"/>
              </a:rPr>
              <a:t>Podstatná jména hromadná </a:t>
            </a:r>
            <a:r>
              <a:rPr lang="cs-CZ" sz="2800" i="1">
                <a:latin typeface="Constantia" pitchFamily="18" charset="0"/>
              </a:rPr>
              <a:t>- </a:t>
            </a:r>
            <a:r>
              <a:rPr lang="cs-CZ" sz="2400">
                <a:latin typeface="Constantia" pitchFamily="18" charset="0"/>
              </a:rPr>
              <a:t>mají jen tvary čísla </a:t>
            </a:r>
          </a:p>
          <a:p>
            <a:r>
              <a:rPr lang="cs-CZ" sz="2400">
                <a:latin typeface="Constantia" pitchFamily="18" charset="0"/>
              </a:rPr>
              <a:t>                                                                 jednotného a označují více</a:t>
            </a:r>
          </a:p>
          <a:p>
            <a:r>
              <a:rPr lang="cs-CZ" sz="2400">
                <a:latin typeface="Constantia" pitchFamily="18" charset="0"/>
              </a:rPr>
              <a:t>                                                                 věcí téhož druhu</a:t>
            </a:r>
          </a:p>
          <a:p>
            <a:r>
              <a:rPr lang="cs-CZ" sz="2400">
                <a:latin typeface="Constantia" pitchFamily="18" charset="0"/>
              </a:rPr>
              <a:t>(kamení, dříví</a:t>
            </a:r>
            <a:r>
              <a:rPr lang="cs-CZ" sz="2400" smtClean="0">
                <a:latin typeface="Constantia" pitchFamily="18" charset="0"/>
              </a:rPr>
              <a:t>, lidstvo</a:t>
            </a:r>
            <a:r>
              <a:rPr lang="cs-CZ" sz="2400">
                <a:latin typeface="Constantia" pitchFamily="18" charset="0"/>
              </a:rPr>
              <a:t>, rostlinstvo, ptactvo, uhlí)</a:t>
            </a:r>
          </a:p>
          <a:p>
            <a:r>
              <a:rPr lang="cs-CZ" sz="2400" i="1">
                <a:latin typeface="Constantia" pitchFamily="18" charset="0"/>
              </a:rPr>
              <a:t>                                                              </a:t>
            </a:r>
            <a:endParaRPr lang="cs-CZ" sz="2800" i="1">
              <a:latin typeface="Constantia" pitchFamily="18" charset="0"/>
            </a:endParaRPr>
          </a:p>
        </p:txBody>
      </p:sp>
      <p:sp>
        <p:nvSpPr>
          <p:cNvPr id="18436" name="TextovéPole 5"/>
          <p:cNvSpPr txBox="1">
            <a:spLocks noChangeArrowheads="1"/>
          </p:cNvSpPr>
          <p:nvPr/>
        </p:nvSpPr>
        <p:spPr bwMode="auto">
          <a:xfrm>
            <a:off x="0" y="4508500"/>
            <a:ext cx="8748713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 i="1" u="sng">
                <a:solidFill>
                  <a:srgbClr val="002060"/>
                </a:solidFill>
                <a:latin typeface="Constantia" pitchFamily="18" charset="0"/>
              </a:rPr>
              <a:t>Podstatná jména látková </a:t>
            </a:r>
            <a:r>
              <a:rPr lang="cs-CZ" sz="2800" i="1">
                <a:latin typeface="Constantia" pitchFamily="18" charset="0"/>
              </a:rPr>
              <a:t>- </a:t>
            </a:r>
            <a:r>
              <a:rPr lang="cs-CZ" sz="2400">
                <a:latin typeface="Constantia" pitchFamily="18" charset="0"/>
              </a:rPr>
              <a:t>označují část, celek</a:t>
            </a:r>
            <a:r>
              <a:rPr lang="cs-CZ" sz="2400" smtClean="0">
                <a:latin typeface="Constantia" pitchFamily="18" charset="0"/>
              </a:rPr>
              <a:t>, či </a:t>
            </a:r>
            <a:r>
              <a:rPr lang="cs-CZ" sz="2400">
                <a:latin typeface="Constantia" pitchFamily="18" charset="0"/>
              </a:rPr>
              <a:t>látku</a:t>
            </a:r>
          </a:p>
          <a:p>
            <a:r>
              <a:rPr lang="cs-CZ" sz="2400">
                <a:latin typeface="Constantia" pitchFamily="18" charset="0"/>
              </a:rPr>
              <a:t>                                                           samu </a:t>
            </a:r>
            <a:r>
              <a:rPr lang="cs-CZ" sz="2400" i="1">
                <a:latin typeface="Constantia" pitchFamily="18" charset="0"/>
              </a:rPr>
              <a:t> </a:t>
            </a:r>
            <a:endParaRPr lang="cs-CZ" sz="2400">
              <a:latin typeface="Constantia" pitchFamily="18" charset="0"/>
            </a:endParaRPr>
          </a:p>
          <a:p>
            <a:r>
              <a:rPr lang="cs-CZ" sz="2400">
                <a:latin typeface="Constantia" pitchFamily="18" charset="0"/>
              </a:rPr>
              <a:t>(mouka, voda, železo, písek)</a:t>
            </a:r>
            <a:endParaRPr lang="cs-CZ" sz="2800">
              <a:latin typeface="Constantia" pitchFamily="18" charset="0"/>
            </a:endParaRPr>
          </a:p>
        </p:txBody>
      </p:sp>
      <p:pic>
        <p:nvPicPr>
          <p:cNvPr id="18437" name="Picture 3" descr="C:\Users\Langerová\AppData\Local\Microsoft\Windows\Temporary Internet Files\Content.IE5\TI16TYLH\MC90023417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288" y="1916113"/>
            <a:ext cx="1557337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11" descr="C:\Users\Langerová\AppData\Local\Microsoft\Windows\Temporary Internet Files\Content.IE5\WVAP25XG\MC90044175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5013325"/>
            <a:ext cx="15843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ovéPole 2"/>
          <p:cNvSpPr txBox="1">
            <a:spLocks noChangeArrowheads="1"/>
          </p:cNvSpPr>
          <p:nvPr/>
        </p:nvSpPr>
        <p:spPr bwMode="auto">
          <a:xfrm>
            <a:off x="1331913" y="836613"/>
            <a:ext cx="640726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200" i="1" smtClean="0">
                <a:solidFill>
                  <a:srgbClr val="FF0000"/>
                </a:solidFill>
                <a:latin typeface="Constantia" pitchFamily="18" charset="0"/>
              </a:rPr>
              <a:t>Označ podstatná jména pomnožná.</a:t>
            </a:r>
            <a:endParaRPr lang="cs-CZ" sz="3200" i="1" dirty="0">
              <a:solidFill>
                <a:srgbClr val="FF0000"/>
              </a:solidFill>
              <a:latin typeface="Constantia" pitchFamily="18" charset="0"/>
            </a:endParaRPr>
          </a:p>
        </p:txBody>
      </p:sp>
      <p:sp>
        <p:nvSpPr>
          <p:cNvPr id="19458" name="TextovéPole 3"/>
          <p:cNvSpPr txBox="1">
            <a:spLocks noChangeArrowheads="1"/>
          </p:cNvSpPr>
          <p:nvPr/>
        </p:nvSpPr>
        <p:spPr bwMode="auto">
          <a:xfrm>
            <a:off x="2843213" y="1773238"/>
            <a:ext cx="17251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Hradčany</a:t>
            </a:r>
          </a:p>
        </p:txBody>
      </p:sp>
      <p:sp>
        <p:nvSpPr>
          <p:cNvPr id="19459" name="TextovéPole 4"/>
          <p:cNvSpPr txBox="1">
            <a:spLocks noChangeArrowheads="1"/>
          </p:cNvSpPr>
          <p:nvPr/>
        </p:nvSpPr>
        <p:spPr bwMode="auto">
          <a:xfrm>
            <a:off x="6443663" y="2636838"/>
            <a:ext cx="11240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cs typeface="Arial" charset="0"/>
              </a:rPr>
              <a:t>Micka</a:t>
            </a:r>
          </a:p>
        </p:txBody>
      </p:sp>
      <p:sp>
        <p:nvSpPr>
          <p:cNvPr id="19460" name="TextovéPole 5"/>
          <p:cNvSpPr txBox="1">
            <a:spLocks noChangeArrowheads="1"/>
          </p:cNvSpPr>
          <p:nvPr/>
        </p:nvSpPr>
        <p:spPr bwMode="auto">
          <a:xfrm>
            <a:off x="2987675" y="2492375"/>
            <a:ext cx="10438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písek</a:t>
            </a:r>
          </a:p>
        </p:txBody>
      </p:sp>
      <p:sp>
        <p:nvSpPr>
          <p:cNvPr id="19461" name="TextovéPole 6"/>
          <p:cNvSpPr txBox="1">
            <a:spLocks noChangeArrowheads="1"/>
          </p:cNvSpPr>
          <p:nvPr/>
        </p:nvSpPr>
        <p:spPr bwMode="auto">
          <a:xfrm>
            <a:off x="6156325" y="1773238"/>
            <a:ext cx="11240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cs typeface="Arial" charset="0"/>
              </a:rPr>
              <a:t>nůžky</a:t>
            </a:r>
          </a:p>
        </p:txBody>
      </p:sp>
      <p:sp>
        <p:nvSpPr>
          <p:cNvPr id="19462" name="TextovéPole 7"/>
          <p:cNvSpPr txBox="1">
            <a:spLocks noChangeArrowheads="1"/>
          </p:cNvSpPr>
          <p:nvPr/>
        </p:nvSpPr>
        <p:spPr bwMode="auto">
          <a:xfrm>
            <a:off x="4787900" y="3357563"/>
            <a:ext cx="192495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Velikonoce</a:t>
            </a:r>
          </a:p>
        </p:txBody>
      </p:sp>
      <p:sp>
        <p:nvSpPr>
          <p:cNvPr id="19463" name="TextovéPole 8"/>
          <p:cNvSpPr txBox="1">
            <a:spLocks noChangeArrowheads="1"/>
          </p:cNvSpPr>
          <p:nvPr/>
        </p:nvSpPr>
        <p:spPr bwMode="auto">
          <a:xfrm>
            <a:off x="2843213" y="3357563"/>
            <a:ext cx="11448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křeslo</a:t>
            </a:r>
          </a:p>
        </p:txBody>
      </p:sp>
      <p:sp>
        <p:nvSpPr>
          <p:cNvPr id="19464" name="TextovéPole 9"/>
          <p:cNvSpPr txBox="1">
            <a:spLocks noChangeArrowheads="1"/>
          </p:cNvSpPr>
          <p:nvPr/>
        </p:nvSpPr>
        <p:spPr bwMode="auto">
          <a:xfrm>
            <a:off x="1187450" y="3789363"/>
            <a:ext cx="11833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Vltava</a:t>
            </a:r>
          </a:p>
        </p:txBody>
      </p:sp>
      <p:sp>
        <p:nvSpPr>
          <p:cNvPr id="19465" name="TextovéPole 10"/>
          <p:cNvSpPr txBox="1">
            <a:spLocks noChangeArrowheads="1"/>
          </p:cNvSpPr>
          <p:nvPr/>
        </p:nvSpPr>
        <p:spPr bwMode="auto">
          <a:xfrm>
            <a:off x="7164388" y="4508500"/>
            <a:ext cx="13853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Martina</a:t>
            </a:r>
          </a:p>
        </p:txBody>
      </p:sp>
      <p:sp>
        <p:nvSpPr>
          <p:cNvPr id="19466" name="TextovéPole 11"/>
          <p:cNvSpPr txBox="1">
            <a:spLocks noChangeArrowheads="1"/>
          </p:cNvSpPr>
          <p:nvPr/>
        </p:nvSpPr>
        <p:spPr bwMode="auto">
          <a:xfrm>
            <a:off x="3995738" y="4941888"/>
            <a:ext cx="11240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kočka</a:t>
            </a:r>
          </a:p>
        </p:txBody>
      </p:sp>
      <p:sp>
        <p:nvSpPr>
          <p:cNvPr id="19467" name="TextovéPole 12"/>
          <p:cNvSpPr txBox="1">
            <a:spLocks noChangeArrowheads="1"/>
          </p:cNvSpPr>
          <p:nvPr/>
        </p:nvSpPr>
        <p:spPr bwMode="auto">
          <a:xfrm>
            <a:off x="1835150" y="4797425"/>
            <a:ext cx="1364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cs typeface="Arial" charset="0"/>
              </a:rPr>
              <a:t>kamení</a:t>
            </a:r>
          </a:p>
        </p:txBody>
      </p:sp>
      <p:sp>
        <p:nvSpPr>
          <p:cNvPr id="19468" name="TextovéPole 13"/>
          <p:cNvSpPr txBox="1">
            <a:spLocks noChangeArrowheads="1"/>
          </p:cNvSpPr>
          <p:nvPr/>
        </p:nvSpPr>
        <p:spPr bwMode="auto">
          <a:xfrm>
            <a:off x="5435600" y="4437063"/>
            <a:ext cx="1345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plavání</a:t>
            </a:r>
          </a:p>
        </p:txBody>
      </p:sp>
      <p:sp>
        <p:nvSpPr>
          <p:cNvPr id="19469" name="TextovéPole 14"/>
          <p:cNvSpPr txBox="1">
            <a:spLocks noChangeArrowheads="1"/>
          </p:cNvSpPr>
          <p:nvPr/>
        </p:nvSpPr>
        <p:spPr bwMode="auto">
          <a:xfrm>
            <a:off x="755650" y="2565400"/>
            <a:ext cx="1345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lékařka</a:t>
            </a:r>
          </a:p>
        </p:txBody>
      </p:sp>
      <p:sp>
        <p:nvSpPr>
          <p:cNvPr id="19470" name="TextovéPole 15"/>
          <p:cNvSpPr txBox="1">
            <a:spLocks noChangeArrowheads="1"/>
          </p:cNvSpPr>
          <p:nvPr/>
        </p:nvSpPr>
        <p:spPr bwMode="auto">
          <a:xfrm>
            <a:off x="3779838" y="4076700"/>
            <a:ext cx="10855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dveře</a:t>
            </a:r>
          </a:p>
        </p:txBody>
      </p:sp>
      <p:sp>
        <p:nvSpPr>
          <p:cNvPr id="19471" name="TextovéPole 16"/>
          <p:cNvSpPr txBox="1">
            <a:spLocks noChangeArrowheads="1"/>
          </p:cNvSpPr>
          <p:nvPr/>
        </p:nvSpPr>
        <p:spPr bwMode="auto">
          <a:xfrm>
            <a:off x="4716463" y="2349500"/>
            <a:ext cx="1404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Vánoce</a:t>
            </a:r>
          </a:p>
        </p:txBody>
      </p:sp>
      <p:sp>
        <p:nvSpPr>
          <p:cNvPr id="19472" name="TextovéPole 17"/>
          <p:cNvSpPr txBox="1">
            <a:spLocks noChangeArrowheads="1"/>
          </p:cNvSpPr>
          <p:nvPr/>
        </p:nvSpPr>
        <p:spPr bwMode="auto">
          <a:xfrm>
            <a:off x="7164388" y="3500438"/>
            <a:ext cx="12458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housle</a:t>
            </a:r>
          </a:p>
        </p:txBody>
      </p:sp>
      <p:sp>
        <p:nvSpPr>
          <p:cNvPr id="19473" name="TextovéPole 18"/>
          <p:cNvSpPr txBox="1">
            <a:spLocks noChangeArrowheads="1"/>
          </p:cNvSpPr>
          <p:nvPr/>
        </p:nvSpPr>
        <p:spPr bwMode="auto">
          <a:xfrm>
            <a:off x="1258888" y="1844675"/>
            <a:ext cx="9653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voda</a:t>
            </a:r>
          </a:p>
        </p:txBody>
      </p:sp>
      <p:sp>
        <p:nvSpPr>
          <p:cNvPr id="19474" name="TextovéPole 19"/>
          <p:cNvSpPr txBox="1">
            <a:spLocks noChangeArrowheads="1"/>
          </p:cNvSpPr>
          <p:nvPr/>
        </p:nvSpPr>
        <p:spPr bwMode="auto">
          <a:xfrm>
            <a:off x="5867400" y="5445125"/>
            <a:ext cx="13436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ptactvo</a:t>
            </a:r>
          </a:p>
        </p:txBody>
      </p:sp>
      <p:sp>
        <p:nvSpPr>
          <p:cNvPr id="19475" name="TextovéPole 20"/>
          <p:cNvSpPr txBox="1">
            <a:spLocks noChangeArrowheads="1"/>
          </p:cNvSpPr>
          <p:nvPr/>
        </p:nvSpPr>
        <p:spPr bwMode="auto">
          <a:xfrm>
            <a:off x="1258888" y="5732463"/>
            <a:ext cx="86594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pole</a:t>
            </a:r>
          </a:p>
        </p:txBody>
      </p:sp>
      <p:sp>
        <p:nvSpPr>
          <p:cNvPr id="19476" name="TextovéPole 21"/>
          <p:cNvSpPr txBox="1">
            <a:spLocks noChangeArrowheads="1"/>
          </p:cNvSpPr>
          <p:nvPr/>
        </p:nvSpPr>
        <p:spPr bwMode="auto">
          <a:xfrm>
            <a:off x="3059113" y="5732463"/>
            <a:ext cx="17459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prázdniny</a:t>
            </a:r>
          </a:p>
        </p:txBody>
      </p:sp>
      <p:sp>
        <p:nvSpPr>
          <p:cNvPr id="19477" name="TextovéPole 22"/>
          <p:cNvSpPr txBox="1">
            <a:spLocks noChangeArrowheads="1"/>
          </p:cNvSpPr>
          <p:nvPr/>
        </p:nvSpPr>
        <p:spPr bwMode="auto">
          <a:xfrm>
            <a:off x="7092950" y="6021388"/>
            <a:ext cx="19463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narozeniny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ovéPole 2"/>
          <p:cNvSpPr txBox="1">
            <a:spLocks noChangeArrowheads="1"/>
          </p:cNvSpPr>
          <p:nvPr/>
        </p:nvSpPr>
        <p:spPr bwMode="auto">
          <a:xfrm>
            <a:off x="1331913" y="836613"/>
            <a:ext cx="14232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3200" i="1" smtClean="0">
                <a:solidFill>
                  <a:srgbClr val="FF0000"/>
                </a:solidFill>
                <a:latin typeface="Constantia" pitchFamily="18" charset="0"/>
              </a:rPr>
              <a:t>Řešení.</a:t>
            </a:r>
            <a:endParaRPr lang="cs-CZ" sz="3200" i="1" dirty="0">
              <a:solidFill>
                <a:srgbClr val="FF0000"/>
              </a:solidFill>
              <a:latin typeface="Constantia" pitchFamily="18" charset="0"/>
            </a:endParaRPr>
          </a:p>
        </p:txBody>
      </p:sp>
      <p:sp>
        <p:nvSpPr>
          <p:cNvPr id="19458" name="TextovéPole 3"/>
          <p:cNvSpPr txBox="1">
            <a:spLocks noChangeArrowheads="1"/>
          </p:cNvSpPr>
          <p:nvPr/>
        </p:nvSpPr>
        <p:spPr bwMode="auto">
          <a:xfrm>
            <a:off x="2843213" y="1773238"/>
            <a:ext cx="17251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Hradčany</a:t>
            </a:r>
          </a:p>
        </p:txBody>
      </p:sp>
      <p:sp>
        <p:nvSpPr>
          <p:cNvPr id="19459" name="TextovéPole 4"/>
          <p:cNvSpPr txBox="1">
            <a:spLocks noChangeArrowheads="1"/>
          </p:cNvSpPr>
          <p:nvPr/>
        </p:nvSpPr>
        <p:spPr bwMode="auto">
          <a:xfrm>
            <a:off x="6443663" y="2636838"/>
            <a:ext cx="11240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cs typeface="Arial" charset="0"/>
              </a:rPr>
              <a:t>Micka</a:t>
            </a:r>
          </a:p>
        </p:txBody>
      </p:sp>
      <p:sp>
        <p:nvSpPr>
          <p:cNvPr id="19460" name="TextovéPole 5"/>
          <p:cNvSpPr txBox="1">
            <a:spLocks noChangeArrowheads="1"/>
          </p:cNvSpPr>
          <p:nvPr/>
        </p:nvSpPr>
        <p:spPr bwMode="auto">
          <a:xfrm>
            <a:off x="2987675" y="2492375"/>
            <a:ext cx="10438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písek</a:t>
            </a:r>
          </a:p>
        </p:txBody>
      </p:sp>
      <p:sp>
        <p:nvSpPr>
          <p:cNvPr id="19461" name="TextovéPole 6"/>
          <p:cNvSpPr txBox="1">
            <a:spLocks noChangeArrowheads="1"/>
          </p:cNvSpPr>
          <p:nvPr/>
        </p:nvSpPr>
        <p:spPr bwMode="auto">
          <a:xfrm>
            <a:off x="6156325" y="1773238"/>
            <a:ext cx="11240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cs typeface="Arial" charset="0"/>
              </a:rPr>
              <a:t>nůžky</a:t>
            </a:r>
          </a:p>
        </p:txBody>
      </p:sp>
      <p:sp>
        <p:nvSpPr>
          <p:cNvPr id="19462" name="TextovéPole 7"/>
          <p:cNvSpPr txBox="1">
            <a:spLocks noChangeArrowheads="1"/>
          </p:cNvSpPr>
          <p:nvPr/>
        </p:nvSpPr>
        <p:spPr bwMode="auto">
          <a:xfrm>
            <a:off x="4787900" y="3357563"/>
            <a:ext cx="192495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Velikonoce</a:t>
            </a:r>
          </a:p>
        </p:txBody>
      </p:sp>
      <p:sp>
        <p:nvSpPr>
          <p:cNvPr id="19463" name="TextovéPole 8"/>
          <p:cNvSpPr txBox="1">
            <a:spLocks noChangeArrowheads="1"/>
          </p:cNvSpPr>
          <p:nvPr/>
        </p:nvSpPr>
        <p:spPr bwMode="auto">
          <a:xfrm>
            <a:off x="2843213" y="3357563"/>
            <a:ext cx="11448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křeslo</a:t>
            </a:r>
          </a:p>
        </p:txBody>
      </p:sp>
      <p:sp>
        <p:nvSpPr>
          <p:cNvPr id="19464" name="TextovéPole 9"/>
          <p:cNvSpPr txBox="1">
            <a:spLocks noChangeArrowheads="1"/>
          </p:cNvSpPr>
          <p:nvPr/>
        </p:nvSpPr>
        <p:spPr bwMode="auto">
          <a:xfrm>
            <a:off x="1187450" y="3789363"/>
            <a:ext cx="11833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Vltava</a:t>
            </a:r>
          </a:p>
        </p:txBody>
      </p:sp>
      <p:sp>
        <p:nvSpPr>
          <p:cNvPr id="19465" name="TextovéPole 10"/>
          <p:cNvSpPr txBox="1">
            <a:spLocks noChangeArrowheads="1"/>
          </p:cNvSpPr>
          <p:nvPr/>
        </p:nvSpPr>
        <p:spPr bwMode="auto">
          <a:xfrm>
            <a:off x="7164388" y="4508500"/>
            <a:ext cx="13853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Martina</a:t>
            </a:r>
          </a:p>
        </p:txBody>
      </p:sp>
      <p:sp>
        <p:nvSpPr>
          <p:cNvPr id="19466" name="TextovéPole 11"/>
          <p:cNvSpPr txBox="1">
            <a:spLocks noChangeArrowheads="1"/>
          </p:cNvSpPr>
          <p:nvPr/>
        </p:nvSpPr>
        <p:spPr bwMode="auto">
          <a:xfrm>
            <a:off x="3995738" y="4941888"/>
            <a:ext cx="11240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kočka</a:t>
            </a:r>
          </a:p>
        </p:txBody>
      </p:sp>
      <p:sp>
        <p:nvSpPr>
          <p:cNvPr id="19467" name="TextovéPole 12"/>
          <p:cNvSpPr txBox="1">
            <a:spLocks noChangeArrowheads="1"/>
          </p:cNvSpPr>
          <p:nvPr/>
        </p:nvSpPr>
        <p:spPr bwMode="auto">
          <a:xfrm>
            <a:off x="1835150" y="4797425"/>
            <a:ext cx="1364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cs typeface="Arial" charset="0"/>
              </a:rPr>
              <a:t>kamení</a:t>
            </a:r>
          </a:p>
        </p:txBody>
      </p:sp>
      <p:sp>
        <p:nvSpPr>
          <p:cNvPr id="19468" name="TextovéPole 13"/>
          <p:cNvSpPr txBox="1">
            <a:spLocks noChangeArrowheads="1"/>
          </p:cNvSpPr>
          <p:nvPr/>
        </p:nvSpPr>
        <p:spPr bwMode="auto">
          <a:xfrm>
            <a:off x="5435600" y="4437063"/>
            <a:ext cx="1345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plavání</a:t>
            </a:r>
          </a:p>
        </p:txBody>
      </p:sp>
      <p:sp>
        <p:nvSpPr>
          <p:cNvPr id="19469" name="TextovéPole 14"/>
          <p:cNvSpPr txBox="1">
            <a:spLocks noChangeArrowheads="1"/>
          </p:cNvSpPr>
          <p:nvPr/>
        </p:nvSpPr>
        <p:spPr bwMode="auto">
          <a:xfrm>
            <a:off x="755650" y="2565400"/>
            <a:ext cx="1345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lékařka</a:t>
            </a:r>
          </a:p>
        </p:txBody>
      </p:sp>
      <p:sp>
        <p:nvSpPr>
          <p:cNvPr id="19470" name="TextovéPole 15"/>
          <p:cNvSpPr txBox="1">
            <a:spLocks noChangeArrowheads="1"/>
          </p:cNvSpPr>
          <p:nvPr/>
        </p:nvSpPr>
        <p:spPr bwMode="auto">
          <a:xfrm>
            <a:off x="3779838" y="4076700"/>
            <a:ext cx="10855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dveře</a:t>
            </a:r>
          </a:p>
        </p:txBody>
      </p:sp>
      <p:sp>
        <p:nvSpPr>
          <p:cNvPr id="19471" name="TextovéPole 16"/>
          <p:cNvSpPr txBox="1">
            <a:spLocks noChangeArrowheads="1"/>
          </p:cNvSpPr>
          <p:nvPr/>
        </p:nvSpPr>
        <p:spPr bwMode="auto">
          <a:xfrm>
            <a:off x="4716463" y="2349500"/>
            <a:ext cx="14045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Vánoce</a:t>
            </a:r>
          </a:p>
        </p:txBody>
      </p:sp>
      <p:sp>
        <p:nvSpPr>
          <p:cNvPr id="19472" name="TextovéPole 17"/>
          <p:cNvSpPr txBox="1">
            <a:spLocks noChangeArrowheads="1"/>
          </p:cNvSpPr>
          <p:nvPr/>
        </p:nvSpPr>
        <p:spPr bwMode="auto">
          <a:xfrm>
            <a:off x="7164388" y="3500438"/>
            <a:ext cx="12458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housle</a:t>
            </a:r>
          </a:p>
        </p:txBody>
      </p:sp>
      <p:sp>
        <p:nvSpPr>
          <p:cNvPr id="19473" name="TextovéPole 18"/>
          <p:cNvSpPr txBox="1">
            <a:spLocks noChangeArrowheads="1"/>
          </p:cNvSpPr>
          <p:nvPr/>
        </p:nvSpPr>
        <p:spPr bwMode="auto">
          <a:xfrm>
            <a:off x="1258888" y="1844675"/>
            <a:ext cx="9653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voda</a:t>
            </a:r>
          </a:p>
        </p:txBody>
      </p:sp>
      <p:sp>
        <p:nvSpPr>
          <p:cNvPr id="19474" name="TextovéPole 19"/>
          <p:cNvSpPr txBox="1">
            <a:spLocks noChangeArrowheads="1"/>
          </p:cNvSpPr>
          <p:nvPr/>
        </p:nvSpPr>
        <p:spPr bwMode="auto">
          <a:xfrm>
            <a:off x="5867400" y="5445125"/>
            <a:ext cx="13436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ptactvo</a:t>
            </a:r>
          </a:p>
        </p:txBody>
      </p:sp>
      <p:sp>
        <p:nvSpPr>
          <p:cNvPr id="19475" name="TextovéPole 20"/>
          <p:cNvSpPr txBox="1">
            <a:spLocks noChangeArrowheads="1"/>
          </p:cNvSpPr>
          <p:nvPr/>
        </p:nvSpPr>
        <p:spPr bwMode="auto">
          <a:xfrm>
            <a:off x="1258888" y="5732463"/>
            <a:ext cx="86594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Arial" pitchFamily="34" charset="0"/>
                <a:cs typeface="Arial" pitchFamily="34" charset="0"/>
              </a:rPr>
              <a:t>pole</a:t>
            </a:r>
          </a:p>
        </p:txBody>
      </p:sp>
      <p:sp>
        <p:nvSpPr>
          <p:cNvPr id="19476" name="TextovéPole 21"/>
          <p:cNvSpPr txBox="1">
            <a:spLocks noChangeArrowheads="1"/>
          </p:cNvSpPr>
          <p:nvPr/>
        </p:nvSpPr>
        <p:spPr bwMode="auto">
          <a:xfrm>
            <a:off x="3059113" y="5732463"/>
            <a:ext cx="17459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prázdniny</a:t>
            </a:r>
          </a:p>
        </p:txBody>
      </p:sp>
      <p:sp>
        <p:nvSpPr>
          <p:cNvPr id="19477" name="TextovéPole 22"/>
          <p:cNvSpPr txBox="1">
            <a:spLocks noChangeArrowheads="1"/>
          </p:cNvSpPr>
          <p:nvPr/>
        </p:nvSpPr>
        <p:spPr bwMode="auto">
          <a:xfrm>
            <a:off x="7092950" y="6021388"/>
            <a:ext cx="19463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narozeniny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3"/>
            <a:ext cx="8229600" cy="5487888"/>
          </a:xfrm>
        </p:spPr>
        <p:txBody>
          <a:bodyPr/>
          <a:lstStyle/>
          <a:p>
            <a:pPr>
              <a:buNone/>
            </a:pPr>
            <a:r>
              <a:rPr lang="cs-CZ" smtClean="0"/>
              <a:t>Zdroj:</a:t>
            </a:r>
          </a:p>
          <a:p>
            <a:pPr>
              <a:buNone/>
            </a:pPr>
            <a:r>
              <a:rPr lang="cs-CZ" smtClean="0"/>
              <a:t>Vlastní tvorba</a:t>
            </a:r>
          </a:p>
          <a:p>
            <a:pPr>
              <a:buNone/>
            </a:pPr>
            <a:r>
              <a:rPr lang="cs-CZ" smtClean="0"/>
              <a:t>Ilustrace:</a:t>
            </a:r>
          </a:p>
          <a:p>
            <a:pPr>
              <a:buNone/>
            </a:pPr>
            <a:r>
              <a:rPr lang="cs-CZ" i="1" smtClean="0"/>
              <a:t>www.office.microsoft.com</a:t>
            </a:r>
          </a:p>
          <a:p>
            <a:pPr>
              <a:buNone/>
            </a:pPr>
            <a:r>
              <a:rPr lang="cs-CZ" smtClean="0"/>
              <a:t>Citace:</a:t>
            </a:r>
          </a:p>
          <a:p>
            <a:pPr>
              <a:buNone/>
            </a:pPr>
            <a:r>
              <a:rPr lang="cs-CZ" i="1" smtClean="0"/>
              <a:t>Základní mluvnice českého jazyka</a:t>
            </a:r>
            <a:r>
              <a:rPr lang="cs-CZ" smtClean="0"/>
              <a:t>. Praha: SPN pedagogické nakladatelství, akciová společnost, 2004. ISBN 80-7235-018-8. </a:t>
            </a:r>
          </a:p>
          <a:p>
            <a:pPr>
              <a:buNone/>
            </a:pPr>
            <a:r>
              <a:rPr lang="cs-CZ" smtClean="0"/>
              <a:t> </a:t>
            </a:r>
            <a:r>
              <a:rPr lang="cs-CZ" i="1" smtClean="0"/>
              <a:t>Klíč k češtině</a:t>
            </a:r>
            <a:r>
              <a:rPr lang="cs-CZ" smtClean="0"/>
              <a:t>: </a:t>
            </a:r>
            <a:r>
              <a:rPr lang="cs-CZ" i="1" smtClean="0"/>
              <a:t>aneb Na češtinu od lesa</a:t>
            </a:r>
            <a:r>
              <a:rPr lang="cs-CZ" smtClean="0"/>
              <a:t>. Praha: Albatros nakladatelství, a. s., právní nástupce, 2005. ISBN 80-00-01593-5. </a:t>
            </a:r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5343872"/>
          </a:xfrm>
        </p:spPr>
        <p:txBody>
          <a:bodyPr/>
          <a:lstStyle/>
          <a:p>
            <a:pPr>
              <a:buNone/>
            </a:pPr>
            <a:r>
              <a:rPr lang="cs-CZ" i="1" smtClean="0"/>
              <a:t>Český jazyk</a:t>
            </a:r>
            <a:r>
              <a:rPr lang="cs-CZ" smtClean="0"/>
              <a:t>: </a:t>
            </a:r>
            <a:r>
              <a:rPr lang="cs-CZ" i="1" smtClean="0"/>
              <a:t>Přehled učiva základní školy</a:t>
            </a:r>
            <a:r>
              <a:rPr lang="cs-CZ" smtClean="0"/>
              <a:t>. Praha: Nakladatelství Fortuna, 2000. ISBN 80-7168-527-5.</a:t>
            </a:r>
          </a:p>
          <a:p>
            <a:pPr>
              <a:buNone/>
            </a:pPr>
            <a:endParaRPr lang="cs-CZ" smtClean="0"/>
          </a:p>
          <a:p>
            <a:pPr>
              <a:buNone/>
            </a:pPr>
            <a:r>
              <a:rPr lang="cs-CZ" smtClean="0"/>
              <a:t>Anotace:</a:t>
            </a:r>
          </a:p>
          <a:p>
            <a:pPr>
              <a:buNone/>
            </a:pPr>
            <a:r>
              <a:rPr lang="cs-CZ" smtClean="0"/>
              <a:t>Žáci získají přehled o jednotlivých druzích podstatných jmen. Dokáží vyhledat a označit jednotlivé druhy podstatných jmen.</a:t>
            </a:r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260</TotalTime>
  <Words>404</Words>
  <Application>Microsoft Office PowerPoint</Application>
  <PresentationFormat>Předvádění na obrazovce (4:3)</PresentationFormat>
  <Paragraphs>99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PODSTATNÁ JMÉNA - DRUHY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Langerová</dc:creator>
  <cp:lastModifiedBy>Vesna202261</cp:lastModifiedBy>
  <cp:revision>39</cp:revision>
  <dcterms:created xsi:type="dcterms:W3CDTF">2011-11-12T15:15:17Z</dcterms:created>
  <dcterms:modified xsi:type="dcterms:W3CDTF">2012-02-27T07:40:31Z</dcterms:modified>
</cp:coreProperties>
</file>