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2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77640-3C94-4052-B5FC-AAEF9E335247}" type="datetimeFigureOut">
              <a:rPr lang="cs-CZ" smtClean="0"/>
              <a:pPr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0FA38B-72EF-430D-BC30-D0FCD30A2D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5204718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6.1.2012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VY_32_INOVACE_04_ČESKÝ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TVAROSLOVÍ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– podstatná jména-kategorie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772816"/>
            <a:ext cx="8229600" cy="2088232"/>
          </a:xfrm>
          <a:solidFill>
            <a:srgbClr val="00CCFF"/>
          </a:solidFill>
        </p:spPr>
        <p:txBody>
          <a:bodyPr>
            <a:normAutofit/>
          </a:bodyPr>
          <a:lstStyle/>
          <a:p>
            <a:r>
              <a:rPr lang="cs-CZ" sz="5400" b="1" dirty="0" smtClean="0"/>
              <a:t>PODSTATNÁ JMÉNA  KATEGORIE</a:t>
            </a:r>
            <a:endParaRPr lang="cs-CZ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Podstatná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4941168"/>
          </a:xfrm>
        </p:spPr>
        <p:txBody>
          <a:bodyPr>
            <a:normAutofit fontScale="25000" lnSpcReduction="20000"/>
          </a:bodyPr>
          <a:lstStyle/>
          <a:p>
            <a:r>
              <a:rPr lang="cs-CZ" sz="12800" dirty="0" smtClean="0"/>
              <a:t>jsou názvy osob, zvířat, věcí, vlastností a dějů</a:t>
            </a:r>
          </a:p>
          <a:p>
            <a:r>
              <a:rPr lang="cs-CZ" sz="12800" b="1" dirty="0" smtClean="0"/>
              <a:t>kategorie </a:t>
            </a:r>
            <a:r>
              <a:rPr lang="cs-CZ" sz="12800" b="1" dirty="0" smtClean="0">
                <a:solidFill>
                  <a:srgbClr val="FF0000"/>
                </a:solidFill>
              </a:rPr>
              <a:t>=</a:t>
            </a:r>
            <a:r>
              <a:rPr lang="cs-CZ" sz="12800" b="1" dirty="0" smtClean="0"/>
              <a:t> </a:t>
            </a:r>
            <a:r>
              <a:rPr lang="cs-CZ" sz="12800" b="1" dirty="0" smtClean="0">
                <a:solidFill>
                  <a:srgbClr val="0070C0"/>
                </a:solidFill>
              </a:rPr>
              <a:t>určujeme</a:t>
            </a:r>
          </a:p>
          <a:p>
            <a:pPr>
              <a:buNone/>
            </a:pPr>
            <a:endParaRPr lang="cs-CZ" sz="12800" dirty="0" smtClean="0"/>
          </a:p>
          <a:p>
            <a:r>
              <a:rPr lang="cs-CZ" sz="12800" b="1" dirty="0" smtClean="0">
                <a:solidFill>
                  <a:srgbClr val="0070C0"/>
                </a:solidFill>
              </a:rPr>
              <a:t>určujeme</a:t>
            </a:r>
            <a:r>
              <a:rPr lang="cs-CZ" sz="12800" dirty="0" smtClean="0">
                <a:solidFill>
                  <a:srgbClr val="0070C0"/>
                </a:solidFill>
              </a:rPr>
              <a:t> </a:t>
            </a:r>
            <a:r>
              <a:rPr lang="cs-CZ" sz="12800" dirty="0" smtClean="0"/>
              <a:t>  </a:t>
            </a:r>
            <a:r>
              <a:rPr lang="cs-CZ" sz="12800" b="1" dirty="0" smtClean="0">
                <a:solidFill>
                  <a:srgbClr val="FF0000"/>
                </a:solidFill>
              </a:rPr>
              <a:t>rod </a:t>
            </a:r>
            <a:r>
              <a:rPr lang="cs-CZ" sz="12800" dirty="0" smtClean="0"/>
              <a:t>        mužský          životný</a:t>
            </a:r>
          </a:p>
          <a:p>
            <a:pPr>
              <a:buNone/>
            </a:pPr>
            <a:r>
              <a:rPr lang="cs-CZ" sz="12800" dirty="0" smtClean="0"/>
              <a:t>                                                              neživotný</a:t>
            </a:r>
          </a:p>
          <a:p>
            <a:pPr>
              <a:buNone/>
            </a:pPr>
            <a:r>
              <a:rPr lang="cs-CZ" sz="12800" dirty="0" smtClean="0"/>
              <a:t>                                        ženský</a:t>
            </a:r>
          </a:p>
          <a:p>
            <a:pPr>
              <a:buNone/>
            </a:pPr>
            <a:r>
              <a:rPr lang="cs-CZ" sz="12800" dirty="0" smtClean="0"/>
              <a:t>                                        střední</a:t>
            </a:r>
          </a:p>
          <a:p>
            <a:pPr>
              <a:buNone/>
            </a:pPr>
            <a:r>
              <a:rPr lang="cs-CZ" sz="12800" dirty="0" smtClean="0"/>
              <a:t>                         </a:t>
            </a:r>
          </a:p>
          <a:p>
            <a:pPr>
              <a:buNone/>
            </a:pPr>
            <a:r>
              <a:rPr lang="cs-CZ" sz="12800" b="1" dirty="0" smtClean="0">
                <a:solidFill>
                  <a:srgbClr val="FF0000"/>
                </a:solidFill>
              </a:rPr>
              <a:t>                         číslo         </a:t>
            </a:r>
            <a:r>
              <a:rPr lang="cs-CZ" sz="12800" dirty="0" smtClean="0"/>
              <a:t>jednotné</a:t>
            </a:r>
          </a:p>
          <a:p>
            <a:pPr>
              <a:buNone/>
            </a:pPr>
            <a:r>
              <a:rPr lang="cs-CZ" sz="12800" dirty="0" smtClean="0"/>
              <a:t>                                          množné</a:t>
            </a: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r>
              <a:rPr lang="cs-CZ" sz="8000" b="1" dirty="0" smtClean="0">
                <a:solidFill>
                  <a:srgbClr val="FF0000"/>
                </a:solidFill>
              </a:rPr>
              <a:t>                          </a:t>
            </a: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r>
              <a:rPr lang="cs-CZ" sz="8000" b="1" dirty="0" smtClean="0">
                <a:solidFill>
                  <a:srgbClr val="FF0000"/>
                </a:solidFill>
              </a:rPr>
              <a:t>                      </a:t>
            </a:r>
            <a:endParaRPr lang="cs-CZ" sz="8000" dirty="0" smtClean="0"/>
          </a:p>
          <a:p>
            <a:pPr>
              <a:buNone/>
            </a:pPr>
            <a:r>
              <a:rPr lang="cs-CZ" sz="8000" dirty="0" smtClean="0"/>
              <a:t>                                 </a:t>
            </a:r>
          </a:p>
          <a:p>
            <a:pPr>
              <a:buNone/>
            </a:pPr>
            <a:r>
              <a:rPr lang="cs-CZ" sz="8000" dirty="0" smtClean="0"/>
              <a:t>                                 </a:t>
            </a:r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pic>
        <p:nvPicPr>
          <p:cNvPr id="1027" name="Picture 3" descr="C:\Users\Langerová\AppData\Local\Microsoft\Windows\Temporary Internet Files\Content.IE5\WVAP25XG\MC9004406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221088"/>
            <a:ext cx="1816100" cy="1812925"/>
          </a:xfrm>
          <a:prstGeom prst="rect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>
            <a:off x="3635896" y="3645024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3707904" y="364502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3635896" y="3645024"/>
            <a:ext cx="72008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635896" y="3645024"/>
            <a:ext cx="720080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5580112" y="36450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5580112" y="3645024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3851920" y="6093296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3851920" y="6093296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2800" b="1" dirty="0" smtClean="0">
                <a:solidFill>
                  <a:srgbClr val="FF0000"/>
                </a:solidFill>
              </a:rPr>
              <a:t>                          pád         </a:t>
            </a:r>
            <a:r>
              <a:rPr lang="cs-CZ" sz="12800" dirty="0" smtClean="0"/>
              <a:t>1. – 7.</a:t>
            </a: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b="1" dirty="0" smtClean="0">
                <a:solidFill>
                  <a:srgbClr val="FF0000"/>
                </a:solidFill>
              </a:rPr>
              <a:t>                          vzor</a:t>
            </a:r>
            <a:endParaRPr lang="cs-CZ" sz="12800" dirty="0" smtClean="0"/>
          </a:p>
          <a:p>
            <a:pPr>
              <a:buNone/>
            </a:pPr>
            <a:r>
              <a:rPr lang="cs-CZ" sz="12800" b="1" dirty="0" smtClean="0"/>
              <a:t>rod mužský životný         </a:t>
            </a:r>
            <a:r>
              <a:rPr lang="cs-CZ" sz="14400" b="1" i="1" dirty="0" smtClean="0">
                <a:solidFill>
                  <a:schemeClr val="tx2"/>
                </a:solidFill>
              </a:rPr>
              <a:t>pán, muž, předseda,</a:t>
            </a:r>
          </a:p>
          <a:p>
            <a:pPr>
              <a:buNone/>
            </a:pPr>
            <a:r>
              <a:rPr lang="cs-CZ" sz="14400" b="1" i="1" dirty="0" smtClean="0">
                <a:solidFill>
                  <a:schemeClr val="tx2"/>
                </a:solidFill>
              </a:rPr>
              <a:t>                                      soudce</a:t>
            </a:r>
          </a:p>
          <a:p>
            <a:pPr>
              <a:buNone/>
            </a:pPr>
            <a:r>
              <a:rPr lang="cs-CZ" sz="12800" b="1" i="1" dirty="0" smtClean="0">
                <a:solidFill>
                  <a:schemeClr val="tx2"/>
                </a:solidFill>
              </a:rPr>
              <a:t>     </a:t>
            </a:r>
            <a:r>
              <a:rPr lang="cs-CZ" sz="12800" dirty="0" smtClean="0"/>
              <a:t>(sněhulák, chlapec, lev, běžec, vládce, hrdina)</a:t>
            </a:r>
          </a:p>
          <a:p>
            <a:pPr>
              <a:buNone/>
            </a:pPr>
            <a:endParaRPr lang="cs-CZ" sz="12800" b="1" i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12800" b="1" dirty="0" smtClean="0"/>
              <a:t>rod mužský neživotný    </a:t>
            </a:r>
            <a:r>
              <a:rPr lang="cs-CZ" sz="14400" b="1" i="1" dirty="0" smtClean="0">
                <a:solidFill>
                  <a:schemeClr val="tx2"/>
                </a:solidFill>
              </a:rPr>
              <a:t>hrad, stroj </a:t>
            </a:r>
          </a:p>
          <a:p>
            <a:pPr>
              <a:buNone/>
            </a:pPr>
            <a:r>
              <a:rPr lang="cs-CZ" sz="12800" b="1" i="1" dirty="0" smtClean="0">
                <a:solidFill>
                  <a:schemeClr val="tx2"/>
                </a:solidFill>
              </a:rPr>
              <a:t>      </a:t>
            </a:r>
            <a:r>
              <a:rPr lang="cs-CZ" sz="12800" dirty="0" smtClean="0"/>
              <a:t>(kašel, talíř, provaz, pokus, účes, nápis, nůž)</a:t>
            </a:r>
            <a:endParaRPr lang="cs-CZ" sz="12800" b="1" i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12800" b="1" i="1" dirty="0" smtClean="0">
                <a:solidFill>
                  <a:schemeClr val="tx2"/>
                </a:solidFill>
              </a:rPr>
              <a:t>     </a:t>
            </a:r>
          </a:p>
          <a:p>
            <a:pPr>
              <a:buNone/>
            </a:pPr>
            <a:endParaRPr lang="cs-CZ" b="1" i="1" dirty="0" smtClean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3600" dirty="0" smtClean="0"/>
              <a:t>                                         </a:t>
            </a:r>
          </a:p>
        </p:txBody>
      </p:sp>
      <p:pic>
        <p:nvPicPr>
          <p:cNvPr id="2050" name="Picture 2" descr="C:\Users\Langerová\AppData\Local\Microsoft\Windows\Temporary Internet Files\Content.IE5\9LRUEDN1\MC9002381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764704"/>
            <a:ext cx="1008111" cy="11749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rod ženský       </a:t>
            </a:r>
            <a:r>
              <a:rPr lang="cs-CZ" sz="3600" b="1" i="1" dirty="0" smtClean="0">
                <a:solidFill>
                  <a:srgbClr val="FF0000"/>
                </a:solidFill>
              </a:rPr>
              <a:t>žena, růže, píseň, kost</a:t>
            </a:r>
          </a:p>
          <a:p>
            <a:pPr>
              <a:buNone/>
            </a:pPr>
            <a:r>
              <a:rPr lang="cs-CZ" sz="3600" b="1" i="1" dirty="0" smtClean="0">
                <a:solidFill>
                  <a:srgbClr val="FF0000"/>
                </a:solidFill>
              </a:rPr>
              <a:t>    </a:t>
            </a:r>
            <a:r>
              <a:rPr lang="cs-CZ" dirty="0" smtClean="0"/>
              <a:t>(ruka, slečna, konev, paže, radost, židle, klec,</a:t>
            </a:r>
          </a:p>
          <a:p>
            <a:pPr>
              <a:buNone/>
            </a:pPr>
            <a:r>
              <a:rPr lang="cs-CZ" dirty="0" smtClean="0"/>
              <a:t>      včela, koupel, step, obuv, myška, Břeclav)</a:t>
            </a:r>
          </a:p>
          <a:p>
            <a:pPr>
              <a:buNone/>
            </a:pPr>
            <a:endParaRPr lang="cs-CZ" sz="3600" b="1" i="1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b="1" dirty="0" smtClean="0"/>
              <a:t>rod střední     </a:t>
            </a:r>
            <a:r>
              <a:rPr lang="cs-CZ" sz="3600" b="1" i="1" dirty="0" smtClean="0">
                <a:solidFill>
                  <a:schemeClr val="accent3">
                    <a:lumMod val="75000"/>
                  </a:schemeClr>
                </a:solidFill>
              </a:rPr>
              <a:t>město, moře, kuře, stavení</a:t>
            </a:r>
          </a:p>
          <a:p>
            <a:pPr>
              <a:buNone/>
            </a:pPr>
            <a:r>
              <a:rPr lang="cs-CZ" sz="3600" b="1" i="1" dirty="0" smtClean="0">
                <a:solidFill>
                  <a:schemeClr val="accent3">
                    <a:lumMod val="75000"/>
                  </a:schemeClr>
                </a:solidFill>
              </a:rPr>
              <a:t>    </a:t>
            </a:r>
            <a:r>
              <a:rPr lang="cs-CZ" dirty="0" smtClean="0"/>
              <a:t>(pondělí, jádro, svědomí, jaro, doupě, sele,</a:t>
            </a:r>
          </a:p>
          <a:p>
            <a:pPr>
              <a:buNone/>
            </a:pPr>
            <a:r>
              <a:rPr lang="cs-CZ" dirty="0" smtClean="0"/>
              <a:t>      Labe, mládě, house, obydlí, letadlo, nebe)</a:t>
            </a:r>
            <a:endParaRPr lang="cs-CZ" dirty="0"/>
          </a:p>
        </p:txBody>
      </p:sp>
      <p:pic>
        <p:nvPicPr>
          <p:cNvPr id="3076" name="Picture 4" descr="C:\Users\Langerová\AppData\Local\Microsoft\Windows\Temporary Internet Files\Content.IE5\KL6NDY7C\MC900439162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4368" y="2276872"/>
            <a:ext cx="579914" cy="1052736"/>
          </a:xfrm>
          <a:prstGeom prst="rect">
            <a:avLst/>
          </a:prstGeom>
          <a:noFill/>
        </p:spPr>
      </p:pic>
      <p:pic>
        <p:nvPicPr>
          <p:cNvPr id="3077" name="Picture 5" descr="C:\Users\Langerová\AppData\Local\Microsoft\Windows\Temporary Internet Files\Content.IE5\ZPZZEWJV\MC9002803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229200"/>
            <a:ext cx="1555687" cy="1077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49491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Doplň kategorie </a:t>
            </a:r>
            <a:r>
              <a:rPr lang="cs-CZ" i="1" smtClean="0">
                <a:solidFill>
                  <a:srgbClr val="FF0000"/>
                </a:solidFill>
              </a:rPr>
              <a:t>podstatných jmen.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3568" y="1268760"/>
          <a:ext cx="7848870" cy="484031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69774"/>
                <a:gridCol w="1569774"/>
                <a:gridCol w="1569774"/>
                <a:gridCol w="1569774"/>
                <a:gridCol w="1569774"/>
              </a:tblGrid>
              <a:tr h="605039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ROD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PÁD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b="1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b="0" smtClean="0"/>
                        <a:t>pro</a:t>
                      </a:r>
                      <a:r>
                        <a:rPr lang="cs-CZ" sz="2800" b="0" baseline="0" smtClean="0"/>
                        <a:t> psy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o </a:t>
                      </a:r>
                      <a:r>
                        <a:rPr lang="cs-CZ" sz="2800" baseline="0" smtClean="0"/>
                        <a:t>sestře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bez zubů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k ovcím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r>
                        <a:rPr lang="cs-CZ" sz="2800" baseline="0" dirty="0" smtClean="0"/>
                        <a:t> míčem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 láhvi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se</a:t>
                      </a:r>
                      <a:r>
                        <a:rPr lang="cs-CZ" sz="2800" baseline="0" smtClean="0"/>
                        <a:t> slovy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Tak je </a:t>
            </a:r>
            <a:r>
              <a:rPr lang="cs-CZ" i="1" smtClean="0">
                <a:solidFill>
                  <a:srgbClr val="FF0000"/>
                </a:solidFill>
              </a:rPr>
              <a:t>to správně.</a:t>
            </a:r>
            <a:endParaRPr lang="cs-CZ" i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3568" y="1268760"/>
          <a:ext cx="7848870" cy="4840312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69774"/>
                <a:gridCol w="1569774"/>
                <a:gridCol w="1569774"/>
                <a:gridCol w="1569774"/>
                <a:gridCol w="1569774"/>
              </a:tblGrid>
              <a:tr h="605039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ROD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ČÍSLO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PÁD</a:t>
                      </a:r>
                      <a:endParaRPr lang="cs-CZ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VZOR</a:t>
                      </a:r>
                      <a:endParaRPr lang="cs-CZ" sz="2800" b="1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b="0" smtClean="0"/>
                        <a:t>pro</a:t>
                      </a:r>
                      <a:r>
                        <a:rPr lang="cs-CZ" sz="2800" b="0" baseline="0" smtClean="0"/>
                        <a:t> psy</a:t>
                      </a:r>
                      <a:endParaRPr lang="cs-CZ" sz="28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m – 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mn.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4</a:t>
                      </a:r>
                      <a:r>
                        <a:rPr lang="cs-CZ" sz="280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pán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o </a:t>
                      </a:r>
                      <a:r>
                        <a:rPr lang="cs-CZ" sz="2800" baseline="0" smtClean="0"/>
                        <a:t>sestře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j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žena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bez zubů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 – než.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hrad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k ovcím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růže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r>
                        <a:rPr lang="cs-CZ" sz="2800" baseline="0" dirty="0" smtClean="0"/>
                        <a:t> míčem</a:t>
                      </a:r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 – než.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j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stroj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 láhvi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ž.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j</a:t>
                      </a:r>
                      <a:r>
                        <a:rPr lang="cs-CZ" sz="2800" dirty="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6.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píseň</a:t>
                      </a:r>
                      <a:endParaRPr lang="cs-CZ" sz="2800" dirty="0"/>
                    </a:p>
                  </a:txBody>
                  <a:tcPr/>
                </a:tc>
              </a:tr>
              <a:tr h="605039">
                <a:tc>
                  <a:txBody>
                    <a:bodyPr/>
                    <a:lstStyle/>
                    <a:p>
                      <a:r>
                        <a:rPr lang="cs-CZ" sz="2800" smtClean="0"/>
                        <a:t>se</a:t>
                      </a:r>
                      <a:r>
                        <a:rPr lang="cs-CZ" sz="2800" baseline="0" smtClean="0"/>
                        <a:t> slovy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</a:t>
                      </a:r>
                      <a:r>
                        <a:rPr lang="cs-CZ" sz="2800" smtClean="0"/>
                        <a:t>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mn.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7.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smtClean="0"/>
                        <a:t>město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Doplň y, ý,i,</a:t>
            </a:r>
            <a:r>
              <a:rPr lang="cs-CZ" sz="3200" i="1" dirty="0" err="1" smtClean="0">
                <a:solidFill>
                  <a:srgbClr val="FF0000"/>
                </a:solidFill>
              </a:rPr>
              <a:t>í</a:t>
            </a:r>
            <a:r>
              <a:rPr lang="cs-CZ" sz="3200" i="1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3200" dirty="0" smtClean="0"/>
              <a:t>cestovat se </a:t>
            </a:r>
            <a:r>
              <a:rPr lang="cs-CZ" sz="3200" dirty="0" err="1" smtClean="0"/>
              <a:t>zavazadl</a:t>
            </a:r>
            <a:r>
              <a:rPr lang="cs-CZ" sz="3200" dirty="0" smtClean="0"/>
              <a:t>_, kos_ hvízdají, </a:t>
            </a:r>
            <a:r>
              <a:rPr lang="cs-CZ" sz="3200" dirty="0" err="1" smtClean="0"/>
              <a:t>houb</a:t>
            </a:r>
            <a:r>
              <a:rPr lang="cs-CZ" sz="3200" dirty="0" smtClean="0"/>
              <a:t>_ v sol_,</a:t>
            </a:r>
          </a:p>
          <a:p>
            <a:r>
              <a:rPr lang="cs-CZ" sz="3200" dirty="0" smtClean="0"/>
              <a:t>náhrdelník s drahokam_, na </a:t>
            </a:r>
            <a:r>
              <a:rPr lang="cs-CZ" sz="3200" dirty="0" err="1" smtClean="0"/>
              <a:t>břez</a:t>
            </a:r>
            <a:r>
              <a:rPr lang="cs-CZ" sz="3200" dirty="0" smtClean="0"/>
              <a:t>_ch potoka, </a:t>
            </a:r>
          </a:p>
          <a:p>
            <a:r>
              <a:rPr lang="cs-CZ" sz="3200" dirty="0" smtClean="0"/>
              <a:t>hrášek s </a:t>
            </a:r>
            <a:r>
              <a:rPr lang="cs-CZ" sz="3200" dirty="0" err="1" smtClean="0"/>
              <a:t>mrkv</a:t>
            </a:r>
            <a:r>
              <a:rPr lang="cs-CZ" sz="3200" dirty="0" smtClean="0"/>
              <a:t>_, pomáhat </a:t>
            </a:r>
            <a:r>
              <a:rPr lang="cs-CZ" sz="3200" dirty="0" err="1" smtClean="0"/>
              <a:t>spolužákov</a:t>
            </a:r>
            <a:r>
              <a:rPr lang="cs-CZ" sz="3200" dirty="0" smtClean="0"/>
              <a:t>_, sbírat</a:t>
            </a:r>
          </a:p>
          <a:p>
            <a:r>
              <a:rPr lang="cs-CZ" sz="3200" dirty="0" smtClean="0"/>
              <a:t>hřib_, čtyřlístky v jetel_, za malou </a:t>
            </a:r>
            <a:r>
              <a:rPr lang="cs-CZ" sz="3200" dirty="0" err="1" smtClean="0"/>
              <a:t>chvíl</a:t>
            </a:r>
            <a:r>
              <a:rPr lang="cs-CZ" sz="3200" dirty="0" smtClean="0"/>
              <a:t>_, sychravé</a:t>
            </a:r>
          </a:p>
          <a:p>
            <a:r>
              <a:rPr lang="cs-CZ" sz="3200" dirty="0" err="1" smtClean="0"/>
              <a:t>počas</a:t>
            </a:r>
            <a:r>
              <a:rPr lang="cs-CZ" sz="3200" dirty="0" smtClean="0"/>
              <a:t>_, rozcestí u Chrudim_, do Ostrav_, omluvil se </a:t>
            </a:r>
            <a:r>
              <a:rPr lang="cs-CZ" sz="3200" dirty="0" err="1" smtClean="0"/>
              <a:t>předsedov</a:t>
            </a:r>
            <a:r>
              <a:rPr lang="cs-CZ" sz="3200" dirty="0" smtClean="0"/>
              <a:t>_, na postel_, před tryskovými </a:t>
            </a:r>
            <a:r>
              <a:rPr lang="cs-CZ" sz="3200" dirty="0" err="1" smtClean="0"/>
              <a:t>letadl</a:t>
            </a:r>
            <a:r>
              <a:rPr lang="cs-CZ" sz="3200" dirty="0" smtClean="0"/>
              <a:t>_, nízké </a:t>
            </a:r>
            <a:r>
              <a:rPr lang="cs-CZ" sz="3200" dirty="0" err="1" smtClean="0"/>
              <a:t>křov</a:t>
            </a:r>
            <a:r>
              <a:rPr lang="cs-CZ" sz="3200" dirty="0" smtClean="0"/>
              <a:t>_, husté rákos_, přízemí škol_,</a:t>
            </a:r>
          </a:p>
          <a:p>
            <a:r>
              <a:rPr lang="cs-CZ" sz="3200" dirty="0" smtClean="0"/>
              <a:t>zralé obil_, talíře a mís_, u vrb_, pod </a:t>
            </a:r>
            <a:r>
              <a:rPr lang="cs-CZ" sz="3200" dirty="0" err="1" smtClean="0"/>
              <a:t>křídl</a:t>
            </a:r>
            <a:r>
              <a:rPr lang="cs-CZ" sz="3200" dirty="0" smtClean="0"/>
              <a:t>_, nové</a:t>
            </a:r>
          </a:p>
          <a:p>
            <a:r>
              <a:rPr lang="cs-CZ" sz="3200" dirty="0" smtClean="0"/>
              <a:t>bot_, s velkými čísl_, v okol_, v našem </a:t>
            </a:r>
            <a:r>
              <a:rPr lang="cs-CZ" sz="3200" dirty="0" err="1" smtClean="0"/>
              <a:t>podneb</a:t>
            </a:r>
            <a:r>
              <a:rPr lang="cs-CZ" sz="3200" dirty="0" smtClean="0"/>
              <a:t>_,</a:t>
            </a:r>
          </a:p>
          <a:p>
            <a:r>
              <a:rPr lang="cs-CZ" sz="3200" dirty="0" smtClean="0"/>
              <a:t>koz_ a ovce, mýt nádob_, topit dřív_m, v údol_ </a:t>
            </a:r>
          </a:p>
          <a:p>
            <a:r>
              <a:rPr lang="cs-CZ" sz="3200" dirty="0" smtClean="0"/>
              <a:t>řek_, sladké </a:t>
            </a:r>
            <a:r>
              <a:rPr lang="cs-CZ" sz="3200" dirty="0" err="1" smtClean="0"/>
              <a:t>cukrov</a:t>
            </a:r>
            <a:r>
              <a:rPr lang="cs-CZ" sz="3200" dirty="0" smtClean="0"/>
              <a:t>_, neznámé hlas_, včel_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smtClean="0">
                <a:solidFill>
                  <a:srgbClr val="FF0000"/>
                </a:solidFill>
              </a:rPr>
              <a:t>Řešení.</a:t>
            </a:r>
            <a:endParaRPr lang="cs-CZ" sz="3200" i="1" dirty="0" smtClean="0">
              <a:solidFill>
                <a:srgbClr val="FF0000"/>
              </a:solidFill>
            </a:endParaRPr>
          </a:p>
          <a:p>
            <a:r>
              <a:rPr lang="cs-CZ" sz="3200" dirty="0" smtClean="0"/>
              <a:t>cestovat se zavazadl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kos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hvízdají, houb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v sol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náhrdelník s drahokam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na břez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ch potoka, </a:t>
            </a:r>
          </a:p>
          <a:p>
            <a:r>
              <a:rPr lang="cs-CZ" sz="3200" dirty="0" smtClean="0"/>
              <a:t>hrášek s mrkv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pomáhat spolužákov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sbírat</a:t>
            </a:r>
          </a:p>
          <a:p>
            <a:r>
              <a:rPr lang="cs-CZ" sz="3200" dirty="0" smtClean="0"/>
              <a:t>hřib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čtyřlístky v jetel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za malou chvíl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sychravé</a:t>
            </a:r>
          </a:p>
          <a:p>
            <a:r>
              <a:rPr lang="cs-CZ" sz="3200" dirty="0" smtClean="0"/>
              <a:t>počas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rozcestí u Chrudim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do Ostrav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omluvil se předsedov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na postel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, před tryskovými letadl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nízké křov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husté rákos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přízemí škol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zralé obil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talíře a mís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u vrb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pod křídl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nové</a:t>
            </a:r>
          </a:p>
          <a:p>
            <a:r>
              <a:rPr lang="cs-CZ" sz="3200" dirty="0" smtClean="0"/>
              <a:t>bot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s velkými čísl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v okol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v našem podneb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</a:t>
            </a:r>
          </a:p>
          <a:p>
            <a:r>
              <a:rPr lang="cs-CZ" sz="3200" dirty="0" smtClean="0"/>
              <a:t>koz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 a ovce, mýt nádob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topit dřív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m, v údol</a:t>
            </a:r>
            <a:r>
              <a:rPr lang="cs-CZ" sz="3200" b="1" dirty="0" smtClean="0">
                <a:solidFill>
                  <a:srgbClr val="FF0000"/>
                </a:solidFill>
              </a:rPr>
              <a:t>í </a:t>
            </a:r>
          </a:p>
          <a:p>
            <a:r>
              <a:rPr lang="cs-CZ" sz="3200" dirty="0" smtClean="0"/>
              <a:t>řek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sladké cukrov</a:t>
            </a:r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r>
              <a:rPr lang="cs-CZ" sz="3200" dirty="0" smtClean="0"/>
              <a:t>, neznámé hlas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, včel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mtClean="0"/>
              <a:t>Zdroj:</a:t>
            </a:r>
          </a:p>
          <a:p>
            <a:pPr>
              <a:buNone/>
            </a:pPr>
            <a:r>
              <a:rPr lang="cs-CZ" smtClean="0"/>
              <a:t>Vlastní tvorba</a:t>
            </a:r>
          </a:p>
          <a:p>
            <a:pPr>
              <a:buNone/>
            </a:pPr>
            <a:r>
              <a:rPr lang="cs-CZ" smtClean="0"/>
              <a:t>Ilustrace:</a:t>
            </a:r>
          </a:p>
          <a:p>
            <a:pPr>
              <a:buNone/>
            </a:pPr>
            <a:r>
              <a:rPr lang="cs-CZ" i="1" smtClean="0">
                <a:hlinkClick r:id="rId2"/>
              </a:rPr>
              <a:t>www.office.microsoft.com</a:t>
            </a:r>
            <a:endParaRPr lang="cs-CZ" i="1" smtClean="0"/>
          </a:p>
          <a:p>
            <a:pPr>
              <a:buNone/>
            </a:pPr>
            <a:r>
              <a:rPr lang="cs-CZ" smtClean="0"/>
              <a:t>Citace:</a:t>
            </a:r>
          </a:p>
          <a:p>
            <a:pPr>
              <a:buNone/>
            </a:pPr>
            <a:r>
              <a:rPr lang="cs-CZ" i="1" smtClean="0"/>
              <a:t>Základní mluvnice českého jazyka</a:t>
            </a:r>
            <a:r>
              <a:rPr lang="cs-CZ" smtClean="0"/>
              <a:t>. Praha: SPN pedagogické nakladatelství, akciová společnost, 2004. ISBN 80-7235-018-8. </a:t>
            </a:r>
          </a:p>
          <a:p>
            <a:pPr>
              <a:buNone/>
            </a:pPr>
            <a:r>
              <a:rPr lang="cs-CZ" smtClean="0"/>
              <a:t> </a:t>
            </a:r>
            <a:r>
              <a:rPr lang="cs-CZ" i="1" smtClean="0"/>
              <a:t>Klíč k češtině</a:t>
            </a:r>
            <a:r>
              <a:rPr lang="cs-CZ" smtClean="0"/>
              <a:t>: </a:t>
            </a:r>
            <a:r>
              <a:rPr lang="cs-CZ" i="1" smtClean="0"/>
              <a:t>aneb Na češtinu od lesa</a:t>
            </a:r>
            <a:r>
              <a:rPr lang="cs-CZ" smtClean="0"/>
              <a:t>. Praha: Albatros nakladatelství, a. s., právní nástupce, 2005. ISBN 80-00-01593-5. 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>
              <a:buNone/>
            </a:pPr>
            <a:r>
              <a:rPr lang="cs-CZ" i="1" smtClean="0"/>
              <a:t>Český jazyk</a:t>
            </a:r>
            <a:r>
              <a:rPr lang="cs-CZ" smtClean="0"/>
              <a:t>: </a:t>
            </a:r>
            <a:r>
              <a:rPr lang="cs-CZ" i="1" smtClean="0"/>
              <a:t>Přehled učiva základní školy</a:t>
            </a:r>
            <a:r>
              <a:rPr lang="cs-CZ" smtClean="0"/>
              <a:t>. Praha: Nakladatelství Fortuna, 2000. ISBN 80-7168-527-5.</a:t>
            </a:r>
          </a:p>
          <a:p>
            <a:pPr>
              <a:buNone/>
            </a:pPr>
            <a:endParaRPr lang="cs-CZ" smtClean="0"/>
          </a:p>
          <a:p>
            <a:pPr>
              <a:buNone/>
            </a:pPr>
            <a:r>
              <a:rPr lang="cs-CZ" smtClean="0"/>
              <a:t>Anotace:</a:t>
            </a:r>
          </a:p>
          <a:p>
            <a:pPr>
              <a:buNone/>
            </a:pPr>
            <a:r>
              <a:rPr lang="cs-CZ" smtClean="0"/>
              <a:t>Žáci získají ucelený přehled o kategoriích podstatných jmen. Do tabulky doplní správné kategorie jednotlivých podstatných jmen. Ve slovních spojeních doplní koncovky.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635</Words>
  <Application>Microsoft Office PowerPoint</Application>
  <PresentationFormat>Předvádění na obrazovce (4:3)</PresentationFormat>
  <Paragraphs>135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PODSTATNÁ JMÉNA  KATEGORIE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Vesna202261</cp:lastModifiedBy>
  <cp:revision>35</cp:revision>
  <dcterms:created xsi:type="dcterms:W3CDTF">2011-12-27T11:17:36Z</dcterms:created>
  <dcterms:modified xsi:type="dcterms:W3CDTF">2012-02-27T07:40:41Z</dcterms:modified>
</cp:coreProperties>
</file>