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9" r:id="rId3"/>
    <p:sldId id="307" r:id="rId4"/>
    <p:sldId id="320" r:id="rId5"/>
    <p:sldId id="308" r:id="rId6"/>
    <p:sldId id="300" r:id="rId7"/>
    <p:sldId id="317" r:id="rId8"/>
    <p:sldId id="268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2AF1F6"/>
    <a:srgbClr val="FF99CC"/>
    <a:srgbClr val="1BF60A"/>
    <a:srgbClr val="008000"/>
    <a:srgbClr val="ACFE6E"/>
    <a:srgbClr val="FD0F0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71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5_2" csCatId="accent5" phldr="1"/>
      <dgm:spPr/>
    </dgm:pt>
    <dgm:pt modelId="{D07A5630-6FBA-4728-88CD-6E1E179CB30C}">
      <dgm:prSet phldrT="[Text]"/>
      <dgm:spPr/>
      <dgm:t>
        <a:bodyPr/>
        <a:lstStyle/>
        <a:p>
          <a:r>
            <a:rPr lang="cs-CZ" b="0" dirty="0" smtClean="0"/>
            <a:t>VY_32_ INOVACE_ 20_ ČESKÝ JAZYK  3</a:t>
          </a:r>
          <a:endParaRPr lang="cs-CZ" b="0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   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VYJMENOVANÁ SLOVA PO L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855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804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132355" custScaleY="59579" custLinFactY="25299" custLinFactNeighborX="6148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3EEB1F9-BBDE-4009-9259-EECE276AE5AD}" type="presOf" srcId="{4998EED1-9AAF-4045-BAC6-AA54B1A3E015}" destId="{6E27EA9C-C67C-450A-8A3C-DF1F4862AEAB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62C43B9C-3FAF-4276-850E-2EBA32E2053F}" type="presOf" srcId="{33733867-CCF3-40F1-A592-7074E0CC194F}" destId="{ED2230FF-1096-48BA-B691-CB70E3195D4E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30D75728-C0AD-4CC0-BB59-8194E3EDCE68}" type="presOf" srcId="{D14199FD-C0E7-4C1B-9738-0FA9E56F2803}" destId="{E915DD33-C422-48D7-A147-9DF518074CD6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3492F0B-C8B2-4285-B26F-C073A19AA55F}" type="presOf" srcId="{D07A5630-6FBA-4728-88CD-6E1E179CB30C}" destId="{908BA98C-A95B-4D99-AB45-D03C9BA08086}" srcOrd="0" destOrd="0" presId="urn:microsoft.com/office/officeart/2005/8/layout/pyramid2"/>
    <dgm:cxn modelId="{0BD6D04B-5EF5-4A8A-A680-1F7CDAD7F7E2}" type="presParOf" srcId="{E915DD33-C422-48D7-A147-9DF518074CD6}" destId="{AA8D1857-C2BD-4E9B-945E-6C696E0FAF33}" srcOrd="0" destOrd="0" presId="urn:microsoft.com/office/officeart/2005/8/layout/pyramid2"/>
    <dgm:cxn modelId="{D389A780-5BCE-42B1-9766-511DF61B484B}" type="presParOf" srcId="{E915DD33-C422-48D7-A147-9DF518074CD6}" destId="{3BAA9B1B-BFD6-4CA9-90A9-730241A0D9F7}" srcOrd="1" destOrd="0" presId="urn:microsoft.com/office/officeart/2005/8/layout/pyramid2"/>
    <dgm:cxn modelId="{48889165-6280-4CA0-82C8-740BAE0D70C3}" type="presParOf" srcId="{3BAA9B1B-BFD6-4CA9-90A9-730241A0D9F7}" destId="{908BA98C-A95B-4D99-AB45-D03C9BA08086}" srcOrd="0" destOrd="0" presId="urn:microsoft.com/office/officeart/2005/8/layout/pyramid2"/>
    <dgm:cxn modelId="{6494DF0B-EB59-4FCD-9A1C-AD1C8356406F}" type="presParOf" srcId="{3BAA9B1B-BFD6-4CA9-90A9-730241A0D9F7}" destId="{259FFE0E-3104-4C28-90A5-34C9081B2D21}" srcOrd="1" destOrd="0" presId="urn:microsoft.com/office/officeart/2005/8/layout/pyramid2"/>
    <dgm:cxn modelId="{46052E9F-BA52-4D86-A3D7-448A1059AD17}" type="presParOf" srcId="{3BAA9B1B-BFD6-4CA9-90A9-730241A0D9F7}" destId="{ED2230FF-1096-48BA-B691-CB70E3195D4E}" srcOrd="2" destOrd="0" presId="urn:microsoft.com/office/officeart/2005/8/layout/pyramid2"/>
    <dgm:cxn modelId="{C09B9D35-FA8C-4210-AC30-D60B93AA59BB}" type="presParOf" srcId="{3BAA9B1B-BFD6-4CA9-90A9-730241A0D9F7}" destId="{73724FA6-330F-43B7-BA60-483C4E413C56}" srcOrd="3" destOrd="0" presId="urn:microsoft.com/office/officeart/2005/8/layout/pyramid2"/>
    <dgm:cxn modelId="{C2E9C506-F3CD-44BD-A747-69D041932813}" type="presParOf" srcId="{3BAA9B1B-BFD6-4CA9-90A9-730241A0D9F7}" destId="{6E27EA9C-C67C-450A-8A3C-DF1F4862AEAB}" srcOrd="4" destOrd="0" presId="urn:microsoft.com/office/officeart/2005/8/layout/pyramid2"/>
    <dgm:cxn modelId="{99765AEF-AF0C-4499-9884-01BA5EB5FD37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879461" y="0"/>
          <a:ext cx="4349752" cy="4349752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>
          <a:off x="1860353" y="435461"/>
          <a:ext cx="5245929" cy="11231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VY_32_ INOVACE_ 17_ ČESKÝ JAZYK  3</a:t>
          </a:r>
          <a:endParaRPr lang="cs-CZ" sz="2500" kern="1200" dirty="0"/>
        </a:p>
      </dsp:txBody>
      <dsp:txXfrm>
        <a:off x="1915179" y="490287"/>
        <a:ext cx="5136277" cy="1013467"/>
      </dsp:txXfrm>
    </dsp:sp>
    <dsp:sp modelId="{ED2230FF-1096-48BA-B691-CB70E3195D4E}">
      <dsp:nvSpPr>
        <dsp:cNvPr id="0" name=""/>
        <dsp:cNvSpPr/>
      </dsp:nvSpPr>
      <dsp:spPr>
        <a:xfrm>
          <a:off x="1931786" y="1698970"/>
          <a:ext cx="5103063" cy="11231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škola a Mateřská škola,     Potštejn, okres Rychnov nad Kněžnou</a:t>
          </a:r>
          <a:endParaRPr lang="cs-CZ" sz="2400" kern="1200" dirty="0"/>
        </a:p>
      </dsp:txBody>
      <dsp:txXfrm>
        <a:off x="1986612" y="1753796"/>
        <a:ext cx="4993411" cy="1013467"/>
      </dsp:txXfrm>
    </dsp:sp>
    <dsp:sp modelId="{6E27EA9C-C67C-450A-8A3C-DF1F4862AEAB}">
      <dsp:nvSpPr>
        <dsp:cNvPr id="0" name=""/>
        <dsp:cNvSpPr/>
      </dsp:nvSpPr>
      <dsp:spPr>
        <a:xfrm>
          <a:off x="2786081" y="3387008"/>
          <a:ext cx="3742124" cy="811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smtClean="0"/>
            <a:t>VYJMENOVANÁ </a:t>
          </a:r>
          <a:r>
            <a:rPr lang="cs-CZ" sz="2400" b="1" kern="1200" dirty="0" smtClean="0"/>
            <a:t>SLOVA - B</a:t>
          </a:r>
          <a:endParaRPr lang="cs-CZ" sz="2400" b="1" kern="1200" dirty="0"/>
        </a:p>
      </dsp:txBody>
      <dsp:txXfrm>
        <a:off x="2825691" y="3426618"/>
        <a:ext cx="3662904" cy="7322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00034" y="2000240"/>
          <a:ext cx="8001056" cy="4349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500430" y="4714884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929222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OVĚŘENÍ VE VÝUCE:    </a:t>
            </a:r>
            <a:r>
              <a:rPr lang="cs-CZ" dirty="0" smtClean="0"/>
              <a:t> 21.12.2011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PŘEDMĚT:</a:t>
            </a:r>
            <a:r>
              <a:rPr lang="cs-CZ" dirty="0" smtClean="0"/>
              <a:t> Český jazyk       </a:t>
            </a:r>
          </a:p>
          <a:p>
            <a:r>
              <a:rPr lang="cs-CZ" b="1" dirty="0" smtClean="0"/>
              <a:t>ROČNÍK: </a:t>
            </a:r>
            <a:r>
              <a:rPr lang="cs-CZ" dirty="0" smtClean="0"/>
              <a:t>3.</a:t>
            </a:r>
          </a:p>
          <a:p>
            <a:r>
              <a:rPr lang="cs-CZ" b="1" dirty="0" smtClean="0"/>
              <a:t>KLÍČOVÁ SLOVA:  </a:t>
            </a:r>
            <a:r>
              <a:rPr lang="cs-CZ" dirty="0" err="1" smtClean="0"/>
              <a:t>slova</a:t>
            </a:r>
            <a:r>
              <a:rPr lang="cs-CZ" dirty="0" smtClean="0"/>
              <a:t> příbuzná, vyjmenovaná slova po L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ANOTACE: </a:t>
            </a:r>
            <a:r>
              <a:rPr lang="cs-CZ" dirty="0" smtClean="0"/>
              <a:t>DUM seznamuje žáky s vyjmenovanými slovy po L.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214290"/>
            <a:ext cx="2382112" cy="307843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357158" y="428604"/>
            <a:ext cx="5357850" cy="1643074"/>
          </a:xfrm>
          <a:prstGeom prst="cloudCallout">
            <a:avLst>
              <a:gd name="adj1" fmla="val 63199"/>
              <a:gd name="adj2" fmla="val 28688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Ahoj, děti.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Seřaďte správně vyjmenovaná slova po L.</a:t>
            </a:r>
          </a:p>
        </p:txBody>
      </p:sp>
      <p:sp>
        <p:nvSpPr>
          <p:cNvPr id="13" name="Pětiúhelník 12"/>
          <p:cNvSpPr/>
          <p:nvPr/>
        </p:nvSpPr>
        <p:spPr>
          <a:xfrm>
            <a:off x="500034" y="2357430"/>
            <a:ext cx="1643074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SL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ŠET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Pětiúhelník 13"/>
          <p:cNvSpPr/>
          <p:nvPr/>
        </p:nvSpPr>
        <p:spPr>
          <a:xfrm>
            <a:off x="2643174" y="5500702"/>
            <a:ext cx="1500198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ML</a:t>
            </a:r>
            <a:r>
              <a:rPr lang="cs-CZ" sz="3200" b="1" dirty="0" smtClean="0">
                <a:solidFill>
                  <a:srgbClr val="FF0000"/>
                </a:solidFill>
              </a:rPr>
              <a:t>Ý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N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15" name="Pětiúhelník 14"/>
          <p:cNvSpPr/>
          <p:nvPr/>
        </p:nvSpPr>
        <p:spPr>
          <a:xfrm>
            <a:off x="6143636" y="5357826"/>
            <a:ext cx="2500330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BL</a:t>
            </a:r>
            <a:r>
              <a:rPr lang="cs-CZ" sz="3200" b="1" dirty="0" smtClean="0">
                <a:solidFill>
                  <a:srgbClr val="FF0000"/>
                </a:solidFill>
              </a:rPr>
              <a:t>Ý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SKAT SE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1" name="Pětiúhelník 20"/>
          <p:cNvSpPr/>
          <p:nvPr/>
        </p:nvSpPr>
        <p:spPr>
          <a:xfrm>
            <a:off x="500034" y="3286124"/>
            <a:ext cx="2071702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POL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KAT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2" name="Pětiúhelník 21"/>
          <p:cNvSpPr/>
          <p:nvPr/>
        </p:nvSpPr>
        <p:spPr>
          <a:xfrm>
            <a:off x="1428728" y="5429264"/>
            <a:ext cx="2000264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PL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NOUT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3" name="Pětiúhelník 22"/>
          <p:cNvSpPr/>
          <p:nvPr/>
        </p:nvSpPr>
        <p:spPr>
          <a:xfrm>
            <a:off x="4643438" y="5286388"/>
            <a:ext cx="2071702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PL</a:t>
            </a:r>
            <a:r>
              <a:rPr lang="cs-CZ" sz="3200" b="1" dirty="0" smtClean="0">
                <a:solidFill>
                  <a:srgbClr val="FF0000"/>
                </a:solidFill>
              </a:rPr>
              <a:t>Ý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TVAT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4" name="Pětiúhelník 23"/>
          <p:cNvSpPr/>
          <p:nvPr/>
        </p:nvSpPr>
        <p:spPr>
          <a:xfrm>
            <a:off x="6929454" y="5429264"/>
            <a:ext cx="1928826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VZL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KAT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5" name="Pětiúhelník 24"/>
          <p:cNvSpPr/>
          <p:nvPr/>
        </p:nvSpPr>
        <p:spPr>
          <a:xfrm>
            <a:off x="500034" y="4214818"/>
            <a:ext cx="1428760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SÝ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6" name="Pětiúhelník 25"/>
          <p:cNvSpPr/>
          <p:nvPr/>
        </p:nvSpPr>
        <p:spPr>
          <a:xfrm>
            <a:off x="5357818" y="5500702"/>
            <a:ext cx="1643074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L</a:t>
            </a:r>
            <a:r>
              <a:rPr lang="cs-CZ" sz="3200" b="1" dirty="0" smtClean="0">
                <a:solidFill>
                  <a:srgbClr val="FF0000"/>
                </a:solidFill>
              </a:rPr>
              <a:t>Ý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TKO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7" name="Pětiúhelník 26"/>
          <p:cNvSpPr/>
          <p:nvPr/>
        </p:nvSpPr>
        <p:spPr>
          <a:xfrm>
            <a:off x="3714744" y="5357826"/>
            <a:ext cx="1571636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L</a:t>
            </a:r>
            <a:r>
              <a:rPr lang="cs-CZ" sz="3200" b="1" dirty="0" smtClean="0">
                <a:solidFill>
                  <a:srgbClr val="FF0000"/>
                </a:solidFill>
              </a:rPr>
              <a:t>Ý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KO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8" name="Pětiúhelník 27"/>
          <p:cNvSpPr/>
          <p:nvPr/>
        </p:nvSpPr>
        <p:spPr>
          <a:xfrm>
            <a:off x="6357950" y="5357826"/>
            <a:ext cx="1428760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ŽE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29" name="Pětiúhelník 28"/>
          <p:cNvSpPr/>
          <p:nvPr/>
        </p:nvSpPr>
        <p:spPr>
          <a:xfrm>
            <a:off x="3786182" y="5500702"/>
            <a:ext cx="1928826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PEL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NĚK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Pětiúhelník 29"/>
          <p:cNvSpPr/>
          <p:nvPr/>
        </p:nvSpPr>
        <p:spPr>
          <a:xfrm>
            <a:off x="500034" y="5072074"/>
            <a:ext cx="1643074" cy="642942"/>
          </a:xfrm>
          <a:prstGeom prst="homePlat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ysClr val="windowText" lastClr="000000"/>
                </a:solidFill>
              </a:rPr>
              <a:t>PL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>
                <a:solidFill>
                  <a:sysClr val="windowText" lastClr="000000"/>
                </a:solidFill>
              </a:rPr>
              <a:t>Š</a:t>
            </a:r>
            <a:endParaRPr lang="cs-CZ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214290"/>
            <a:ext cx="2487564" cy="3214710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571472" y="285728"/>
            <a:ext cx="5214974" cy="1357322"/>
          </a:xfrm>
          <a:prstGeom prst="cloudCallout">
            <a:avLst>
              <a:gd name="adj1" fmla="val 63157"/>
              <a:gd name="adj2" fmla="val 41833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Vyber všechna slovesa ve vyjmenovaných slovech. Umíš je předvést?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Vodorovný svitek 12"/>
          <p:cNvSpPr/>
          <p:nvPr/>
        </p:nvSpPr>
        <p:spPr>
          <a:xfrm>
            <a:off x="1285852" y="3929066"/>
            <a:ext cx="121444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SLYŠET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Vodorovný svitek 13"/>
          <p:cNvSpPr/>
          <p:nvPr/>
        </p:nvSpPr>
        <p:spPr>
          <a:xfrm>
            <a:off x="2643174" y="3857628"/>
            <a:ext cx="121444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MLÝN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5" name="Vodorovný svitek 14"/>
          <p:cNvSpPr/>
          <p:nvPr/>
        </p:nvSpPr>
        <p:spPr>
          <a:xfrm>
            <a:off x="4143372" y="3857628"/>
            <a:ext cx="1785950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BLÝSKAT SE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928662" y="4643446"/>
            <a:ext cx="1500198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POLYKAT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7" name="Vodorovný svitek 16"/>
          <p:cNvSpPr/>
          <p:nvPr/>
        </p:nvSpPr>
        <p:spPr>
          <a:xfrm>
            <a:off x="2643174" y="4643446"/>
            <a:ext cx="1643074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PLYNOUT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8" name="Vodorovný svitek 17"/>
          <p:cNvSpPr/>
          <p:nvPr/>
        </p:nvSpPr>
        <p:spPr>
          <a:xfrm>
            <a:off x="4429124" y="4643446"/>
            <a:ext cx="157163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PLÝTVAT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9" name="Vodorovný svitek 18"/>
          <p:cNvSpPr/>
          <p:nvPr/>
        </p:nvSpPr>
        <p:spPr>
          <a:xfrm>
            <a:off x="6143636" y="4572008"/>
            <a:ext cx="1643074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VZLYKAT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2" name="Vodorovný svitek 21"/>
          <p:cNvSpPr/>
          <p:nvPr/>
        </p:nvSpPr>
        <p:spPr>
          <a:xfrm>
            <a:off x="642910" y="5429264"/>
            <a:ext cx="121444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LÝKO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3" name="Vodorovný svitek 22"/>
          <p:cNvSpPr/>
          <p:nvPr/>
        </p:nvSpPr>
        <p:spPr>
          <a:xfrm>
            <a:off x="2000232" y="5429264"/>
            <a:ext cx="121444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LÝTKO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4" name="Vodorovný svitek 23"/>
          <p:cNvSpPr/>
          <p:nvPr/>
        </p:nvSpPr>
        <p:spPr>
          <a:xfrm>
            <a:off x="3357554" y="5429264"/>
            <a:ext cx="121444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LYŽE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5" name="Vodorovný svitek 24"/>
          <p:cNvSpPr/>
          <p:nvPr/>
        </p:nvSpPr>
        <p:spPr>
          <a:xfrm>
            <a:off x="4714876" y="5429264"/>
            <a:ext cx="121444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LYSÝ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6" name="Vodorovný svitek 25"/>
          <p:cNvSpPr/>
          <p:nvPr/>
        </p:nvSpPr>
        <p:spPr>
          <a:xfrm>
            <a:off x="6000760" y="5429264"/>
            <a:ext cx="157163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PELYNĚK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7" name="Vodorovný svitek 26"/>
          <p:cNvSpPr/>
          <p:nvPr/>
        </p:nvSpPr>
        <p:spPr>
          <a:xfrm>
            <a:off x="7643834" y="5357826"/>
            <a:ext cx="1214446" cy="785818"/>
          </a:xfrm>
          <a:prstGeom prst="horizont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PLYŠ   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0"/>
            <a:ext cx="1785950" cy="2308005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643042" y="142852"/>
            <a:ext cx="3429024" cy="1143008"/>
          </a:xfrm>
          <a:prstGeom prst="cloudCallout">
            <a:avLst>
              <a:gd name="adj1" fmla="val 106834"/>
              <a:gd name="adj2" fmla="val 24979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Poznáš příbuzná slova?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642910" y="2357430"/>
            <a:ext cx="1357322" cy="714380"/>
          </a:xfrm>
          <a:prstGeom prst="bevel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SLYŠET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0" name="Mrak 19"/>
          <p:cNvSpPr/>
          <p:nvPr/>
        </p:nvSpPr>
        <p:spPr>
          <a:xfrm>
            <a:off x="6786578" y="4929198"/>
            <a:ext cx="1928826" cy="714380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plynoucí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1" name="Mrak 20"/>
          <p:cNvSpPr/>
          <p:nvPr/>
        </p:nvSpPr>
        <p:spPr>
          <a:xfrm>
            <a:off x="6357950" y="5143512"/>
            <a:ext cx="1928826" cy="785818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lyžařský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2" name="Mrak 21"/>
          <p:cNvSpPr/>
          <p:nvPr/>
        </p:nvSpPr>
        <p:spPr>
          <a:xfrm>
            <a:off x="5857884" y="4357694"/>
            <a:ext cx="2928958" cy="785818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proslýchá se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3" name="Mrak 22"/>
          <p:cNvSpPr/>
          <p:nvPr/>
        </p:nvSpPr>
        <p:spPr>
          <a:xfrm>
            <a:off x="6786578" y="5500702"/>
            <a:ext cx="2000264" cy="785818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blýskání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4" name="Mrak 23"/>
          <p:cNvSpPr/>
          <p:nvPr/>
        </p:nvSpPr>
        <p:spPr>
          <a:xfrm>
            <a:off x="6643702" y="4786322"/>
            <a:ext cx="2000264" cy="714380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mlynář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5" name="Mrak 24"/>
          <p:cNvSpPr/>
          <p:nvPr/>
        </p:nvSpPr>
        <p:spPr>
          <a:xfrm>
            <a:off x="6858016" y="4071942"/>
            <a:ext cx="2071702" cy="714380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plynárna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6" name="Mrak 25"/>
          <p:cNvSpPr/>
          <p:nvPr/>
        </p:nvSpPr>
        <p:spPr>
          <a:xfrm>
            <a:off x="5572132" y="4857760"/>
            <a:ext cx="2214578" cy="714380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nablýskat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7" name="Mrak 26"/>
          <p:cNvSpPr/>
          <p:nvPr/>
        </p:nvSpPr>
        <p:spPr>
          <a:xfrm>
            <a:off x="5357818" y="5214950"/>
            <a:ext cx="1714512" cy="642942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uslyšet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8" name="Mrak 27"/>
          <p:cNvSpPr/>
          <p:nvPr/>
        </p:nvSpPr>
        <p:spPr>
          <a:xfrm>
            <a:off x="5214942" y="4857760"/>
            <a:ext cx="2000264" cy="714380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uplynulý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9" name="Mrak 28"/>
          <p:cNvSpPr/>
          <p:nvPr/>
        </p:nvSpPr>
        <p:spPr>
          <a:xfrm>
            <a:off x="5143504" y="5286388"/>
            <a:ext cx="2643206" cy="857256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zalyžovat si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Mrak 29"/>
          <p:cNvSpPr/>
          <p:nvPr/>
        </p:nvSpPr>
        <p:spPr>
          <a:xfrm>
            <a:off x="5500694" y="5286388"/>
            <a:ext cx="2071702" cy="714380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neslyšící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1" name="Mrak 30"/>
          <p:cNvSpPr/>
          <p:nvPr/>
        </p:nvSpPr>
        <p:spPr>
          <a:xfrm>
            <a:off x="6429388" y="4572008"/>
            <a:ext cx="1714512" cy="714380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mlýnek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2" name="Zkosené hrany 31"/>
          <p:cNvSpPr/>
          <p:nvPr/>
        </p:nvSpPr>
        <p:spPr>
          <a:xfrm>
            <a:off x="642910" y="3286124"/>
            <a:ext cx="2000264" cy="857256"/>
          </a:xfrm>
          <a:prstGeom prst="bevel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BLÝSKAT SE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3" name="Zkosené hrany 32"/>
          <p:cNvSpPr/>
          <p:nvPr/>
        </p:nvSpPr>
        <p:spPr>
          <a:xfrm>
            <a:off x="642910" y="4357694"/>
            <a:ext cx="1071570" cy="714380"/>
          </a:xfrm>
          <a:prstGeom prst="bevel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LYŽE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4" name="Zkosené hrany 33"/>
          <p:cNvSpPr/>
          <p:nvPr/>
        </p:nvSpPr>
        <p:spPr>
          <a:xfrm>
            <a:off x="642910" y="5357826"/>
            <a:ext cx="1143008" cy="714380"/>
          </a:xfrm>
          <a:prstGeom prst="bevel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MLÝN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5" name="Zkosené hrany 34"/>
          <p:cNvSpPr/>
          <p:nvPr/>
        </p:nvSpPr>
        <p:spPr>
          <a:xfrm>
            <a:off x="642910" y="1500174"/>
            <a:ext cx="1571636" cy="714380"/>
          </a:xfrm>
          <a:prstGeom prst="bevel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PLYNOUT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6" name="Mrak 35"/>
          <p:cNvSpPr/>
          <p:nvPr/>
        </p:nvSpPr>
        <p:spPr>
          <a:xfrm>
            <a:off x="5500694" y="5429264"/>
            <a:ext cx="3286148" cy="785818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zablýsknout se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7" name="Mrak 36"/>
          <p:cNvSpPr/>
          <p:nvPr/>
        </p:nvSpPr>
        <p:spPr>
          <a:xfrm>
            <a:off x="6215074" y="5214950"/>
            <a:ext cx="2428892" cy="857256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nelyžovat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38" name="Mrak 37"/>
          <p:cNvSpPr/>
          <p:nvPr/>
        </p:nvSpPr>
        <p:spPr>
          <a:xfrm>
            <a:off x="6643702" y="5214950"/>
            <a:ext cx="2214578" cy="785818"/>
          </a:xfrm>
          <a:prstGeom prst="cloud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mlýnský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Obrázek 38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428604"/>
            <a:ext cx="1714512" cy="2215685"/>
          </a:xfrm>
          <a:prstGeom prst="rect">
            <a:avLst/>
          </a:prstGeom>
        </p:spPr>
      </p:pic>
      <p:sp>
        <p:nvSpPr>
          <p:cNvPr id="40" name="Obláček 39"/>
          <p:cNvSpPr/>
          <p:nvPr/>
        </p:nvSpPr>
        <p:spPr>
          <a:xfrm>
            <a:off x="1357290" y="357166"/>
            <a:ext cx="4357718" cy="1357322"/>
          </a:xfrm>
          <a:prstGeom prst="cloudCallout">
            <a:avLst>
              <a:gd name="adj1" fmla="val 67617"/>
              <a:gd name="adj2" fmla="val 24243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Poznáte tato vyjmenovaná slova?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7" name="Vodorovný svitek 46"/>
          <p:cNvSpPr/>
          <p:nvPr/>
        </p:nvSpPr>
        <p:spPr>
          <a:xfrm>
            <a:off x="785786" y="2214554"/>
            <a:ext cx="2286016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místo, kde se mele obilí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Vodorovný svitek 17"/>
          <p:cNvSpPr/>
          <p:nvPr/>
        </p:nvSpPr>
        <p:spPr>
          <a:xfrm>
            <a:off x="3643306" y="2143116"/>
            <a:ext cx="2500330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prkýnka sloužící k jízdě na sněhu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Vodorovný svitek 18"/>
          <p:cNvSpPr/>
          <p:nvPr/>
        </p:nvSpPr>
        <p:spPr>
          <a:xfrm>
            <a:off x="785786" y="3357562"/>
            <a:ext cx="2286016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část kůry stromu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3643306" y="3286124"/>
            <a:ext cx="2286016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část nohy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Vodorovný svitek 20"/>
          <p:cNvSpPr/>
          <p:nvPr/>
        </p:nvSpPr>
        <p:spPr>
          <a:xfrm>
            <a:off x="785786" y="4643446"/>
            <a:ext cx="2286016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rostlina hořké chuti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Vodorovný svitek 21"/>
          <p:cNvSpPr/>
          <p:nvPr/>
        </p:nvSpPr>
        <p:spPr>
          <a:xfrm>
            <a:off x="3571868" y="4572008"/>
            <a:ext cx="2286016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naše uši umí …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Vodorovný svitek 22"/>
          <p:cNvSpPr/>
          <p:nvPr/>
        </p:nvSpPr>
        <p:spPr>
          <a:xfrm>
            <a:off x="6286512" y="2786058"/>
            <a:ext cx="2286016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holý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Vodorovný svitek 23"/>
          <p:cNvSpPr/>
          <p:nvPr/>
        </p:nvSpPr>
        <p:spPr>
          <a:xfrm>
            <a:off x="6286512" y="4143380"/>
            <a:ext cx="2286016" cy="1000132"/>
          </a:xfrm>
          <a:prstGeom prst="horizontalScroll">
            <a:avLst/>
          </a:prstGeom>
          <a:solidFill>
            <a:srgbClr val="2AF1F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měkká látka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uild="allAtOnce" animBg="1"/>
      <p:bldP spid="47" grpId="0" build="allAtOnce" animBg="1"/>
      <p:bldP spid="18" grpId="0" build="allAtOnce" animBg="1"/>
      <p:bldP spid="19" grpId="0" build="allAtOnce" animBg="1"/>
      <p:bldP spid="20" grpId="0" build="allAtOnce" animBg="1"/>
      <p:bldP spid="21" grpId="0" build="allAtOnce" animBg="1"/>
      <p:bldP spid="22" grpId="0" build="allAtOnce" animBg="1"/>
      <p:bldP spid="23" grpId="0" build="allAtOnce" animBg="1"/>
      <p:bldP spid="24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ázek 14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285728"/>
            <a:ext cx="1713655" cy="2214578"/>
          </a:xfrm>
          <a:prstGeom prst="rect">
            <a:avLst/>
          </a:prstGeom>
        </p:spPr>
      </p:pic>
      <p:sp>
        <p:nvSpPr>
          <p:cNvPr id="7" name="Obláček 6"/>
          <p:cNvSpPr/>
          <p:nvPr/>
        </p:nvSpPr>
        <p:spPr>
          <a:xfrm>
            <a:off x="2285984" y="214290"/>
            <a:ext cx="4071966" cy="1357322"/>
          </a:xfrm>
          <a:prstGeom prst="cloudCallout">
            <a:avLst>
              <a:gd name="adj1" fmla="val 68297"/>
              <a:gd name="adj2" fmla="val 28439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Doplníš správně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 I </a:t>
            </a:r>
            <a:r>
              <a:rPr lang="cs-CZ" sz="2400" b="1" dirty="0" smtClean="0">
                <a:solidFill>
                  <a:schemeClr val="tx1"/>
                </a:solidFill>
              </a:rPr>
              <a:t>nebo</a:t>
            </a:r>
            <a:r>
              <a:rPr lang="cs-CZ" sz="2400" b="1" dirty="0" smtClean="0">
                <a:solidFill>
                  <a:srgbClr val="FF0000"/>
                </a:solidFill>
              </a:rPr>
              <a:t> Y </a:t>
            </a:r>
            <a:r>
              <a:rPr lang="cs-CZ" sz="2400" b="1" dirty="0" smtClean="0">
                <a:solidFill>
                  <a:schemeClr val="tx1"/>
                </a:solidFill>
              </a:rPr>
              <a:t>?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4294967295"/>
          </p:nvPr>
        </p:nvSpPr>
        <p:spPr>
          <a:xfrm>
            <a:off x="428596" y="178592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b="1" dirty="0" err="1" smtClean="0"/>
              <a:t>pl</a:t>
            </a:r>
            <a:r>
              <a:rPr lang="cs-CZ" b="1" dirty="0" smtClean="0"/>
              <a:t>__</a:t>
            </a:r>
            <a:r>
              <a:rPr lang="cs-CZ" b="1" dirty="0" err="1" smtClean="0"/>
              <a:t>šový</a:t>
            </a:r>
            <a:r>
              <a:rPr lang="cs-CZ" b="1" dirty="0" smtClean="0"/>
              <a:t>, l__</a:t>
            </a:r>
            <a:r>
              <a:rPr lang="cs-CZ" b="1" dirty="0" err="1" smtClean="0"/>
              <a:t>žař</a:t>
            </a:r>
            <a:r>
              <a:rPr lang="cs-CZ" b="1" dirty="0" smtClean="0"/>
              <a:t>, l__</a:t>
            </a:r>
            <a:r>
              <a:rPr lang="cs-CZ" b="1" dirty="0" err="1" smtClean="0"/>
              <a:t>pa</a:t>
            </a:r>
            <a:r>
              <a:rPr lang="cs-CZ" b="1" dirty="0" smtClean="0"/>
              <a:t>, l__</a:t>
            </a:r>
            <a:r>
              <a:rPr lang="cs-CZ" b="1" dirty="0" err="1" smtClean="0"/>
              <a:t>tko</a:t>
            </a:r>
            <a:r>
              <a:rPr lang="cs-CZ" b="1" dirty="0" smtClean="0"/>
              <a:t>, l__</a:t>
            </a:r>
            <a:r>
              <a:rPr lang="cs-CZ" b="1" dirty="0" err="1" smtClean="0"/>
              <a:t>st</a:t>
            </a:r>
            <a:endParaRPr lang="cs-CZ" b="1" dirty="0" smtClean="0"/>
          </a:p>
          <a:p>
            <a:r>
              <a:rPr lang="cs-CZ" b="1" dirty="0" smtClean="0"/>
              <a:t>ml__</a:t>
            </a:r>
            <a:r>
              <a:rPr lang="cs-CZ" b="1" dirty="0" err="1" smtClean="0"/>
              <a:t>nář</a:t>
            </a:r>
            <a:r>
              <a:rPr lang="cs-CZ" b="1" dirty="0" smtClean="0"/>
              <a:t>, l__</a:t>
            </a:r>
            <a:r>
              <a:rPr lang="cs-CZ" b="1" dirty="0" err="1" smtClean="0"/>
              <a:t>stopad</a:t>
            </a:r>
            <a:r>
              <a:rPr lang="cs-CZ" b="1" dirty="0" smtClean="0"/>
              <a:t>, </a:t>
            </a:r>
            <a:r>
              <a:rPr lang="cs-CZ" b="1" dirty="0" err="1" smtClean="0"/>
              <a:t>nepl</a:t>
            </a:r>
            <a:r>
              <a:rPr lang="cs-CZ" b="1" dirty="0" smtClean="0"/>
              <a:t>__</a:t>
            </a:r>
            <a:r>
              <a:rPr lang="cs-CZ" b="1" dirty="0" err="1" smtClean="0"/>
              <a:t>tvat</a:t>
            </a:r>
            <a:r>
              <a:rPr lang="cs-CZ" b="1" dirty="0" smtClean="0"/>
              <a:t> časem</a:t>
            </a:r>
          </a:p>
          <a:p>
            <a:r>
              <a:rPr lang="cs-CZ" b="1" dirty="0" err="1" smtClean="0"/>
              <a:t>vzl</a:t>
            </a:r>
            <a:r>
              <a:rPr lang="cs-CZ" b="1" dirty="0" smtClean="0"/>
              <a:t>__kot, l__</a:t>
            </a:r>
            <a:r>
              <a:rPr lang="cs-CZ" b="1" dirty="0" err="1" smtClean="0"/>
              <a:t>skový</a:t>
            </a:r>
            <a:r>
              <a:rPr lang="cs-CZ" b="1" dirty="0" smtClean="0"/>
              <a:t> keř, pel__šek, pel__</a:t>
            </a:r>
            <a:r>
              <a:rPr lang="cs-CZ" b="1" dirty="0" err="1" smtClean="0"/>
              <a:t>něk</a:t>
            </a:r>
            <a:endParaRPr lang="cs-CZ" b="1" dirty="0" smtClean="0"/>
          </a:p>
          <a:p>
            <a:r>
              <a:rPr lang="cs-CZ" b="1" dirty="0" err="1" smtClean="0"/>
              <a:t>pl</a:t>
            </a:r>
            <a:r>
              <a:rPr lang="cs-CZ" b="1" dirty="0" smtClean="0"/>
              <a:t>__</a:t>
            </a:r>
            <a:r>
              <a:rPr lang="cs-CZ" b="1" dirty="0" err="1" smtClean="0"/>
              <a:t>šový</a:t>
            </a:r>
            <a:r>
              <a:rPr lang="cs-CZ" b="1" dirty="0" smtClean="0"/>
              <a:t>  </a:t>
            </a:r>
            <a:r>
              <a:rPr lang="cs-CZ" b="1" dirty="0" err="1" smtClean="0"/>
              <a:t>osl</a:t>
            </a:r>
            <a:r>
              <a:rPr lang="cs-CZ" b="1" dirty="0" smtClean="0"/>
              <a:t>__k, kol__</a:t>
            </a:r>
            <a:r>
              <a:rPr lang="cs-CZ" b="1" dirty="0" err="1" smtClean="0"/>
              <a:t>ček</a:t>
            </a:r>
            <a:r>
              <a:rPr lang="cs-CZ" b="1" dirty="0" smtClean="0"/>
              <a:t>, </a:t>
            </a:r>
            <a:r>
              <a:rPr lang="cs-CZ" b="1" dirty="0" err="1" smtClean="0"/>
              <a:t>pol</a:t>
            </a:r>
            <a:r>
              <a:rPr lang="cs-CZ" b="1" dirty="0" smtClean="0"/>
              <a:t>__kat, l__</a:t>
            </a:r>
            <a:r>
              <a:rPr lang="cs-CZ" b="1" dirty="0" err="1" smtClean="0"/>
              <a:t>tko</a:t>
            </a:r>
            <a:endParaRPr lang="cs-CZ" b="1" dirty="0" smtClean="0"/>
          </a:p>
          <a:p>
            <a:r>
              <a:rPr lang="cs-CZ" b="1" dirty="0" err="1" smtClean="0"/>
              <a:t>rozl</a:t>
            </a:r>
            <a:r>
              <a:rPr lang="cs-CZ" b="1" dirty="0" smtClean="0"/>
              <a:t>__</a:t>
            </a:r>
            <a:r>
              <a:rPr lang="cs-CZ" b="1" dirty="0" err="1" smtClean="0"/>
              <a:t>tý</a:t>
            </a:r>
            <a:r>
              <a:rPr lang="cs-CZ" b="1" dirty="0" smtClean="0"/>
              <a:t>, l__</a:t>
            </a:r>
            <a:r>
              <a:rPr lang="cs-CZ" b="1" dirty="0" err="1" smtClean="0"/>
              <a:t>ko</a:t>
            </a:r>
            <a:r>
              <a:rPr lang="cs-CZ" b="1" dirty="0" smtClean="0"/>
              <a:t>, </a:t>
            </a:r>
            <a:r>
              <a:rPr lang="cs-CZ" b="1" dirty="0" err="1" smtClean="0"/>
              <a:t>nal</a:t>
            </a:r>
            <a:r>
              <a:rPr lang="cs-CZ" b="1" dirty="0" smtClean="0"/>
              <a:t>__</a:t>
            </a:r>
            <a:r>
              <a:rPr lang="cs-CZ" b="1" dirty="0" err="1" smtClean="0"/>
              <a:t>čený</a:t>
            </a:r>
            <a:r>
              <a:rPr lang="cs-CZ" b="1" dirty="0" smtClean="0"/>
              <a:t> </a:t>
            </a:r>
            <a:r>
              <a:rPr lang="cs-CZ" b="1" dirty="0" err="1" smtClean="0"/>
              <a:t>obl</a:t>
            </a:r>
            <a:r>
              <a:rPr lang="cs-CZ" b="1" dirty="0" smtClean="0"/>
              <a:t>__</a:t>
            </a:r>
            <a:r>
              <a:rPr lang="cs-CZ" b="1" dirty="0" err="1" smtClean="0"/>
              <a:t>čej</a:t>
            </a:r>
            <a:r>
              <a:rPr lang="cs-CZ" b="1" dirty="0" smtClean="0"/>
              <a:t>, l__</a:t>
            </a:r>
            <a:r>
              <a:rPr lang="cs-CZ" b="1" dirty="0" err="1" smtClean="0"/>
              <a:t>sinka</a:t>
            </a:r>
            <a:endParaRPr lang="cs-CZ" b="1" dirty="0" smtClean="0"/>
          </a:p>
          <a:p>
            <a:r>
              <a:rPr lang="cs-CZ" b="1" dirty="0" smtClean="0"/>
              <a:t>l__</a:t>
            </a:r>
            <a:r>
              <a:rPr lang="cs-CZ" b="1" dirty="0" err="1" smtClean="0"/>
              <a:t>kožrout</a:t>
            </a:r>
            <a:r>
              <a:rPr lang="cs-CZ" b="1" dirty="0" smtClean="0"/>
              <a:t>, l__zátko, </a:t>
            </a:r>
            <a:r>
              <a:rPr lang="cs-CZ" b="1" dirty="0" err="1" smtClean="0"/>
              <a:t>sl</a:t>
            </a:r>
            <a:r>
              <a:rPr lang="cs-CZ" b="1" dirty="0" smtClean="0"/>
              <a:t>__</a:t>
            </a:r>
            <a:r>
              <a:rPr lang="cs-CZ" b="1" dirty="0" err="1" smtClean="0"/>
              <a:t>šíme</a:t>
            </a:r>
            <a:r>
              <a:rPr lang="cs-CZ" b="1" dirty="0" smtClean="0"/>
              <a:t>, </a:t>
            </a:r>
            <a:r>
              <a:rPr lang="cs-CZ" b="1" dirty="0" err="1" smtClean="0"/>
              <a:t>bl</a:t>
            </a:r>
            <a:r>
              <a:rPr lang="cs-CZ" b="1" dirty="0" smtClean="0"/>
              <a:t>__</a:t>
            </a:r>
            <a:r>
              <a:rPr lang="cs-CZ" b="1" dirty="0" err="1" smtClean="0"/>
              <a:t>skavý</a:t>
            </a:r>
            <a:endParaRPr lang="cs-CZ" b="1" dirty="0" smtClean="0"/>
          </a:p>
          <a:p>
            <a:r>
              <a:rPr lang="cs-CZ" b="1" dirty="0" err="1" smtClean="0"/>
              <a:t>rozvzl</a:t>
            </a:r>
            <a:r>
              <a:rPr lang="cs-CZ" b="1" dirty="0" smtClean="0"/>
              <a:t>__kat se, nesl__</a:t>
            </a:r>
            <a:r>
              <a:rPr lang="cs-CZ" b="1" dirty="0" err="1" smtClean="0"/>
              <a:t>šící</a:t>
            </a:r>
            <a:r>
              <a:rPr lang="cs-CZ" b="1" dirty="0" smtClean="0"/>
              <a:t>, </a:t>
            </a:r>
            <a:r>
              <a:rPr lang="cs-CZ" b="1" dirty="0" err="1" smtClean="0"/>
              <a:t>pl</a:t>
            </a:r>
            <a:r>
              <a:rPr lang="cs-CZ" b="1" dirty="0" smtClean="0"/>
              <a:t>__</a:t>
            </a:r>
            <a:r>
              <a:rPr lang="cs-CZ" b="1" dirty="0" err="1" smtClean="0"/>
              <a:t>novod</a:t>
            </a:r>
            <a:r>
              <a:rPr lang="cs-CZ" b="1" dirty="0" smtClean="0"/>
              <a:t>, l__</a:t>
            </a:r>
            <a:r>
              <a:rPr lang="cs-CZ" b="1" dirty="0" err="1" smtClean="0"/>
              <a:t>ný</a:t>
            </a:r>
            <a:endParaRPr lang="cs-CZ" b="1" dirty="0" smtClean="0"/>
          </a:p>
          <a:p>
            <a:r>
              <a:rPr lang="cs-CZ" b="1" dirty="0" err="1" smtClean="0"/>
              <a:t>jehl</a:t>
            </a:r>
            <a:r>
              <a:rPr lang="cs-CZ" b="1" dirty="0" smtClean="0"/>
              <a:t>__</a:t>
            </a:r>
            <a:r>
              <a:rPr lang="cs-CZ" b="1" dirty="0" err="1" smtClean="0"/>
              <a:t>čnatý</a:t>
            </a:r>
            <a:r>
              <a:rPr lang="cs-CZ" b="1" dirty="0" smtClean="0"/>
              <a:t>, zmrzl__na, ml__nice, l__monáda</a:t>
            </a:r>
            <a:endParaRPr lang="cs-CZ" b="1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accent4">
                    <a:lumMod val="50000"/>
                  </a:schemeClr>
                </a:solidFill>
              </a:rPr>
              <a:t>VYJMENOVANÁ  SLOVA  PO L</a:t>
            </a:r>
            <a:endParaRPr lang="cs-CZ" sz="4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Slyšet, mlýn, blýskat se, polykat, plynout, plýtvat, vzlykat, lysý, lýtko, lýko, lyže, pelyněk, plyš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Názvy a jména: Volyně</a:t>
            </a:r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Obrazový materiál čerpaný  z otevřené galerie na www -  </a:t>
            </a: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 (Liška – </a:t>
            </a:r>
            <a:r>
              <a:rPr lang="cs-CZ" dirty="0" smtClean="0"/>
              <a:t>MC900192205.WMF)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1758</TotalTime>
  <Words>368</Words>
  <Application>Microsoft Office PowerPoint</Application>
  <PresentationFormat>Předvádění na obrazovce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VYJMENOVANÁ  SLOVA PO L</vt:lpstr>
      <vt:lpstr>Snímek 3</vt:lpstr>
      <vt:lpstr>Snímek 4</vt:lpstr>
      <vt:lpstr>Snímek 5</vt:lpstr>
      <vt:lpstr>Snímek 6</vt:lpstr>
      <vt:lpstr>Snímek 7</vt:lpstr>
      <vt:lpstr>VYJMENOVANÁ  SLOVA  PO L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44</cp:revision>
  <dcterms:created xsi:type="dcterms:W3CDTF">2011-07-24T08:19:55Z</dcterms:created>
  <dcterms:modified xsi:type="dcterms:W3CDTF">2012-01-25T20:43:45Z</dcterms:modified>
</cp:coreProperties>
</file>