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4" r:id="rId4"/>
    <p:sldId id="261" r:id="rId5"/>
    <p:sldId id="262" r:id="rId6"/>
    <p:sldId id="259" r:id="rId7"/>
    <p:sldId id="260" r:id="rId8"/>
    <p:sldId id="257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hap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lvl="0"/>
            <a:r>
              <a:rPr lang="en-US"/>
              <a:t>Click to edit Master text styles</a:t>
            </a:r>
            <a:endParaRPr lang="cs-CZ"/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0BF23B-BDB5-4443-A474-B02438363F5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61526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0" y="2420888"/>
            <a:ext cx="91440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b="1" dirty="0" smtClean="0">
                <a:solidFill>
                  <a:srgbClr val="FF0000"/>
                </a:solidFill>
              </a:rPr>
              <a:t>Elektrování těles při vzájemném dotyku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672" y="4437112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VY_32_INOVACE_42_</a:t>
            </a:r>
            <a:r>
              <a:rPr lang="cs-CZ" dirty="0" err="1" smtClean="0"/>
              <a:t>Elektrovani</a:t>
            </a:r>
            <a:r>
              <a:rPr lang="cs-CZ" dirty="0" smtClean="0"/>
              <a:t>_</a:t>
            </a:r>
            <a:r>
              <a:rPr lang="cs-CZ" dirty="0" err="1" smtClean="0"/>
              <a:t>teles</a:t>
            </a:r>
            <a:r>
              <a:rPr lang="cs-CZ" dirty="0" smtClean="0"/>
              <a:t>_</a:t>
            </a:r>
            <a:r>
              <a:rPr lang="cs-CZ" dirty="0" err="1" smtClean="0"/>
              <a:t>pri</a:t>
            </a:r>
            <a:r>
              <a:rPr lang="cs-CZ" dirty="0" smtClean="0"/>
              <a:t>_</a:t>
            </a:r>
            <a:r>
              <a:rPr lang="cs-CZ" dirty="0" err="1" smtClean="0"/>
              <a:t>vzajemnem</a:t>
            </a:r>
            <a:r>
              <a:rPr lang="cs-CZ" dirty="0" smtClean="0"/>
              <a:t>_dotyku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9359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14387" y="598466"/>
            <a:ext cx="914400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3000" dirty="0" smtClean="0"/>
              <a:t>- list papíru a mikrotenový sáček</a:t>
            </a:r>
            <a:endParaRPr lang="cs-CZ" sz="3000" dirty="0"/>
          </a:p>
          <a:p>
            <a:r>
              <a:rPr lang="cs-CZ" sz="3000" dirty="0" smtClean="0"/>
              <a:t>- ebonitová tyč a polystyrénová kulička (kyvadélko)</a:t>
            </a:r>
            <a:endParaRPr lang="cs-CZ" sz="3000" dirty="0"/>
          </a:p>
          <a:p>
            <a:r>
              <a:rPr lang="cs-CZ" sz="3000" dirty="0" smtClean="0"/>
              <a:t>- generátor statické elektřiny a papírový chochol</a:t>
            </a:r>
          </a:p>
          <a:p>
            <a:r>
              <a:rPr lang="cs-CZ" sz="3000" dirty="0" smtClean="0"/>
              <a:t>- proužek mikrotenového sáčku</a:t>
            </a:r>
            <a:endParaRPr lang="cs-CZ" sz="3000" dirty="0"/>
          </a:p>
        </p:txBody>
      </p:sp>
      <p:sp>
        <p:nvSpPr>
          <p:cNvPr id="2" name="Obdélník 1"/>
          <p:cNvSpPr/>
          <p:nvPr/>
        </p:nvSpPr>
        <p:spPr>
          <a:xfrm>
            <a:off x="-358" y="0"/>
            <a:ext cx="9117179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b="1" dirty="0" smtClean="0"/>
              <a:t>Demonstrační pokusy :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1619672" y="2780928"/>
            <a:ext cx="6696744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/>
              <a:t>Při vzájemném tření dvou těles z různých látek se mohou tělesa </a:t>
            </a:r>
            <a:r>
              <a:rPr lang="cs-CZ" sz="2800" b="1" dirty="0" err="1"/>
              <a:t>zelektrovat</a:t>
            </a:r>
            <a:r>
              <a:rPr lang="cs-CZ" sz="2800" b="1" dirty="0"/>
              <a:t>.</a:t>
            </a:r>
            <a:endParaRPr lang="cs-CZ" sz="2800" b="1" dirty="0"/>
          </a:p>
        </p:txBody>
      </p:sp>
      <p:sp>
        <p:nvSpPr>
          <p:cNvPr id="4" name="Šipka doprava 3"/>
          <p:cNvSpPr/>
          <p:nvPr/>
        </p:nvSpPr>
        <p:spPr>
          <a:xfrm>
            <a:off x="323528" y="2996952"/>
            <a:ext cx="1008112" cy="504056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619757" y="4005064"/>
            <a:ext cx="669674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 smtClean="0"/>
              <a:t>Tělesa na sebe působí elektrickou silou.</a:t>
            </a:r>
            <a:endParaRPr lang="cs-CZ" sz="2800" b="1" dirty="0"/>
          </a:p>
        </p:txBody>
      </p:sp>
      <p:sp>
        <p:nvSpPr>
          <p:cNvPr id="12" name="Šipka doprava 11"/>
          <p:cNvSpPr/>
          <p:nvPr/>
        </p:nvSpPr>
        <p:spPr>
          <a:xfrm>
            <a:off x="323528" y="4045099"/>
            <a:ext cx="1008112" cy="504056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592141" y="4869160"/>
            <a:ext cx="669674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 smtClean="0"/>
              <a:t>Tělesa mají elektrický náboj.</a:t>
            </a:r>
            <a:endParaRPr lang="cs-CZ" sz="2800" b="1" dirty="0"/>
          </a:p>
        </p:txBody>
      </p:sp>
      <p:sp>
        <p:nvSpPr>
          <p:cNvPr id="14" name="Šipka doprava 13"/>
          <p:cNvSpPr/>
          <p:nvPr/>
        </p:nvSpPr>
        <p:spPr>
          <a:xfrm>
            <a:off x="323528" y="4888324"/>
            <a:ext cx="1008112" cy="504056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92141" y="5733256"/>
            <a:ext cx="6696744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 smtClean="0"/>
              <a:t>Tělesa mohou mít kladný nebo záporný elektrický náboj.</a:t>
            </a:r>
            <a:endParaRPr lang="cs-CZ" sz="2800" b="1" dirty="0"/>
          </a:p>
        </p:txBody>
      </p:sp>
      <p:sp>
        <p:nvSpPr>
          <p:cNvPr id="16" name="Šipka doprava 15"/>
          <p:cNvSpPr/>
          <p:nvPr/>
        </p:nvSpPr>
        <p:spPr>
          <a:xfrm>
            <a:off x="325488" y="5958281"/>
            <a:ext cx="1008112" cy="504056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874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36280"/>
          <p:cNvSpPr txBox="1">
            <a:spLocks noChangeArrowheads="1"/>
          </p:cNvSpPr>
          <p:nvPr/>
        </p:nvSpPr>
        <p:spPr bwMode="auto">
          <a:xfrm>
            <a:off x="1619672" y="2492896"/>
            <a:ext cx="7020272" cy="1384995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2800" dirty="0">
                <a:latin typeface="Times New Roman" pitchFamily="18" charset="0"/>
              </a:rPr>
              <a:t>Tělesa </a:t>
            </a:r>
            <a:r>
              <a:rPr lang="cs-CZ" sz="2800" dirty="0" err="1">
                <a:latin typeface="Times New Roman" pitchFamily="18" charset="0"/>
              </a:rPr>
              <a:t>zelektrovaná</a:t>
            </a: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b="1" dirty="0">
                <a:latin typeface="Times New Roman" pitchFamily="18" charset="0"/>
              </a:rPr>
              <a:t>nesouhlasnými</a:t>
            </a: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(opačnými) náboji </a:t>
            </a:r>
            <a:r>
              <a:rPr lang="cs-CZ" sz="2800" dirty="0">
                <a:latin typeface="Times New Roman" pitchFamily="18" charset="0"/>
              </a:rPr>
              <a:t>se </a:t>
            </a:r>
            <a:r>
              <a:rPr lang="cs-CZ" sz="2800" dirty="0" smtClean="0">
                <a:latin typeface="Times New Roman" pitchFamily="18" charset="0"/>
              </a:rPr>
              <a:t>vzájemně </a:t>
            </a:r>
            <a:r>
              <a:rPr lang="cs-CZ" sz="2800" b="1" dirty="0" smtClean="0">
                <a:latin typeface="Times New Roman" pitchFamily="18" charset="0"/>
              </a:rPr>
              <a:t>přitahují.</a:t>
            </a:r>
          </a:p>
          <a:p>
            <a:r>
              <a:rPr lang="cs-CZ" sz="2800" b="1" dirty="0" smtClean="0">
                <a:latin typeface="Times New Roman" pitchFamily="18" charset="0"/>
              </a:rPr>
              <a:t>Působí mezi nimi přitažlivá elektrická síla.</a:t>
            </a:r>
            <a:endParaRPr lang="cs-CZ" sz="2800" dirty="0">
              <a:latin typeface="Times New Roman" pitchFamily="18" charset="0"/>
            </a:endParaRPr>
          </a:p>
        </p:txBody>
      </p:sp>
      <p:sp>
        <p:nvSpPr>
          <p:cNvPr id="5" name="TextBox 136280"/>
          <p:cNvSpPr txBox="1">
            <a:spLocks noChangeArrowheads="1"/>
          </p:cNvSpPr>
          <p:nvPr/>
        </p:nvSpPr>
        <p:spPr bwMode="auto">
          <a:xfrm>
            <a:off x="1619672" y="4653136"/>
            <a:ext cx="7020272" cy="1384995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2800" dirty="0">
                <a:latin typeface="Times New Roman" pitchFamily="18" charset="0"/>
              </a:rPr>
              <a:t>Tělesa </a:t>
            </a:r>
            <a:r>
              <a:rPr lang="cs-CZ" sz="2800" dirty="0" err="1">
                <a:latin typeface="Times New Roman" pitchFamily="18" charset="0"/>
              </a:rPr>
              <a:t>zelektrovaná</a:t>
            </a: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b="1" dirty="0">
                <a:latin typeface="Times New Roman" pitchFamily="18" charset="0"/>
              </a:rPr>
              <a:t>souhlasnými</a:t>
            </a: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(stejnými) náboji </a:t>
            </a:r>
            <a:r>
              <a:rPr lang="cs-CZ" sz="2800" dirty="0">
                <a:latin typeface="Times New Roman" pitchFamily="18" charset="0"/>
              </a:rPr>
              <a:t>se </a:t>
            </a:r>
            <a:r>
              <a:rPr lang="cs-CZ" sz="2800" dirty="0" smtClean="0">
                <a:latin typeface="Times New Roman" pitchFamily="18" charset="0"/>
              </a:rPr>
              <a:t>vzájemně </a:t>
            </a:r>
            <a:r>
              <a:rPr lang="cs-CZ" sz="2800" b="1" dirty="0" smtClean="0">
                <a:latin typeface="Times New Roman" pitchFamily="18" charset="0"/>
              </a:rPr>
              <a:t>odpuzují.</a:t>
            </a:r>
          </a:p>
          <a:p>
            <a:r>
              <a:rPr lang="cs-CZ" sz="2800" b="1" dirty="0" smtClean="0">
                <a:latin typeface="Times New Roman" pitchFamily="18" charset="0"/>
              </a:rPr>
              <a:t>Působí mezi nimi odpudivá elektrická síla.</a:t>
            </a:r>
            <a:endParaRPr lang="cs-CZ" sz="2800" dirty="0">
              <a:latin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924" y="3571"/>
            <a:ext cx="91212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Proč se při provádění demonstračních pokusů: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- papír a sáček k sobě přitahovaly?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- části mikrotenového proužku od sebe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odpuzovaly?</a:t>
            </a:r>
            <a:endParaRPr lang="cs-CZ" sz="3200" dirty="0"/>
          </a:p>
        </p:txBody>
      </p:sp>
      <p:sp>
        <p:nvSpPr>
          <p:cNvPr id="7" name="Šipka doprava 6"/>
          <p:cNvSpPr/>
          <p:nvPr/>
        </p:nvSpPr>
        <p:spPr>
          <a:xfrm>
            <a:off x="337258" y="2933365"/>
            <a:ext cx="1008112" cy="504056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97601" y="5093605"/>
            <a:ext cx="1008112" cy="504056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27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422803"/>
            <a:ext cx="2550669" cy="336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441032"/>
            <a:ext cx="4572000" cy="3416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Tělesa se navzájem přitahují: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-54349" y="2922557"/>
            <a:ext cx="53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4575"/>
            <a:ext cx="4124325" cy="281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3278"/>
            <a:ext cx="3876675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8645181" y="2935659"/>
            <a:ext cx="53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6422918"/>
            <a:ext cx="53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645181" y="6488668"/>
            <a:ext cx="53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" y="614475"/>
            <a:ext cx="8058150" cy="542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Souhlasně </a:t>
            </a:r>
            <a:r>
              <a:rPr lang="cs-CZ" sz="3200" b="1" dirty="0" err="1" smtClean="0"/>
              <a:t>zelektrovaná</a:t>
            </a:r>
            <a:r>
              <a:rPr lang="cs-CZ" sz="3200" b="1" dirty="0" smtClean="0"/>
              <a:t> tělesa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645181" y="6488668"/>
            <a:ext cx="53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7452320" y="4221088"/>
            <a:ext cx="936104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4283968" y="4233308"/>
            <a:ext cx="1008112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9" name="Freeform 11"/>
          <p:cNvSpPr>
            <a:spLocks/>
          </p:cNvSpPr>
          <p:nvPr/>
        </p:nvSpPr>
        <p:spPr bwMode="auto">
          <a:xfrm>
            <a:off x="1014413" y="2171700"/>
            <a:ext cx="1143000" cy="1828800"/>
          </a:xfrm>
          <a:custGeom>
            <a:avLst/>
            <a:gdLst>
              <a:gd name="T0" fmla="*/ 0 w 1340"/>
              <a:gd name="T1" fmla="*/ 0 h 1937"/>
              <a:gd name="T2" fmla="*/ 45 w 1340"/>
              <a:gd name="T3" fmla="*/ 30 h 1937"/>
              <a:gd name="T4" fmla="*/ 165 w 1340"/>
              <a:gd name="T5" fmla="*/ 60 h 1937"/>
              <a:gd name="T6" fmla="*/ 225 w 1340"/>
              <a:gd name="T7" fmla="*/ 180 h 1937"/>
              <a:gd name="T8" fmla="*/ 345 w 1340"/>
              <a:gd name="T9" fmla="*/ 480 h 1937"/>
              <a:gd name="T10" fmla="*/ 465 w 1340"/>
              <a:gd name="T11" fmla="*/ 690 h 1937"/>
              <a:gd name="T12" fmla="*/ 645 w 1340"/>
              <a:gd name="T13" fmla="*/ 810 h 1937"/>
              <a:gd name="T14" fmla="*/ 705 w 1340"/>
              <a:gd name="T15" fmla="*/ 930 h 1937"/>
              <a:gd name="T16" fmla="*/ 990 w 1340"/>
              <a:gd name="T17" fmla="*/ 1110 h 1937"/>
              <a:gd name="T18" fmla="*/ 1050 w 1340"/>
              <a:gd name="T19" fmla="*/ 1320 h 1937"/>
              <a:gd name="T20" fmla="*/ 1080 w 1340"/>
              <a:gd name="T21" fmla="*/ 1680 h 1937"/>
              <a:gd name="T22" fmla="*/ 1245 w 1340"/>
              <a:gd name="T23" fmla="*/ 1890 h 1937"/>
              <a:gd name="T24" fmla="*/ 1335 w 1340"/>
              <a:gd name="T25" fmla="*/ 1935 h 1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340" h="1937">
                <a:moveTo>
                  <a:pt x="0" y="0"/>
                </a:moveTo>
                <a:cubicBezTo>
                  <a:pt x="15" y="10"/>
                  <a:pt x="28" y="24"/>
                  <a:pt x="45" y="30"/>
                </a:cubicBezTo>
                <a:cubicBezTo>
                  <a:pt x="84" y="44"/>
                  <a:pt x="133" y="34"/>
                  <a:pt x="165" y="60"/>
                </a:cubicBezTo>
                <a:cubicBezTo>
                  <a:pt x="199" y="89"/>
                  <a:pt x="208" y="138"/>
                  <a:pt x="225" y="180"/>
                </a:cubicBezTo>
                <a:cubicBezTo>
                  <a:pt x="268" y="287"/>
                  <a:pt x="282" y="385"/>
                  <a:pt x="345" y="480"/>
                </a:cubicBezTo>
                <a:cubicBezTo>
                  <a:pt x="371" y="586"/>
                  <a:pt x="377" y="631"/>
                  <a:pt x="465" y="690"/>
                </a:cubicBezTo>
                <a:cubicBezTo>
                  <a:pt x="547" y="855"/>
                  <a:pt x="406" y="605"/>
                  <a:pt x="645" y="810"/>
                </a:cubicBezTo>
                <a:cubicBezTo>
                  <a:pt x="679" y="839"/>
                  <a:pt x="669" y="903"/>
                  <a:pt x="705" y="930"/>
                </a:cubicBezTo>
                <a:cubicBezTo>
                  <a:pt x="810" y="1008"/>
                  <a:pt x="885" y="1040"/>
                  <a:pt x="990" y="1110"/>
                </a:cubicBezTo>
                <a:cubicBezTo>
                  <a:pt x="1008" y="1181"/>
                  <a:pt x="1040" y="1248"/>
                  <a:pt x="1050" y="1320"/>
                </a:cubicBezTo>
                <a:cubicBezTo>
                  <a:pt x="1066" y="1439"/>
                  <a:pt x="1058" y="1562"/>
                  <a:pt x="1080" y="1680"/>
                </a:cubicBezTo>
                <a:cubicBezTo>
                  <a:pt x="1095" y="1759"/>
                  <a:pt x="1171" y="1853"/>
                  <a:pt x="1245" y="1890"/>
                </a:cubicBezTo>
                <a:cubicBezTo>
                  <a:pt x="1340" y="1937"/>
                  <a:pt x="1335" y="1886"/>
                  <a:pt x="1335" y="1935"/>
                </a:cubicBezTo>
              </a:path>
            </a:pathLst>
          </a:custGeom>
          <a:noFill/>
          <a:ln w="19050" cmpd="sng">
            <a:solidFill>
              <a:srgbClr val="99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3020" name="Freeform 12"/>
          <p:cNvSpPr>
            <a:spLocks/>
          </p:cNvSpPr>
          <p:nvPr/>
        </p:nvSpPr>
        <p:spPr bwMode="auto">
          <a:xfrm>
            <a:off x="1185863" y="2152650"/>
            <a:ext cx="1143000" cy="1714500"/>
          </a:xfrm>
          <a:custGeom>
            <a:avLst/>
            <a:gdLst>
              <a:gd name="T0" fmla="*/ 0 w 1340"/>
              <a:gd name="T1" fmla="*/ 0 h 1937"/>
              <a:gd name="T2" fmla="*/ 45 w 1340"/>
              <a:gd name="T3" fmla="*/ 30 h 1937"/>
              <a:gd name="T4" fmla="*/ 165 w 1340"/>
              <a:gd name="T5" fmla="*/ 60 h 1937"/>
              <a:gd name="T6" fmla="*/ 225 w 1340"/>
              <a:gd name="T7" fmla="*/ 180 h 1937"/>
              <a:gd name="T8" fmla="*/ 345 w 1340"/>
              <a:gd name="T9" fmla="*/ 480 h 1937"/>
              <a:gd name="T10" fmla="*/ 465 w 1340"/>
              <a:gd name="T11" fmla="*/ 690 h 1937"/>
              <a:gd name="T12" fmla="*/ 645 w 1340"/>
              <a:gd name="T13" fmla="*/ 810 h 1937"/>
              <a:gd name="T14" fmla="*/ 705 w 1340"/>
              <a:gd name="T15" fmla="*/ 930 h 1937"/>
              <a:gd name="T16" fmla="*/ 990 w 1340"/>
              <a:gd name="T17" fmla="*/ 1110 h 1937"/>
              <a:gd name="T18" fmla="*/ 1050 w 1340"/>
              <a:gd name="T19" fmla="*/ 1320 h 1937"/>
              <a:gd name="T20" fmla="*/ 1080 w 1340"/>
              <a:gd name="T21" fmla="*/ 1680 h 1937"/>
              <a:gd name="T22" fmla="*/ 1245 w 1340"/>
              <a:gd name="T23" fmla="*/ 1890 h 1937"/>
              <a:gd name="T24" fmla="*/ 1335 w 1340"/>
              <a:gd name="T25" fmla="*/ 1935 h 1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340" h="1937">
                <a:moveTo>
                  <a:pt x="0" y="0"/>
                </a:moveTo>
                <a:cubicBezTo>
                  <a:pt x="15" y="10"/>
                  <a:pt x="28" y="24"/>
                  <a:pt x="45" y="30"/>
                </a:cubicBezTo>
                <a:cubicBezTo>
                  <a:pt x="84" y="44"/>
                  <a:pt x="133" y="34"/>
                  <a:pt x="165" y="60"/>
                </a:cubicBezTo>
                <a:cubicBezTo>
                  <a:pt x="199" y="89"/>
                  <a:pt x="208" y="138"/>
                  <a:pt x="225" y="180"/>
                </a:cubicBezTo>
                <a:cubicBezTo>
                  <a:pt x="268" y="287"/>
                  <a:pt x="282" y="385"/>
                  <a:pt x="345" y="480"/>
                </a:cubicBezTo>
                <a:cubicBezTo>
                  <a:pt x="371" y="586"/>
                  <a:pt x="377" y="631"/>
                  <a:pt x="465" y="690"/>
                </a:cubicBezTo>
                <a:cubicBezTo>
                  <a:pt x="547" y="855"/>
                  <a:pt x="406" y="605"/>
                  <a:pt x="645" y="810"/>
                </a:cubicBezTo>
                <a:cubicBezTo>
                  <a:pt x="679" y="839"/>
                  <a:pt x="669" y="903"/>
                  <a:pt x="705" y="930"/>
                </a:cubicBezTo>
                <a:cubicBezTo>
                  <a:pt x="810" y="1008"/>
                  <a:pt x="885" y="1040"/>
                  <a:pt x="990" y="1110"/>
                </a:cubicBezTo>
                <a:cubicBezTo>
                  <a:pt x="1008" y="1181"/>
                  <a:pt x="1040" y="1248"/>
                  <a:pt x="1050" y="1320"/>
                </a:cubicBezTo>
                <a:cubicBezTo>
                  <a:pt x="1066" y="1439"/>
                  <a:pt x="1058" y="1562"/>
                  <a:pt x="1080" y="1680"/>
                </a:cubicBezTo>
                <a:cubicBezTo>
                  <a:pt x="1095" y="1759"/>
                  <a:pt x="1171" y="1853"/>
                  <a:pt x="1245" y="1890"/>
                </a:cubicBezTo>
                <a:cubicBezTo>
                  <a:pt x="1340" y="1937"/>
                  <a:pt x="1335" y="1886"/>
                  <a:pt x="1335" y="1935"/>
                </a:cubicBezTo>
              </a:path>
            </a:pathLst>
          </a:custGeom>
          <a:noFill/>
          <a:ln w="19050" cmpd="sng">
            <a:solidFill>
              <a:srgbClr val="99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3021" name="Freeform 13"/>
          <p:cNvSpPr>
            <a:spLocks/>
          </p:cNvSpPr>
          <p:nvPr/>
        </p:nvSpPr>
        <p:spPr bwMode="auto">
          <a:xfrm>
            <a:off x="1384300" y="2065338"/>
            <a:ext cx="1143000" cy="1714500"/>
          </a:xfrm>
          <a:custGeom>
            <a:avLst/>
            <a:gdLst>
              <a:gd name="T0" fmla="*/ 0 w 1340"/>
              <a:gd name="T1" fmla="*/ 0 h 1937"/>
              <a:gd name="T2" fmla="*/ 45 w 1340"/>
              <a:gd name="T3" fmla="*/ 30 h 1937"/>
              <a:gd name="T4" fmla="*/ 165 w 1340"/>
              <a:gd name="T5" fmla="*/ 60 h 1937"/>
              <a:gd name="T6" fmla="*/ 225 w 1340"/>
              <a:gd name="T7" fmla="*/ 180 h 1937"/>
              <a:gd name="T8" fmla="*/ 345 w 1340"/>
              <a:gd name="T9" fmla="*/ 480 h 1937"/>
              <a:gd name="T10" fmla="*/ 465 w 1340"/>
              <a:gd name="T11" fmla="*/ 690 h 1937"/>
              <a:gd name="T12" fmla="*/ 645 w 1340"/>
              <a:gd name="T13" fmla="*/ 810 h 1937"/>
              <a:gd name="T14" fmla="*/ 705 w 1340"/>
              <a:gd name="T15" fmla="*/ 930 h 1937"/>
              <a:gd name="T16" fmla="*/ 990 w 1340"/>
              <a:gd name="T17" fmla="*/ 1110 h 1937"/>
              <a:gd name="T18" fmla="*/ 1050 w 1340"/>
              <a:gd name="T19" fmla="*/ 1320 h 1937"/>
              <a:gd name="T20" fmla="*/ 1080 w 1340"/>
              <a:gd name="T21" fmla="*/ 1680 h 1937"/>
              <a:gd name="T22" fmla="*/ 1245 w 1340"/>
              <a:gd name="T23" fmla="*/ 1890 h 1937"/>
              <a:gd name="T24" fmla="*/ 1335 w 1340"/>
              <a:gd name="T25" fmla="*/ 1935 h 1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340" h="1937">
                <a:moveTo>
                  <a:pt x="0" y="0"/>
                </a:moveTo>
                <a:cubicBezTo>
                  <a:pt x="15" y="10"/>
                  <a:pt x="28" y="24"/>
                  <a:pt x="45" y="30"/>
                </a:cubicBezTo>
                <a:cubicBezTo>
                  <a:pt x="84" y="44"/>
                  <a:pt x="133" y="34"/>
                  <a:pt x="165" y="60"/>
                </a:cubicBezTo>
                <a:cubicBezTo>
                  <a:pt x="199" y="89"/>
                  <a:pt x="208" y="138"/>
                  <a:pt x="225" y="180"/>
                </a:cubicBezTo>
                <a:cubicBezTo>
                  <a:pt x="268" y="287"/>
                  <a:pt x="282" y="385"/>
                  <a:pt x="345" y="480"/>
                </a:cubicBezTo>
                <a:cubicBezTo>
                  <a:pt x="371" y="586"/>
                  <a:pt x="377" y="631"/>
                  <a:pt x="465" y="690"/>
                </a:cubicBezTo>
                <a:cubicBezTo>
                  <a:pt x="547" y="855"/>
                  <a:pt x="406" y="605"/>
                  <a:pt x="645" y="810"/>
                </a:cubicBezTo>
                <a:cubicBezTo>
                  <a:pt x="679" y="839"/>
                  <a:pt x="669" y="903"/>
                  <a:pt x="705" y="930"/>
                </a:cubicBezTo>
                <a:cubicBezTo>
                  <a:pt x="810" y="1008"/>
                  <a:pt x="885" y="1040"/>
                  <a:pt x="990" y="1110"/>
                </a:cubicBezTo>
                <a:cubicBezTo>
                  <a:pt x="1008" y="1181"/>
                  <a:pt x="1040" y="1248"/>
                  <a:pt x="1050" y="1320"/>
                </a:cubicBezTo>
                <a:cubicBezTo>
                  <a:pt x="1066" y="1439"/>
                  <a:pt x="1058" y="1562"/>
                  <a:pt x="1080" y="1680"/>
                </a:cubicBezTo>
                <a:cubicBezTo>
                  <a:pt x="1095" y="1759"/>
                  <a:pt x="1171" y="1853"/>
                  <a:pt x="1245" y="1890"/>
                </a:cubicBezTo>
                <a:cubicBezTo>
                  <a:pt x="1340" y="1937"/>
                  <a:pt x="1335" y="1886"/>
                  <a:pt x="1335" y="1935"/>
                </a:cubicBezTo>
              </a:path>
            </a:pathLst>
          </a:custGeom>
          <a:noFill/>
          <a:ln w="19050" cmpd="sng">
            <a:solidFill>
              <a:srgbClr val="99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3022" name="Freeform 14"/>
          <p:cNvSpPr>
            <a:spLocks/>
          </p:cNvSpPr>
          <p:nvPr/>
        </p:nvSpPr>
        <p:spPr bwMode="auto">
          <a:xfrm>
            <a:off x="1547813" y="1962150"/>
            <a:ext cx="1143000" cy="1714500"/>
          </a:xfrm>
          <a:custGeom>
            <a:avLst/>
            <a:gdLst>
              <a:gd name="T0" fmla="*/ 0 w 1340"/>
              <a:gd name="T1" fmla="*/ 0 h 1937"/>
              <a:gd name="T2" fmla="*/ 45 w 1340"/>
              <a:gd name="T3" fmla="*/ 30 h 1937"/>
              <a:gd name="T4" fmla="*/ 165 w 1340"/>
              <a:gd name="T5" fmla="*/ 60 h 1937"/>
              <a:gd name="T6" fmla="*/ 225 w 1340"/>
              <a:gd name="T7" fmla="*/ 180 h 1937"/>
              <a:gd name="T8" fmla="*/ 345 w 1340"/>
              <a:gd name="T9" fmla="*/ 480 h 1937"/>
              <a:gd name="T10" fmla="*/ 465 w 1340"/>
              <a:gd name="T11" fmla="*/ 690 h 1937"/>
              <a:gd name="T12" fmla="*/ 645 w 1340"/>
              <a:gd name="T13" fmla="*/ 810 h 1937"/>
              <a:gd name="T14" fmla="*/ 705 w 1340"/>
              <a:gd name="T15" fmla="*/ 930 h 1937"/>
              <a:gd name="T16" fmla="*/ 990 w 1340"/>
              <a:gd name="T17" fmla="*/ 1110 h 1937"/>
              <a:gd name="T18" fmla="*/ 1050 w 1340"/>
              <a:gd name="T19" fmla="*/ 1320 h 1937"/>
              <a:gd name="T20" fmla="*/ 1080 w 1340"/>
              <a:gd name="T21" fmla="*/ 1680 h 1937"/>
              <a:gd name="T22" fmla="*/ 1245 w 1340"/>
              <a:gd name="T23" fmla="*/ 1890 h 1937"/>
              <a:gd name="T24" fmla="*/ 1335 w 1340"/>
              <a:gd name="T25" fmla="*/ 1935 h 1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340" h="1937">
                <a:moveTo>
                  <a:pt x="0" y="0"/>
                </a:moveTo>
                <a:cubicBezTo>
                  <a:pt x="15" y="10"/>
                  <a:pt x="28" y="24"/>
                  <a:pt x="45" y="30"/>
                </a:cubicBezTo>
                <a:cubicBezTo>
                  <a:pt x="84" y="44"/>
                  <a:pt x="133" y="34"/>
                  <a:pt x="165" y="60"/>
                </a:cubicBezTo>
                <a:cubicBezTo>
                  <a:pt x="199" y="89"/>
                  <a:pt x="208" y="138"/>
                  <a:pt x="225" y="180"/>
                </a:cubicBezTo>
                <a:cubicBezTo>
                  <a:pt x="268" y="287"/>
                  <a:pt x="282" y="385"/>
                  <a:pt x="345" y="480"/>
                </a:cubicBezTo>
                <a:cubicBezTo>
                  <a:pt x="371" y="586"/>
                  <a:pt x="377" y="631"/>
                  <a:pt x="465" y="690"/>
                </a:cubicBezTo>
                <a:cubicBezTo>
                  <a:pt x="547" y="855"/>
                  <a:pt x="406" y="605"/>
                  <a:pt x="645" y="810"/>
                </a:cubicBezTo>
                <a:cubicBezTo>
                  <a:pt x="679" y="839"/>
                  <a:pt x="669" y="903"/>
                  <a:pt x="705" y="930"/>
                </a:cubicBezTo>
                <a:cubicBezTo>
                  <a:pt x="810" y="1008"/>
                  <a:pt x="885" y="1040"/>
                  <a:pt x="990" y="1110"/>
                </a:cubicBezTo>
                <a:cubicBezTo>
                  <a:pt x="1008" y="1181"/>
                  <a:pt x="1040" y="1248"/>
                  <a:pt x="1050" y="1320"/>
                </a:cubicBezTo>
                <a:cubicBezTo>
                  <a:pt x="1066" y="1439"/>
                  <a:pt x="1058" y="1562"/>
                  <a:pt x="1080" y="1680"/>
                </a:cubicBezTo>
                <a:cubicBezTo>
                  <a:pt x="1095" y="1759"/>
                  <a:pt x="1171" y="1853"/>
                  <a:pt x="1245" y="1890"/>
                </a:cubicBezTo>
                <a:cubicBezTo>
                  <a:pt x="1340" y="1937"/>
                  <a:pt x="1335" y="1886"/>
                  <a:pt x="1335" y="1935"/>
                </a:cubicBezTo>
              </a:path>
            </a:pathLst>
          </a:custGeom>
          <a:noFill/>
          <a:ln w="19050" cmpd="sng">
            <a:solidFill>
              <a:srgbClr val="99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3023" name="Freeform 15"/>
          <p:cNvSpPr>
            <a:spLocks/>
          </p:cNvSpPr>
          <p:nvPr/>
        </p:nvSpPr>
        <p:spPr bwMode="auto">
          <a:xfrm>
            <a:off x="1700213" y="1847850"/>
            <a:ext cx="1143000" cy="1714500"/>
          </a:xfrm>
          <a:custGeom>
            <a:avLst/>
            <a:gdLst>
              <a:gd name="T0" fmla="*/ 0 w 1340"/>
              <a:gd name="T1" fmla="*/ 0 h 1937"/>
              <a:gd name="T2" fmla="*/ 45 w 1340"/>
              <a:gd name="T3" fmla="*/ 30 h 1937"/>
              <a:gd name="T4" fmla="*/ 165 w 1340"/>
              <a:gd name="T5" fmla="*/ 60 h 1937"/>
              <a:gd name="T6" fmla="*/ 225 w 1340"/>
              <a:gd name="T7" fmla="*/ 180 h 1937"/>
              <a:gd name="T8" fmla="*/ 345 w 1340"/>
              <a:gd name="T9" fmla="*/ 480 h 1937"/>
              <a:gd name="T10" fmla="*/ 465 w 1340"/>
              <a:gd name="T11" fmla="*/ 690 h 1937"/>
              <a:gd name="T12" fmla="*/ 645 w 1340"/>
              <a:gd name="T13" fmla="*/ 810 h 1937"/>
              <a:gd name="T14" fmla="*/ 705 w 1340"/>
              <a:gd name="T15" fmla="*/ 930 h 1937"/>
              <a:gd name="T16" fmla="*/ 990 w 1340"/>
              <a:gd name="T17" fmla="*/ 1110 h 1937"/>
              <a:gd name="T18" fmla="*/ 1050 w 1340"/>
              <a:gd name="T19" fmla="*/ 1320 h 1937"/>
              <a:gd name="T20" fmla="*/ 1080 w 1340"/>
              <a:gd name="T21" fmla="*/ 1680 h 1937"/>
              <a:gd name="T22" fmla="*/ 1245 w 1340"/>
              <a:gd name="T23" fmla="*/ 1890 h 1937"/>
              <a:gd name="T24" fmla="*/ 1335 w 1340"/>
              <a:gd name="T25" fmla="*/ 1935 h 1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340" h="1937">
                <a:moveTo>
                  <a:pt x="0" y="0"/>
                </a:moveTo>
                <a:cubicBezTo>
                  <a:pt x="15" y="10"/>
                  <a:pt x="28" y="24"/>
                  <a:pt x="45" y="30"/>
                </a:cubicBezTo>
                <a:cubicBezTo>
                  <a:pt x="84" y="44"/>
                  <a:pt x="133" y="34"/>
                  <a:pt x="165" y="60"/>
                </a:cubicBezTo>
                <a:cubicBezTo>
                  <a:pt x="199" y="89"/>
                  <a:pt x="208" y="138"/>
                  <a:pt x="225" y="180"/>
                </a:cubicBezTo>
                <a:cubicBezTo>
                  <a:pt x="268" y="287"/>
                  <a:pt x="282" y="385"/>
                  <a:pt x="345" y="480"/>
                </a:cubicBezTo>
                <a:cubicBezTo>
                  <a:pt x="371" y="586"/>
                  <a:pt x="377" y="631"/>
                  <a:pt x="465" y="690"/>
                </a:cubicBezTo>
                <a:cubicBezTo>
                  <a:pt x="547" y="855"/>
                  <a:pt x="406" y="605"/>
                  <a:pt x="645" y="810"/>
                </a:cubicBezTo>
                <a:cubicBezTo>
                  <a:pt x="679" y="839"/>
                  <a:pt x="669" y="903"/>
                  <a:pt x="705" y="930"/>
                </a:cubicBezTo>
                <a:cubicBezTo>
                  <a:pt x="810" y="1008"/>
                  <a:pt x="885" y="1040"/>
                  <a:pt x="990" y="1110"/>
                </a:cubicBezTo>
                <a:cubicBezTo>
                  <a:pt x="1008" y="1181"/>
                  <a:pt x="1040" y="1248"/>
                  <a:pt x="1050" y="1320"/>
                </a:cubicBezTo>
                <a:cubicBezTo>
                  <a:pt x="1066" y="1439"/>
                  <a:pt x="1058" y="1562"/>
                  <a:pt x="1080" y="1680"/>
                </a:cubicBezTo>
                <a:cubicBezTo>
                  <a:pt x="1095" y="1759"/>
                  <a:pt x="1171" y="1853"/>
                  <a:pt x="1245" y="1890"/>
                </a:cubicBezTo>
                <a:cubicBezTo>
                  <a:pt x="1340" y="1937"/>
                  <a:pt x="1335" y="1886"/>
                  <a:pt x="1335" y="1935"/>
                </a:cubicBezTo>
              </a:path>
            </a:pathLst>
          </a:custGeom>
          <a:noFill/>
          <a:ln w="19050" cmpd="sng">
            <a:solidFill>
              <a:srgbClr val="99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3024" name="Text Box 16"/>
          <p:cNvSpPr txBox="1">
            <a:spLocks noChangeArrowheads="1"/>
          </p:cNvSpPr>
          <p:nvPr/>
        </p:nvSpPr>
        <p:spPr bwMode="auto">
          <a:xfrm>
            <a:off x="-447" y="-639"/>
            <a:ext cx="9144447" cy="584775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b="1" dirty="0"/>
              <a:t>ELEKTRICKÉ POLE</a:t>
            </a:r>
          </a:p>
        </p:txBody>
      </p:sp>
      <p:sp>
        <p:nvSpPr>
          <p:cNvPr id="43026" name="Text Box 18"/>
          <p:cNvSpPr txBox="1">
            <a:spLocks noChangeArrowheads="1"/>
          </p:cNvSpPr>
          <p:nvPr/>
        </p:nvSpPr>
        <p:spPr bwMode="auto">
          <a:xfrm>
            <a:off x="1889125" y="1666875"/>
            <a:ext cx="3794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>
                <a:solidFill>
                  <a:schemeClr val="accent2"/>
                </a:solidFill>
              </a:rPr>
              <a:t>-</a:t>
            </a:r>
          </a:p>
        </p:txBody>
      </p:sp>
      <p:sp>
        <p:nvSpPr>
          <p:cNvPr id="43027" name="Text Box 19"/>
          <p:cNvSpPr txBox="1">
            <a:spLocks noChangeArrowheads="1"/>
          </p:cNvSpPr>
          <p:nvPr/>
        </p:nvSpPr>
        <p:spPr bwMode="auto">
          <a:xfrm>
            <a:off x="2849563" y="3427413"/>
            <a:ext cx="3794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>
                <a:solidFill>
                  <a:schemeClr val="accent2"/>
                </a:solidFill>
              </a:rPr>
              <a:t>-</a:t>
            </a:r>
          </a:p>
        </p:txBody>
      </p:sp>
      <p:sp>
        <p:nvSpPr>
          <p:cNvPr id="43035" name="Text Box 27"/>
          <p:cNvSpPr txBox="1">
            <a:spLocks noChangeArrowheads="1"/>
          </p:cNvSpPr>
          <p:nvPr/>
        </p:nvSpPr>
        <p:spPr bwMode="auto">
          <a:xfrm>
            <a:off x="-10791" y="617518"/>
            <a:ext cx="9144000" cy="954107"/>
          </a:xfrm>
          <a:prstGeom prst="rect">
            <a:avLst/>
          </a:prstGeom>
          <a:ln/>
          <a:ex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Jsou-li </a:t>
            </a:r>
            <a:r>
              <a:rPr lang="cs-CZ" sz="2800" dirty="0" err="1"/>
              <a:t>zelektrované</a:t>
            </a:r>
            <a:r>
              <a:rPr lang="cs-CZ" sz="2800" dirty="0"/>
              <a:t> vlasy a hřeben ve velké </a:t>
            </a:r>
            <a:r>
              <a:rPr lang="cs-CZ" sz="2800" dirty="0" smtClean="0"/>
              <a:t>vzdálenosti, je </a:t>
            </a:r>
            <a:r>
              <a:rPr lang="cs-CZ" sz="2800" dirty="0"/>
              <a:t>jejich vzájemné přitahování nepozorovatelné.</a:t>
            </a:r>
          </a:p>
        </p:txBody>
      </p:sp>
      <p:sp>
        <p:nvSpPr>
          <p:cNvPr id="43036" name="Text Box 28"/>
          <p:cNvSpPr txBox="1">
            <a:spLocks noChangeArrowheads="1"/>
          </p:cNvSpPr>
          <p:nvPr/>
        </p:nvSpPr>
        <p:spPr bwMode="auto">
          <a:xfrm>
            <a:off x="10850" y="3981423"/>
            <a:ext cx="4486819" cy="954107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 smtClean="0"/>
              <a:t>Čím blíže je hřeben u vlasů, tím více se vlasy přitahují.</a:t>
            </a:r>
            <a:endParaRPr lang="cs-CZ" sz="2800" b="1" dirty="0"/>
          </a:p>
        </p:txBody>
      </p:sp>
      <p:sp>
        <p:nvSpPr>
          <p:cNvPr id="43038" name="Line 30"/>
          <p:cNvSpPr>
            <a:spLocks noChangeShapeType="1"/>
          </p:cNvSpPr>
          <p:nvPr/>
        </p:nvSpPr>
        <p:spPr bwMode="auto">
          <a:xfrm>
            <a:off x="1757363" y="1981200"/>
            <a:ext cx="1371600" cy="457200"/>
          </a:xfrm>
          <a:prstGeom prst="line">
            <a:avLst/>
          </a:prstGeom>
          <a:noFill/>
          <a:ln w="19050">
            <a:solidFill>
              <a:srgbClr val="99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3039" name="Line 31"/>
          <p:cNvSpPr>
            <a:spLocks noChangeShapeType="1"/>
          </p:cNvSpPr>
          <p:nvPr/>
        </p:nvSpPr>
        <p:spPr bwMode="auto">
          <a:xfrm>
            <a:off x="1795463" y="1981200"/>
            <a:ext cx="1485900" cy="685800"/>
          </a:xfrm>
          <a:prstGeom prst="line">
            <a:avLst/>
          </a:prstGeom>
          <a:noFill/>
          <a:ln w="19050">
            <a:solidFill>
              <a:srgbClr val="99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3040" name="Line 32"/>
          <p:cNvSpPr>
            <a:spLocks noChangeShapeType="1"/>
          </p:cNvSpPr>
          <p:nvPr/>
        </p:nvSpPr>
        <p:spPr bwMode="auto">
          <a:xfrm>
            <a:off x="1757363" y="2038350"/>
            <a:ext cx="1485900" cy="914400"/>
          </a:xfrm>
          <a:prstGeom prst="line">
            <a:avLst/>
          </a:prstGeom>
          <a:noFill/>
          <a:ln w="19050">
            <a:solidFill>
              <a:srgbClr val="99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3041" name="Line 33"/>
          <p:cNvSpPr>
            <a:spLocks noChangeShapeType="1"/>
          </p:cNvSpPr>
          <p:nvPr/>
        </p:nvSpPr>
        <p:spPr bwMode="auto">
          <a:xfrm>
            <a:off x="1738313" y="2095500"/>
            <a:ext cx="1485900" cy="1028700"/>
          </a:xfrm>
          <a:prstGeom prst="line">
            <a:avLst/>
          </a:prstGeom>
          <a:noFill/>
          <a:ln w="19050">
            <a:solidFill>
              <a:srgbClr val="99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3044" name="Text Box 36"/>
          <p:cNvSpPr txBox="1">
            <a:spLocks noChangeArrowheads="1"/>
          </p:cNvSpPr>
          <p:nvPr/>
        </p:nvSpPr>
        <p:spPr bwMode="auto">
          <a:xfrm>
            <a:off x="1795463" y="5111606"/>
            <a:ext cx="7337746" cy="523220"/>
          </a:xfrm>
          <a:prstGeom prst="rect">
            <a:avLst/>
          </a:prstGeom>
          <a:ln/>
          <a:ex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/>
              <a:t>Okolo </a:t>
            </a:r>
            <a:r>
              <a:rPr lang="cs-CZ" sz="2800" b="1" dirty="0" err="1"/>
              <a:t>zelektrovaného</a:t>
            </a:r>
            <a:r>
              <a:rPr lang="cs-CZ" sz="2800" b="1" dirty="0"/>
              <a:t> tělesa je elektrické pole.</a:t>
            </a:r>
          </a:p>
        </p:txBody>
      </p:sp>
      <p:sp>
        <p:nvSpPr>
          <p:cNvPr id="43045" name="Text Box 37"/>
          <p:cNvSpPr txBox="1">
            <a:spLocks noChangeArrowheads="1"/>
          </p:cNvSpPr>
          <p:nvPr/>
        </p:nvSpPr>
        <p:spPr bwMode="auto">
          <a:xfrm>
            <a:off x="1806404" y="5805264"/>
            <a:ext cx="7207309" cy="954107"/>
          </a:xfrm>
          <a:prstGeom prst="rect">
            <a:avLst/>
          </a:prstGeom>
          <a:ln/>
          <a:ex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 smtClean="0"/>
              <a:t>Velikost elektrické síly závisí na vzdálenosti </a:t>
            </a:r>
            <a:r>
              <a:rPr lang="cs-CZ" sz="2800" b="1" dirty="0" err="1" smtClean="0"/>
              <a:t>zelektrovaných</a:t>
            </a:r>
            <a:r>
              <a:rPr lang="cs-CZ" sz="2800" b="1" dirty="0" smtClean="0"/>
              <a:t> těles.</a:t>
            </a:r>
            <a:endParaRPr lang="cs-CZ" sz="2800" b="1" dirty="0"/>
          </a:p>
        </p:txBody>
      </p:sp>
      <p:grpSp>
        <p:nvGrpSpPr>
          <p:cNvPr id="2" name="Skupina 1"/>
          <p:cNvGrpSpPr/>
          <p:nvPr/>
        </p:nvGrpSpPr>
        <p:grpSpPr>
          <a:xfrm>
            <a:off x="6732240" y="1571625"/>
            <a:ext cx="2281473" cy="2601362"/>
            <a:chOff x="5413374" y="1644361"/>
            <a:chExt cx="2281473" cy="2601362"/>
          </a:xfrm>
        </p:grpSpPr>
        <p:pic>
          <p:nvPicPr>
            <p:cNvPr id="2052" name="Picture 4" descr="C:\Users\user\AppData\Local\Microsoft\Windows\Temporary Internet Files\Content.IE5\Q1C3I66A\MC90021506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13374" y="1644361"/>
              <a:ext cx="2281473" cy="26013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033" name="Text Box 25"/>
            <p:cNvSpPr txBox="1">
              <a:spLocks noChangeArrowheads="1"/>
            </p:cNvSpPr>
            <p:nvPr/>
          </p:nvSpPr>
          <p:spPr bwMode="auto">
            <a:xfrm>
              <a:off x="7006935" y="3395117"/>
              <a:ext cx="387350" cy="76944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cs-CZ" sz="4400" b="1" dirty="0">
                  <a:solidFill>
                    <a:srgbClr val="FF0000"/>
                  </a:solidFill>
                </a:rPr>
                <a:t>+</a:t>
              </a:r>
            </a:p>
          </p:txBody>
        </p:sp>
      </p:grpSp>
      <p:sp>
        <p:nvSpPr>
          <p:cNvPr id="27" name="Šipka doprava 26"/>
          <p:cNvSpPr/>
          <p:nvPr/>
        </p:nvSpPr>
        <p:spPr>
          <a:xfrm>
            <a:off x="319590" y="5121188"/>
            <a:ext cx="1008112" cy="504056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285434" y="6030289"/>
            <a:ext cx="1008112" cy="504056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8604448" y="4273810"/>
            <a:ext cx="53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2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43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43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3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43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43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3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43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3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43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 L -0.40035 -0.0027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17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43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43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43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43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withGroup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43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43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9" grpId="0" animBg="1"/>
      <p:bldP spid="43020" grpId="0" animBg="1"/>
      <p:bldP spid="43021" grpId="0" animBg="1"/>
      <p:bldP spid="43022" grpId="0" animBg="1"/>
      <p:bldP spid="43023" grpId="0" animBg="1"/>
      <p:bldP spid="43024" grpId="0" animBg="1"/>
      <p:bldP spid="43026" grpId="0"/>
      <p:bldP spid="43027" grpId="0"/>
      <p:bldP spid="43035" grpId="0" animBg="1"/>
      <p:bldP spid="43036" grpId="0" animBg="1"/>
      <p:bldP spid="43038" grpId="0" animBg="1"/>
      <p:bldP spid="43039" grpId="0" animBg="1"/>
      <p:bldP spid="43040" grpId="0" animBg="1"/>
      <p:bldP spid="43041" grpId="0" animBg="1"/>
      <p:bldP spid="43044" grpId="0" animBg="1"/>
      <p:bldP spid="43045" grpId="0" animBg="1"/>
      <p:bldP spid="27" grpId="0" animBg="1"/>
      <p:bldP spid="28" grpId="0" animBg="1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6" name="TextBox 141315"/>
          <p:cNvSpPr txBox="1">
            <a:spLocks noChangeArrowheads="1"/>
          </p:cNvSpPr>
          <p:nvPr/>
        </p:nvSpPr>
        <p:spPr bwMode="auto">
          <a:xfrm>
            <a:off x="-26462" y="0"/>
            <a:ext cx="9170462" cy="579437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3200" b="1" dirty="0">
                <a:latin typeface="Times New Roman" pitchFamily="18" charset="0"/>
              </a:rPr>
              <a:t>Procvičení</a:t>
            </a:r>
          </a:p>
        </p:txBody>
      </p:sp>
      <p:sp>
        <p:nvSpPr>
          <p:cNvPr id="19467" name="Text Box 11"/>
          <p:cNvSpPr txBox="1">
            <a:spLocks noChangeArrowheads="1"/>
          </p:cNvSpPr>
          <p:nvPr/>
        </p:nvSpPr>
        <p:spPr bwMode="auto">
          <a:xfrm>
            <a:off x="0" y="579437"/>
            <a:ext cx="9144000" cy="3662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AutoNum type="arabicPeriod"/>
            </a:pPr>
            <a:r>
              <a:rPr lang="cs-CZ" sz="3200" b="1" dirty="0">
                <a:latin typeface="Times New Roman" pitchFamily="18" charset="0"/>
              </a:rPr>
              <a:t>Urči, které z následujících dvojic těles </a:t>
            </a:r>
            <a:r>
              <a:rPr lang="cs-CZ" sz="3200" b="1" dirty="0" smtClean="0">
                <a:latin typeface="Times New Roman" pitchFamily="18" charset="0"/>
              </a:rPr>
              <a:t>jsou</a:t>
            </a:r>
          </a:p>
          <a:p>
            <a:pPr marL="0" indent="0">
              <a:spcAft>
                <a:spcPts val="1200"/>
              </a:spcAft>
            </a:pPr>
            <a:r>
              <a:rPr lang="cs-CZ" sz="3200" b="1" dirty="0" smtClean="0">
                <a:latin typeface="Times New Roman" pitchFamily="18" charset="0"/>
              </a:rPr>
              <a:t>    zelektrovány </a:t>
            </a:r>
            <a:r>
              <a:rPr lang="cs-CZ" sz="3200" b="1" dirty="0" smtClean="0">
                <a:latin typeface="Times New Roman" pitchFamily="18" charset="0"/>
              </a:rPr>
              <a:t>souhlasně </a:t>
            </a:r>
            <a:r>
              <a:rPr lang="cs-CZ" sz="3200" b="1" dirty="0">
                <a:latin typeface="Times New Roman" pitchFamily="18" charset="0"/>
              </a:rPr>
              <a:t>a které nesouhlasně:</a:t>
            </a:r>
          </a:p>
          <a:p>
            <a:pPr>
              <a:spcAft>
                <a:spcPts val="1200"/>
              </a:spcAft>
            </a:pPr>
            <a:r>
              <a:rPr lang="cs-CZ" sz="3200" dirty="0">
                <a:latin typeface="Times New Roman" pitchFamily="18" charset="0"/>
              </a:rPr>
              <a:t>   </a:t>
            </a:r>
            <a:r>
              <a:rPr lang="cs-CZ" sz="3200" dirty="0" smtClean="0">
                <a:latin typeface="Times New Roman" pitchFamily="18" charset="0"/>
              </a:rPr>
              <a:t>a</a:t>
            </a:r>
            <a:r>
              <a:rPr lang="cs-CZ" sz="3200" dirty="0">
                <a:latin typeface="Times New Roman" pitchFamily="18" charset="0"/>
              </a:rPr>
              <a:t>) dvě kladně </a:t>
            </a:r>
            <a:r>
              <a:rPr lang="cs-CZ" sz="3200" dirty="0" err="1">
                <a:latin typeface="Times New Roman" pitchFamily="18" charset="0"/>
              </a:rPr>
              <a:t>zelektrovaná</a:t>
            </a:r>
            <a:r>
              <a:rPr lang="cs-CZ" sz="3200" dirty="0">
                <a:latin typeface="Times New Roman" pitchFamily="18" charset="0"/>
              </a:rPr>
              <a:t> tělesa,</a:t>
            </a:r>
          </a:p>
          <a:p>
            <a:pPr>
              <a:spcAft>
                <a:spcPts val="1200"/>
              </a:spcAft>
            </a:pPr>
            <a:r>
              <a:rPr lang="cs-CZ" sz="3200" dirty="0">
                <a:latin typeface="Times New Roman" pitchFamily="18" charset="0"/>
              </a:rPr>
              <a:t>   b) jedno kladně a druhé záporně </a:t>
            </a:r>
            <a:r>
              <a:rPr lang="cs-CZ" sz="3200" dirty="0" err="1">
                <a:latin typeface="Times New Roman" pitchFamily="18" charset="0"/>
              </a:rPr>
              <a:t>zelektrované</a:t>
            </a:r>
            <a:r>
              <a:rPr lang="cs-CZ" sz="3200" dirty="0">
                <a:latin typeface="Times New Roman" pitchFamily="18" charset="0"/>
              </a:rPr>
              <a:t> těleso,</a:t>
            </a:r>
          </a:p>
          <a:p>
            <a:pPr>
              <a:spcAft>
                <a:spcPts val="1200"/>
              </a:spcAft>
            </a:pPr>
            <a:r>
              <a:rPr lang="cs-CZ" sz="3200" dirty="0">
                <a:latin typeface="Times New Roman" pitchFamily="18" charset="0"/>
              </a:rPr>
              <a:t>   c) dvě záporně </a:t>
            </a:r>
            <a:r>
              <a:rPr lang="cs-CZ" sz="3200" dirty="0" err="1">
                <a:latin typeface="Times New Roman" pitchFamily="18" charset="0"/>
              </a:rPr>
              <a:t>zelektrovaná</a:t>
            </a:r>
            <a:r>
              <a:rPr lang="cs-CZ" sz="3200" dirty="0">
                <a:latin typeface="Times New Roman" pitchFamily="18" charset="0"/>
              </a:rPr>
              <a:t> tělesa.</a:t>
            </a:r>
          </a:p>
          <a:p>
            <a:r>
              <a:rPr lang="cs-CZ" sz="3200" b="1" dirty="0">
                <a:latin typeface="Times New Roman" pitchFamily="18" charset="0"/>
              </a:rPr>
              <a:t>Ve kterém z uvedených případů se tělesa odpuzují?</a:t>
            </a:r>
          </a:p>
        </p:txBody>
      </p:sp>
      <p:sp>
        <p:nvSpPr>
          <p:cNvPr id="19468" name="Text Box 12"/>
          <p:cNvSpPr txBox="1">
            <a:spLocks noChangeArrowheads="1"/>
          </p:cNvSpPr>
          <p:nvPr/>
        </p:nvSpPr>
        <p:spPr bwMode="auto">
          <a:xfrm>
            <a:off x="-52327" y="4509120"/>
            <a:ext cx="9170463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3200" b="1" dirty="0"/>
              <a:t>2. Zkus vysvětlit, proč se sukně nebo dlouhé </a:t>
            </a:r>
            <a:r>
              <a:rPr lang="cs-CZ" sz="3200" b="1" dirty="0" smtClean="0"/>
              <a:t>kalhoty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</a:t>
            </a:r>
            <a:r>
              <a:rPr lang="cs-CZ" sz="3200" b="1" dirty="0" smtClean="0"/>
              <a:t>z </a:t>
            </a:r>
            <a:r>
              <a:rPr lang="cs-CZ" sz="3200" b="1" dirty="0"/>
              <a:t>tesilu nebo jiných umělých vláken při chůzi lepí </a:t>
            </a:r>
            <a:endParaRPr lang="cs-CZ" sz="3200" b="1" dirty="0" smtClean="0"/>
          </a:p>
          <a:p>
            <a:r>
              <a:rPr lang="cs-CZ" sz="3200" b="1" dirty="0"/>
              <a:t> </a:t>
            </a:r>
            <a:r>
              <a:rPr lang="cs-CZ" sz="3200" b="1" dirty="0" smtClean="0"/>
              <a:t>   </a:t>
            </a:r>
            <a:r>
              <a:rPr lang="cs-CZ" sz="3200" b="1" dirty="0" smtClean="0"/>
              <a:t>na nohy</a:t>
            </a:r>
            <a:r>
              <a:rPr lang="cs-CZ" sz="32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89088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41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9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9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9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9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9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19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194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194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194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Zápis:</a:t>
            </a:r>
          </a:p>
          <a:p>
            <a:endParaRPr lang="cs-CZ" sz="3200" dirty="0" smtClean="0"/>
          </a:p>
          <a:p>
            <a:r>
              <a:rPr lang="cs-CZ" sz="3200" dirty="0" smtClean="0"/>
              <a:t>Téma: </a:t>
            </a:r>
            <a:r>
              <a:rPr lang="cs-CZ" sz="3200" b="1" dirty="0" smtClean="0">
                <a:solidFill>
                  <a:srgbClr val="FF0000"/>
                </a:solidFill>
              </a:rPr>
              <a:t>Elektrování těles při vzájemném </a:t>
            </a:r>
            <a:r>
              <a:rPr lang="cs-CZ" sz="3200" b="1" dirty="0" smtClean="0">
                <a:solidFill>
                  <a:srgbClr val="FF0000"/>
                </a:solidFill>
              </a:rPr>
              <a:t>dotyku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3200" dirty="0" smtClean="0"/>
              <a:t> při </a:t>
            </a:r>
            <a:r>
              <a:rPr lang="cs-CZ" sz="3200" dirty="0" smtClean="0"/>
              <a:t>tření se tělesa elektrují (vznikají v nich atomy s 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cs-CZ" sz="3200" dirty="0" smtClean="0"/>
              <a:t>elektrickým nábojem - ionty)</a:t>
            </a:r>
          </a:p>
          <a:p>
            <a:endParaRPr lang="cs-CZ" sz="3200" dirty="0" smtClean="0"/>
          </a:p>
          <a:p>
            <a:pPr>
              <a:buFontTx/>
              <a:buChar char="-"/>
            </a:pPr>
            <a:r>
              <a:rPr lang="cs-CZ" sz="3200" dirty="0" smtClean="0"/>
              <a:t> nesouhlasně (různě) </a:t>
            </a:r>
            <a:r>
              <a:rPr lang="cs-CZ" sz="3200" dirty="0" err="1" smtClean="0"/>
              <a:t>zelektrovaná</a:t>
            </a:r>
            <a:r>
              <a:rPr lang="cs-CZ" sz="3200" dirty="0" smtClean="0"/>
              <a:t> tělesa se přitahují</a:t>
            </a:r>
          </a:p>
          <a:p>
            <a:pPr lvl="1"/>
            <a:r>
              <a:rPr lang="cs-CZ" sz="3200" dirty="0" smtClean="0"/>
              <a:t>Př.: sáček </a:t>
            </a:r>
            <a:r>
              <a:rPr lang="cs-CZ" sz="3200" dirty="0" smtClean="0"/>
              <a:t>+ </a:t>
            </a:r>
            <a:r>
              <a:rPr lang="cs-CZ" sz="3200" dirty="0" smtClean="0"/>
              <a:t>papír, hřeben </a:t>
            </a:r>
            <a:r>
              <a:rPr lang="cs-CZ" sz="3200" dirty="0" smtClean="0"/>
              <a:t>+ </a:t>
            </a:r>
            <a:r>
              <a:rPr lang="cs-CZ" sz="3200" dirty="0" smtClean="0"/>
              <a:t>vlasy</a:t>
            </a:r>
          </a:p>
          <a:p>
            <a:pPr lvl="1"/>
            <a:endParaRPr lang="cs-CZ" sz="3200" dirty="0" smtClean="0"/>
          </a:p>
          <a:p>
            <a:pPr marL="0" lvl="1">
              <a:buFontTx/>
              <a:buChar char="-"/>
            </a:pPr>
            <a:r>
              <a:rPr lang="cs-CZ" sz="3200" dirty="0" smtClean="0"/>
              <a:t> souhlasně </a:t>
            </a:r>
            <a:r>
              <a:rPr lang="cs-CZ" sz="3200" dirty="0" smtClean="0"/>
              <a:t>(stejně) </a:t>
            </a:r>
            <a:r>
              <a:rPr lang="cs-CZ" sz="3200" dirty="0" err="1" smtClean="0"/>
              <a:t>zelektrovaná</a:t>
            </a:r>
            <a:r>
              <a:rPr lang="cs-CZ" sz="3200" dirty="0" smtClean="0"/>
              <a:t> tělesa se odpuzují</a:t>
            </a:r>
          </a:p>
          <a:p>
            <a:pPr marL="457200" lvl="2"/>
            <a:r>
              <a:rPr lang="cs-CZ" sz="3200" dirty="0" smtClean="0"/>
              <a:t>Př.: 2 mikrotenové sáčky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3322893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RAUNER, Karel,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</a:t>
            </a:r>
            <a:r>
              <a:rPr lang="cs-CZ" i="1" dirty="0" smtClean="0"/>
              <a:t>Fyzika učebnice pro základní školy a víceletá </a:t>
            </a:r>
            <a:r>
              <a:rPr lang="cs-CZ" i="1" dirty="0" smtClean="0"/>
              <a:t>gymnázia </a:t>
            </a:r>
            <a:r>
              <a:rPr lang="cs-CZ" dirty="0" smtClean="0"/>
              <a:t>. </a:t>
            </a:r>
            <a:r>
              <a:rPr lang="cs-CZ" dirty="0" smtClean="0"/>
              <a:t>Vyd.1. Plzeň : </a:t>
            </a:r>
            <a:r>
              <a:rPr lang="cs-CZ" dirty="0" err="1" smtClean="0"/>
              <a:t>Fraus</a:t>
            </a:r>
            <a:r>
              <a:rPr lang="cs-CZ" dirty="0" smtClean="0"/>
              <a:t>, 2004. 119 s. ISBN 80-7238-210-1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[1],</a:t>
            </a:r>
            <a:r>
              <a:rPr lang="cs-CZ" dirty="0"/>
              <a:t> </a:t>
            </a:r>
            <a:r>
              <a:rPr lang="cs-CZ" dirty="0" smtClean="0"/>
              <a:t>[2], [3], [4], [5]</a:t>
            </a:r>
          </a:p>
          <a:p>
            <a:r>
              <a:rPr lang="cs-CZ" dirty="0" smtClean="0"/>
              <a:t>- </a:t>
            </a:r>
            <a:r>
              <a:rPr lang="cs-CZ" dirty="0" err="1" smtClean="0"/>
              <a:t>Skeny</a:t>
            </a:r>
            <a:r>
              <a:rPr lang="cs-CZ" dirty="0" smtClean="0"/>
              <a:t> z učebnice str</a:t>
            </a:r>
            <a:r>
              <a:rPr lang="cs-CZ" dirty="0"/>
              <a:t>. 56-57</a:t>
            </a:r>
            <a:r>
              <a:rPr lang="cs-CZ" dirty="0" smtClean="0"/>
              <a:t>: RAUNER</a:t>
            </a:r>
            <a:r>
              <a:rPr lang="cs-CZ" dirty="0"/>
              <a:t>, Karel, et al. </a:t>
            </a:r>
            <a:r>
              <a:rPr lang="cs-CZ" i="1" dirty="0"/>
              <a:t>Fyzika učebnice pro základní školy a víceletá gymnázia </a:t>
            </a:r>
            <a:r>
              <a:rPr lang="cs-CZ" dirty="0"/>
              <a:t>. Vyd.1. Plzeň : Fraus, 2004. 119 s. ISBN 80-7238-210-1.</a:t>
            </a:r>
          </a:p>
          <a:p>
            <a:r>
              <a:rPr lang="cs-CZ" dirty="0" smtClean="0"/>
              <a:t>[6]</a:t>
            </a:r>
          </a:p>
          <a:p>
            <a:r>
              <a:rPr lang="cs-CZ" dirty="0" smtClean="0"/>
              <a:t>-klipart </a:t>
            </a:r>
            <a:r>
              <a:rPr lang="cs-CZ" smtClean="0"/>
              <a:t>z www.microsoft.office.cz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5780782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Vytvořeno jako DUM do předmětu fyzika na ZŠ Studentská 895, Mnichovo Hradiště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363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35</cp:revision>
  <dcterms:created xsi:type="dcterms:W3CDTF">2011-04-03T15:42:21Z</dcterms:created>
  <dcterms:modified xsi:type="dcterms:W3CDTF">2012-06-06T17:15:35Z</dcterms:modified>
</cp:coreProperties>
</file>