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72" r:id="rId3"/>
    <p:sldId id="262" r:id="rId4"/>
    <p:sldId id="265" r:id="rId5"/>
    <p:sldId id="275" r:id="rId6"/>
    <p:sldId id="276" r:id="rId7"/>
    <p:sldId id="266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0CB86-05A0-41C1-BE90-9D41838F783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DDCF0-9079-4CFD-B060-5A0F8EA111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326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Úměrnost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VY_32_INOVACE_043_Úměrnost</a:t>
            </a:r>
            <a:endParaRPr lang="cs-CZ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5964981"/>
      </p:ext>
    </p:extLst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Úměrnost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5517232"/>
            <a:ext cx="3095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Ing. Janeček Jaroslav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Přímá úměrnost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Vztah mezi dvěma veličinami nazýváme </a:t>
            </a:r>
            <a:r>
              <a:rPr lang="cs-CZ" sz="2800" b="1" dirty="0" smtClean="0"/>
              <a:t>přímá </a:t>
            </a:r>
            <a:r>
              <a:rPr lang="cs-CZ" sz="2800" b="1" dirty="0" smtClean="0"/>
              <a:t>úměrnost, </a:t>
            </a:r>
            <a:r>
              <a:rPr lang="cs-CZ" sz="2800" dirty="0" smtClean="0"/>
              <a:t>pokud platí:</a:t>
            </a:r>
          </a:p>
          <a:p>
            <a:r>
              <a:rPr lang="cs-CZ" sz="2400" dirty="0" smtClean="0"/>
              <a:t>Kolikrát se zvětší jedna veličina, tolikrát se zvětší druhá veličina.</a:t>
            </a:r>
          </a:p>
          <a:p>
            <a:r>
              <a:rPr lang="cs-CZ" sz="2400" dirty="0" smtClean="0"/>
              <a:t>Kolikrát se zmenší jedna veličina, tolikrát se zmenší druhá veličina.</a:t>
            </a:r>
          </a:p>
          <a:p>
            <a:r>
              <a:rPr lang="cs-CZ" sz="2400" dirty="0" smtClean="0"/>
              <a:t>V jakém poměru se zvětší jedna veličina, </a:t>
            </a:r>
            <a:r>
              <a:rPr lang="cs-CZ" sz="2400" dirty="0" smtClean="0"/>
              <a:t>                     v </a:t>
            </a:r>
            <a:r>
              <a:rPr lang="cs-CZ" sz="2400" dirty="0" smtClean="0"/>
              <a:t>takovém poměru se zvětší druhá veličina.</a:t>
            </a:r>
          </a:p>
          <a:p>
            <a:r>
              <a:rPr lang="cs-CZ" sz="2400" dirty="0" smtClean="0"/>
              <a:t>V jakém poměru se zmenší jedna veličina, </a:t>
            </a:r>
            <a:r>
              <a:rPr lang="cs-CZ" sz="2400" dirty="0" smtClean="0"/>
              <a:t>                   v </a:t>
            </a:r>
            <a:r>
              <a:rPr lang="cs-CZ" sz="2400" dirty="0" smtClean="0"/>
              <a:t>takovém poměru se zmenší druhá veličina.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Přímá úměrnost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484784"/>
            <a:ext cx="678903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Příklad:</a:t>
            </a:r>
          </a:p>
          <a:p>
            <a:endParaRPr lang="cs-CZ" sz="2400" dirty="0" smtClean="0"/>
          </a:p>
          <a:p>
            <a:r>
              <a:rPr lang="cs-CZ" sz="2400" dirty="0" smtClean="0"/>
              <a:t>1 kilogram brambor stojí 15 Kč. Za 2 kg brambor</a:t>
            </a:r>
          </a:p>
          <a:p>
            <a:r>
              <a:rPr lang="cs-CZ" sz="2400" dirty="0" smtClean="0"/>
              <a:t> zaplatíme 30 </a:t>
            </a:r>
            <a:r>
              <a:rPr lang="cs-CZ" sz="2400" dirty="0" smtClean="0"/>
              <a:t>Kč </a:t>
            </a:r>
            <a:r>
              <a:rPr lang="cs-CZ" sz="2400" dirty="0" smtClean="0"/>
              <a:t>atd. Vše zapíšeme do tabulky: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979712" y="3356992"/>
          <a:ext cx="60960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Hmotnost brambor v kg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 kg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kg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kg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kg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kg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Částka v Kč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7,50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15,0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30,0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75,0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150,0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63688" y="5013176"/>
            <a:ext cx="62238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Jestliže se mění hmotnost </a:t>
            </a:r>
            <a:r>
              <a:rPr lang="cs-CZ" sz="2400" dirty="0" smtClean="0"/>
              <a:t>brambor, mění </a:t>
            </a:r>
            <a:r>
              <a:rPr lang="cs-CZ" sz="2400" dirty="0" smtClean="0"/>
              <a:t>se</a:t>
            </a:r>
          </a:p>
          <a:p>
            <a:r>
              <a:rPr lang="cs-CZ" sz="2400" dirty="0" smtClean="0"/>
              <a:t>i částka, kterou za ni zaplatíme.</a:t>
            </a:r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Prověření pochopení tématu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1A</a:t>
            </a:r>
            <a:r>
              <a:rPr lang="cs-CZ" sz="2400" dirty="0" smtClean="0"/>
              <a:t> – Z 3 kg mouky se vyrobí 2 bochníky chleba, kolik bochníků chleba se vyrobí z 15 kg mouky?</a:t>
            </a:r>
          </a:p>
          <a:p>
            <a:r>
              <a:rPr lang="cs-CZ" sz="2400" b="1" u="sng" dirty="0" smtClean="0"/>
              <a:t>2A</a:t>
            </a:r>
            <a:r>
              <a:rPr lang="cs-CZ" sz="2400" dirty="0" smtClean="0"/>
              <a:t> – 1 kg jahod mimo sezonu stojí 75,- Kč. Kolik stojí 800 gramů těchto jahod?</a:t>
            </a:r>
          </a:p>
          <a:p>
            <a:r>
              <a:rPr lang="cs-CZ" sz="2400" b="1" u="sng" dirty="0" smtClean="0"/>
              <a:t>1B</a:t>
            </a:r>
            <a:r>
              <a:rPr lang="cs-CZ" sz="2400" dirty="0" smtClean="0"/>
              <a:t> – 450 mililitrů vody má hmotnost 0,45 kilogramu, jakou hmotnost má 1 litr vody?</a:t>
            </a:r>
          </a:p>
          <a:p>
            <a:r>
              <a:rPr lang="cs-CZ" sz="2400" b="1" u="sng" dirty="0" smtClean="0"/>
              <a:t>2B</a:t>
            </a:r>
            <a:r>
              <a:rPr lang="cs-CZ" sz="2400" dirty="0" smtClean="0"/>
              <a:t> – Zedník za 2 hodiny práce postaví 6 m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zdi, </a:t>
            </a:r>
            <a:r>
              <a:rPr lang="cs-CZ" sz="2400" dirty="0" smtClean="0"/>
              <a:t>                             za </a:t>
            </a:r>
            <a:r>
              <a:rPr lang="cs-CZ" sz="2400" dirty="0" smtClean="0"/>
              <a:t>jak dlouho postaví 21 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zdi?</a:t>
            </a:r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Výsledky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1A – </a:t>
            </a:r>
            <a:r>
              <a:rPr lang="cs-CZ" dirty="0" smtClean="0">
                <a:solidFill>
                  <a:srgbClr val="FF0000"/>
                </a:solidFill>
              </a:rPr>
              <a:t>10 bochníků</a:t>
            </a:r>
          </a:p>
          <a:p>
            <a:r>
              <a:rPr lang="cs-CZ" dirty="0" smtClean="0"/>
              <a:t>2A – </a:t>
            </a:r>
            <a:r>
              <a:rPr lang="cs-CZ" dirty="0" smtClean="0">
                <a:solidFill>
                  <a:srgbClr val="FF0000"/>
                </a:solidFill>
              </a:rPr>
              <a:t>60,- Kč</a:t>
            </a:r>
          </a:p>
          <a:p>
            <a:endParaRPr lang="cs-CZ" dirty="0" smtClean="0"/>
          </a:p>
          <a:p>
            <a:r>
              <a:rPr lang="cs-CZ" dirty="0" smtClean="0"/>
              <a:t>1B – </a:t>
            </a:r>
            <a:r>
              <a:rPr lang="cs-CZ" dirty="0" smtClean="0">
                <a:solidFill>
                  <a:srgbClr val="FF0000"/>
                </a:solidFill>
              </a:rPr>
              <a:t>1 kilogram</a:t>
            </a:r>
          </a:p>
          <a:p>
            <a:r>
              <a:rPr lang="cs-CZ" dirty="0" smtClean="0"/>
              <a:t>2B – </a:t>
            </a:r>
            <a:r>
              <a:rPr lang="cs-CZ" dirty="0" smtClean="0">
                <a:solidFill>
                  <a:srgbClr val="FF0000"/>
                </a:solidFill>
              </a:rPr>
              <a:t>7 hodin   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Nepřímá úměrnost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Vztah mezi dvěma veličinami nazýváme </a:t>
            </a:r>
            <a:r>
              <a:rPr lang="cs-CZ" sz="2800" b="1" dirty="0" smtClean="0"/>
              <a:t>nepřímá úměrnost </a:t>
            </a:r>
            <a:r>
              <a:rPr lang="cs-CZ" sz="2800" b="1" dirty="0" smtClean="0"/>
              <a:t>,</a:t>
            </a:r>
            <a:r>
              <a:rPr lang="cs-CZ" sz="2800" dirty="0" smtClean="0"/>
              <a:t>pokud </a:t>
            </a:r>
            <a:r>
              <a:rPr lang="cs-CZ" sz="2800" dirty="0" smtClean="0"/>
              <a:t>platí:</a:t>
            </a:r>
          </a:p>
          <a:p>
            <a:r>
              <a:rPr lang="cs-CZ" sz="2400" dirty="0" smtClean="0"/>
              <a:t>Kolikrát se zvětší jedna veličina, tolikrát se zmenší druhá veličina.</a:t>
            </a:r>
          </a:p>
          <a:p>
            <a:r>
              <a:rPr lang="cs-CZ" sz="2400" dirty="0" smtClean="0"/>
              <a:t>Kolikrát se zmenší jedna veličina, tolikrát se zvětší druhá veličina.</a:t>
            </a:r>
          </a:p>
          <a:p>
            <a:r>
              <a:rPr lang="cs-CZ" sz="2400" dirty="0" smtClean="0"/>
              <a:t>V jakém poměru se zvětší jedna veličina, </a:t>
            </a:r>
            <a:r>
              <a:rPr lang="cs-CZ" sz="2400" dirty="0" smtClean="0"/>
              <a:t>                        v </a:t>
            </a:r>
            <a:r>
              <a:rPr lang="cs-CZ" sz="2400" dirty="0" smtClean="0"/>
              <a:t>takovém poměru se zmenší druhá veličina.</a:t>
            </a:r>
          </a:p>
          <a:p>
            <a:r>
              <a:rPr lang="cs-CZ" sz="2400" dirty="0" smtClean="0"/>
              <a:t>V jakém poměru se zmenší jedna veličina, </a:t>
            </a:r>
            <a:r>
              <a:rPr lang="cs-CZ" sz="2400" dirty="0" smtClean="0"/>
              <a:t>                    v </a:t>
            </a:r>
            <a:r>
              <a:rPr lang="cs-CZ" sz="2400" dirty="0" smtClean="0"/>
              <a:t>takovém poměru se zvětší druhá veličina.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Nepřímá úměrnost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Příklad:</a:t>
            </a:r>
          </a:p>
          <a:p>
            <a:endParaRPr lang="cs-CZ" sz="2400" u="sng" dirty="0" smtClean="0"/>
          </a:p>
          <a:p>
            <a:r>
              <a:rPr lang="cs-CZ" sz="2400" dirty="0" smtClean="0"/>
              <a:t>Kniha má 360 stran. Čím </a:t>
            </a:r>
            <a:r>
              <a:rPr lang="cs-CZ" sz="2400" u="sng" dirty="0" smtClean="0"/>
              <a:t>více stran denně </a:t>
            </a:r>
            <a:r>
              <a:rPr lang="cs-CZ" sz="2400" dirty="0" smtClean="0"/>
              <a:t>přečteme, tím </a:t>
            </a:r>
            <a:r>
              <a:rPr lang="cs-CZ" sz="2400" u="sng" dirty="0" smtClean="0"/>
              <a:t>méně dní</a:t>
            </a:r>
            <a:r>
              <a:rPr lang="cs-CZ" sz="2400" dirty="0" smtClean="0"/>
              <a:t> budeme potřebovat </a:t>
            </a:r>
            <a:r>
              <a:rPr lang="cs-CZ" sz="2400" dirty="0" smtClean="0"/>
              <a:t>                   na </a:t>
            </a:r>
            <a:r>
              <a:rPr lang="cs-CZ" sz="2400" dirty="0" smtClean="0"/>
              <a:t>přečtení celé knihy.</a:t>
            </a:r>
          </a:p>
          <a:p>
            <a:r>
              <a:rPr lang="cs-CZ" sz="2000" u="sng" dirty="0" smtClean="0"/>
              <a:t>Řešení:</a:t>
            </a:r>
            <a:r>
              <a:rPr lang="cs-CZ" sz="2000" dirty="0" smtClean="0"/>
              <a:t> 10 stran denně a kniha bude přečtena za 36 dní,            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20 stran denně a kniha bude přečtena za 18 dní,                       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30 stran denně a kniha bude přečtena za 12 dní,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    Počet dní a počet denně přečtených stran se mění v převráceném poměru – obě veličiny jsou nepřímo úměrné.</a:t>
            </a:r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Nepřímá úměrnost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Další příklady nepřímé úměrnosti:</a:t>
            </a:r>
          </a:p>
          <a:p>
            <a:endParaRPr lang="cs-CZ" sz="2400" u="sng" dirty="0" smtClean="0"/>
          </a:p>
          <a:p>
            <a:r>
              <a:rPr lang="cs-CZ" sz="2400" u="sng" dirty="0" smtClean="0"/>
              <a:t>Počet dní</a:t>
            </a:r>
            <a:r>
              <a:rPr lang="cs-CZ" sz="2400" dirty="0" smtClean="0"/>
              <a:t> na vykonání práce a </a:t>
            </a:r>
            <a:r>
              <a:rPr lang="cs-CZ" sz="2400" u="sng" dirty="0" smtClean="0"/>
              <a:t>počet pracovníků</a:t>
            </a:r>
            <a:r>
              <a:rPr lang="cs-CZ" sz="2400" dirty="0" smtClean="0"/>
              <a:t>.</a:t>
            </a:r>
          </a:p>
          <a:p>
            <a:r>
              <a:rPr lang="cs-CZ" sz="2400" u="sng" dirty="0" smtClean="0"/>
              <a:t>Délka</a:t>
            </a:r>
            <a:r>
              <a:rPr lang="cs-CZ" sz="2400" dirty="0" smtClean="0"/>
              <a:t> a </a:t>
            </a:r>
            <a:r>
              <a:rPr lang="cs-CZ" sz="2400" u="sng" dirty="0" smtClean="0"/>
              <a:t>šířka</a:t>
            </a:r>
            <a:r>
              <a:rPr lang="cs-CZ" sz="2400" dirty="0" smtClean="0"/>
              <a:t> obdélníku při stejném obsahu.</a:t>
            </a:r>
          </a:p>
          <a:p>
            <a:r>
              <a:rPr lang="cs-CZ" sz="2400" u="sng" dirty="0" smtClean="0"/>
              <a:t>Rychlost</a:t>
            </a:r>
            <a:r>
              <a:rPr lang="cs-CZ" sz="2400" dirty="0" smtClean="0"/>
              <a:t> vozidla a </a:t>
            </a:r>
            <a:r>
              <a:rPr lang="cs-CZ" sz="2400" u="sng" dirty="0" smtClean="0"/>
              <a:t>čas</a:t>
            </a:r>
            <a:r>
              <a:rPr lang="cs-CZ" sz="2400" dirty="0" smtClean="0"/>
              <a:t>, který potřebuje vozidlo </a:t>
            </a:r>
            <a:r>
              <a:rPr lang="cs-CZ" sz="2400" dirty="0" smtClean="0"/>
              <a:t>            na </a:t>
            </a:r>
            <a:r>
              <a:rPr lang="cs-CZ" sz="2400" dirty="0" smtClean="0"/>
              <a:t>zdolání stejné vzdálenosti.</a:t>
            </a:r>
          </a:p>
          <a:p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583</TotalTime>
  <Words>429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 Úměrnost </vt:lpstr>
      <vt:lpstr>Úměrnost</vt:lpstr>
      <vt:lpstr>Přímá úměrnost</vt:lpstr>
      <vt:lpstr>Přímá úměrnost</vt:lpstr>
      <vt:lpstr>Prověření pochopení tématu</vt:lpstr>
      <vt:lpstr>Výsledky</vt:lpstr>
      <vt:lpstr>Nepřímá úměrnost</vt:lpstr>
      <vt:lpstr>Nepřímá úměrnost</vt:lpstr>
      <vt:lpstr>Nepřímá úměrnost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88</cp:revision>
  <dcterms:created xsi:type="dcterms:W3CDTF">2011-03-24T11:59:00Z</dcterms:created>
  <dcterms:modified xsi:type="dcterms:W3CDTF">2012-03-04T18:40:46Z</dcterms:modified>
</cp:coreProperties>
</file>