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0" r:id="rId2"/>
    <p:sldId id="257" r:id="rId3"/>
    <p:sldId id="262" r:id="rId4"/>
    <p:sldId id="256" r:id="rId5"/>
    <p:sldId id="259" r:id="rId6"/>
    <p:sldId id="260" r:id="rId7"/>
    <p:sldId id="261" r:id="rId8"/>
    <p:sldId id="263" r:id="rId9"/>
    <p:sldId id="267" r:id="rId10"/>
    <p:sldId id="268" r:id="rId11"/>
    <p:sldId id="258" r:id="rId12"/>
    <p:sldId id="264" r:id="rId13"/>
    <p:sldId id="265" r:id="rId14"/>
    <p:sldId id="266" r:id="rId15"/>
    <p:sldId id="271" r:id="rId16"/>
    <p:sldId id="272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134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48BD87-DCAB-4BEC-8613-6AFF40C6938C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A3C1E8-D309-4843-99BB-F0D48EA48DA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9529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A3C1E8-D309-4843-99BB-F0D48EA48DA1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Elektroskop, jeho elektrování </a:t>
            </a:r>
            <a:r>
              <a:rPr lang="cs-CZ" sz="5400" b="1" dirty="0" smtClean="0">
                <a:solidFill>
                  <a:srgbClr val="FF0000"/>
                </a:solidFill>
              </a:rPr>
              <a:t>            a </a:t>
            </a:r>
            <a:r>
              <a:rPr lang="cs-CZ" sz="5400" b="1" dirty="0" smtClean="0">
                <a:solidFill>
                  <a:srgbClr val="FF0000"/>
                </a:solidFill>
              </a:rPr>
              <a:t>uzemnění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4509120"/>
            <a:ext cx="32905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VY_32_INOVACE_43_Elektroskop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86160" y="0"/>
            <a:ext cx="8229600" cy="81119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Elektroskop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1325" y="1412776"/>
            <a:ext cx="48577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dirty="0" smtClean="0"/>
              <a:t>Elektrický náboj zjišťujeme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b="1" dirty="0" smtClean="0">
                <a:solidFill>
                  <a:srgbClr val="FF0000"/>
                </a:solidFill>
              </a:rPr>
              <a:t>ELEKTROSKOPEM.</a:t>
            </a:r>
            <a:endParaRPr lang="cs-CZ" sz="3200" dirty="0" smtClean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dirty="0" smtClean="0"/>
              <a:t>Je to kovová tyč upevněná </a:t>
            </a:r>
            <a:r>
              <a:rPr lang="cs-CZ" sz="3200" dirty="0" smtClean="0"/>
              <a:t>v</a:t>
            </a:r>
            <a:endParaRPr lang="cs-CZ" sz="3200" dirty="0" smtClean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dirty="0" smtClean="0"/>
              <a:t>hrdle baňky, 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dirty="0" smtClean="0"/>
              <a:t>na horním konci je destička, 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dirty="0" smtClean="0"/>
              <a:t>na dolním 1 nebo 2 proužky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defRPr/>
            </a:pPr>
            <a:r>
              <a:rPr lang="cs-CZ" sz="3200" dirty="0" smtClean="0"/>
              <a:t>vodivé fólie.</a:t>
            </a:r>
          </a:p>
        </p:txBody>
      </p:sp>
      <p:pic>
        <p:nvPicPr>
          <p:cNvPr id="17410" name="Picture 2" descr="http://lucy.troja.mff.cuni.cz/~tichy/elektross/obrazky/el_pole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908720"/>
            <a:ext cx="2952328" cy="5687890"/>
          </a:xfrm>
          <a:prstGeom prst="rect">
            <a:avLst/>
          </a:prstGeom>
          <a:noFill/>
        </p:spPr>
      </p:pic>
      <p:cxnSp>
        <p:nvCxnSpPr>
          <p:cNvPr id="4" name="Přímá spojnice se šipkou 3"/>
          <p:cNvCxnSpPr/>
          <p:nvPr/>
        </p:nvCxnSpPr>
        <p:spPr>
          <a:xfrm flipV="1">
            <a:off x="2195736" y="2492896"/>
            <a:ext cx="4644516" cy="7142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779912" y="1124744"/>
            <a:ext cx="2880320" cy="24924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987824" y="3501008"/>
            <a:ext cx="3672408" cy="6922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0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95288" y="188913"/>
            <a:ext cx="8229600" cy="81119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Vnitřní stavba kovových vodičů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pSp>
        <p:nvGrpSpPr>
          <p:cNvPr id="62" name="Skupina 61"/>
          <p:cNvGrpSpPr/>
          <p:nvPr/>
        </p:nvGrpSpPr>
        <p:grpSpPr>
          <a:xfrm>
            <a:off x="571472" y="1214422"/>
            <a:ext cx="8215370" cy="2286016"/>
            <a:chOff x="571472" y="1214422"/>
            <a:chExt cx="8215370" cy="2286016"/>
          </a:xfrm>
        </p:grpSpPr>
        <p:sp>
          <p:nvSpPr>
            <p:cNvPr id="3" name="Obdélník 2"/>
            <p:cNvSpPr/>
            <p:nvPr/>
          </p:nvSpPr>
          <p:spPr>
            <a:xfrm>
              <a:off x="571472" y="1214422"/>
              <a:ext cx="8215370" cy="228601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6" name="Skupina 5"/>
            <p:cNvGrpSpPr/>
            <p:nvPr/>
          </p:nvGrpSpPr>
          <p:grpSpPr>
            <a:xfrm>
              <a:off x="2500298" y="2571744"/>
              <a:ext cx="500066" cy="707886"/>
              <a:chOff x="1928794" y="4357694"/>
              <a:chExt cx="500066" cy="707886"/>
            </a:xfrm>
          </p:grpSpPr>
          <p:sp>
            <p:nvSpPr>
              <p:cNvPr id="4" name="Elipsa 3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2500298" y="1357298"/>
              <a:ext cx="500066" cy="707886"/>
              <a:chOff x="1928794" y="4357694"/>
              <a:chExt cx="500066" cy="707886"/>
            </a:xfrm>
          </p:grpSpPr>
          <p:sp>
            <p:nvSpPr>
              <p:cNvPr id="8" name="Elipsa 7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1142976" y="1357298"/>
              <a:ext cx="500066" cy="707886"/>
              <a:chOff x="1928794" y="4357694"/>
              <a:chExt cx="500066" cy="707886"/>
            </a:xfrm>
          </p:grpSpPr>
          <p:sp>
            <p:nvSpPr>
              <p:cNvPr id="11" name="Elipsa 10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>
              <a:off x="1142976" y="2571744"/>
              <a:ext cx="500066" cy="707886"/>
              <a:chOff x="1928794" y="4357694"/>
              <a:chExt cx="500066" cy="707886"/>
            </a:xfrm>
          </p:grpSpPr>
          <p:sp>
            <p:nvSpPr>
              <p:cNvPr id="14" name="Elipsa 13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3857620" y="1357298"/>
              <a:ext cx="500066" cy="707886"/>
              <a:chOff x="1928794" y="4357694"/>
              <a:chExt cx="500066" cy="707886"/>
            </a:xfrm>
          </p:grpSpPr>
          <p:sp>
            <p:nvSpPr>
              <p:cNvPr id="17" name="Elipsa 16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3857620" y="2571744"/>
              <a:ext cx="500066" cy="707886"/>
              <a:chOff x="1928794" y="4357694"/>
              <a:chExt cx="500066" cy="707886"/>
            </a:xfrm>
          </p:grpSpPr>
          <p:sp>
            <p:nvSpPr>
              <p:cNvPr id="20" name="Elipsa 19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5214942" y="1357298"/>
              <a:ext cx="500066" cy="707886"/>
              <a:chOff x="1928794" y="4357694"/>
              <a:chExt cx="500066" cy="707886"/>
            </a:xfrm>
          </p:grpSpPr>
          <p:sp>
            <p:nvSpPr>
              <p:cNvPr id="23" name="Elipsa 22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5214942" y="2571744"/>
              <a:ext cx="500066" cy="707886"/>
              <a:chOff x="1928794" y="4357694"/>
              <a:chExt cx="500066" cy="707886"/>
            </a:xfrm>
          </p:grpSpPr>
          <p:sp>
            <p:nvSpPr>
              <p:cNvPr id="26" name="Elipsa 25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6572264" y="1357298"/>
              <a:ext cx="500066" cy="707886"/>
              <a:chOff x="1928794" y="4357694"/>
              <a:chExt cx="500066" cy="707886"/>
            </a:xfrm>
          </p:grpSpPr>
          <p:sp>
            <p:nvSpPr>
              <p:cNvPr id="29" name="Elipsa 28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6572264" y="2571744"/>
              <a:ext cx="500066" cy="707886"/>
              <a:chOff x="1928794" y="4357694"/>
              <a:chExt cx="500066" cy="707886"/>
            </a:xfrm>
          </p:grpSpPr>
          <p:sp>
            <p:nvSpPr>
              <p:cNvPr id="32" name="Elipsa 31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7858148" y="1357298"/>
              <a:ext cx="500066" cy="707886"/>
              <a:chOff x="1928794" y="4357694"/>
              <a:chExt cx="500066" cy="707886"/>
            </a:xfrm>
          </p:grpSpPr>
          <p:sp>
            <p:nvSpPr>
              <p:cNvPr id="35" name="Elipsa 34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7858148" y="2571744"/>
              <a:ext cx="500066" cy="707886"/>
              <a:chOff x="1928794" y="4357694"/>
              <a:chExt cx="500066" cy="707886"/>
            </a:xfrm>
          </p:grpSpPr>
          <p:sp>
            <p:nvSpPr>
              <p:cNvPr id="38" name="Elipsa 37"/>
              <p:cNvSpPr/>
              <p:nvPr/>
            </p:nvSpPr>
            <p:spPr>
              <a:xfrm>
                <a:off x="1928794" y="4500570"/>
                <a:ext cx="500066" cy="50006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2000232" y="4357694"/>
                <a:ext cx="35719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</p:grpSp>
      <p:grpSp>
        <p:nvGrpSpPr>
          <p:cNvPr id="42" name="Skupina 41"/>
          <p:cNvGrpSpPr/>
          <p:nvPr/>
        </p:nvGrpSpPr>
        <p:grpSpPr>
          <a:xfrm>
            <a:off x="3214678" y="2285992"/>
            <a:ext cx="285752" cy="461665"/>
            <a:chOff x="1357290" y="4500570"/>
            <a:chExt cx="285752" cy="461665"/>
          </a:xfrm>
        </p:grpSpPr>
        <p:sp>
          <p:nvSpPr>
            <p:cNvPr id="40" name="Elipsa 39"/>
            <p:cNvSpPr/>
            <p:nvPr/>
          </p:nvSpPr>
          <p:spPr>
            <a:xfrm>
              <a:off x="1357290" y="4572008"/>
              <a:ext cx="285752" cy="28575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357290" y="4500570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-</a:t>
              </a:r>
              <a:endParaRPr lang="cs-CZ" sz="24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8358214" y="2285992"/>
            <a:ext cx="285752" cy="461665"/>
            <a:chOff x="1357290" y="4500570"/>
            <a:chExt cx="285752" cy="461665"/>
          </a:xfrm>
        </p:grpSpPr>
        <p:sp>
          <p:nvSpPr>
            <p:cNvPr id="44" name="Elipsa 43"/>
            <p:cNvSpPr/>
            <p:nvPr/>
          </p:nvSpPr>
          <p:spPr>
            <a:xfrm>
              <a:off x="1357290" y="4572008"/>
              <a:ext cx="285752" cy="28575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357290" y="4500570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-</a:t>
              </a:r>
              <a:endParaRPr lang="cs-CZ" sz="2400" b="1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643438" y="1928802"/>
            <a:ext cx="285752" cy="461665"/>
            <a:chOff x="1357290" y="4500570"/>
            <a:chExt cx="285752" cy="461665"/>
          </a:xfrm>
        </p:grpSpPr>
        <p:sp>
          <p:nvSpPr>
            <p:cNvPr id="47" name="Elipsa 46"/>
            <p:cNvSpPr/>
            <p:nvPr/>
          </p:nvSpPr>
          <p:spPr>
            <a:xfrm>
              <a:off x="1357290" y="4572008"/>
              <a:ext cx="285752" cy="28575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57290" y="4500570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-</a:t>
              </a:r>
              <a:endParaRPr lang="cs-CZ" sz="2400" b="1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7358082" y="1928802"/>
            <a:ext cx="285752" cy="461665"/>
            <a:chOff x="1357290" y="4500570"/>
            <a:chExt cx="285752" cy="461665"/>
          </a:xfrm>
        </p:grpSpPr>
        <p:sp>
          <p:nvSpPr>
            <p:cNvPr id="50" name="Elipsa 49"/>
            <p:cNvSpPr/>
            <p:nvPr/>
          </p:nvSpPr>
          <p:spPr>
            <a:xfrm>
              <a:off x="1357290" y="4572008"/>
              <a:ext cx="285752" cy="28575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357290" y="4500570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-</a:t>
              </a:r>
              <a:endParaRPr lang="cs-CZ" sz="2400" b="1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57884" y="2428868"/>
            <a:ext cx="285752" cy="461665"/>
            <a:chOff x="1357290" y="4500570"/>
            <a:chExt cx="285752" cy="461665"/>
          </a:xfrm>
        </p:grpSpPr>
        <p:sp>
          <p:nvSpPr>
            <p:cNvPr id="53" name="Elipsa 52"/>
            <p:cNvSpPr/>
            <p:nvPr/>
          </p:nvSpPr>
          <p:spPr>
            <a:xfrm>
              <a:off x="1357290" y="4572008"/>
              <a:ext cx="285752" cy="28575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357290" y="4500570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-</a:t>
              </a:r>
              <a:endParaRPr lang="cs-CZ" sz="24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1785918" y="1928802"/>
            <a:ext cx="285752" cy="461665"/>
            <a:chOff x="1357290" y="4500570"/>
            <a:chExt cx="285752" cy="461665"/>
          </a:xfrm>
        </p:grpSpPr>
        <p:sp>
          <p:nvSpPr>
            <p:cNvPr id="56" name="Elipsa 55"/>
            <p:cNvSpPr/>
            <p:nvPr/>
          </p:nvSpPr>
          <p:spPr>
            <a:xfrm>
              <a:off x="1357290" y="4572008"/>
              <a:ext cx="285752" cy="28575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1357290" y="4500570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-</a:t>
              </a:r>
              <a:endParaRPr lang="cs-CZ" sz="2400" b="1" dirty="0"/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571472" y="4000504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Uvnitř kovů jsou kladné ionty, které se nepohybují – jsou pevně umístěné v krystalické mřížce a volné elektrony, chaoticky se pohybující všemi směry.</a:t>
            </a:r>
            <a:endParaRPr lang="cs-CZ" sz="2400" dirty="0"/>
          </a:p>
        </p:txBody>
      </p:sp>
      <p:grpSp>
        <p:nvGrpSpPr>
          <p:cNvPr id="64" name="Skupina 63"/>
          <p:cNvGrpSpPr/>
          <p:nvPr/>
        </p:nvGrpSpPr>
        <p:grpSpPr>
          <a:xfrm>
            <a:off x="8858280" y="857232"/>
            <a:ext cx="479623" cy="4000528"/>
            <a:chOff x="8756194" y="3714752"/>
            <a:chExt cx="387806" cy="4000528"/>
          </a:xfrm>
        </p:grpSpPr>
        <p:sp>
          <p:nvSpPr>
            <p:cNvPr id="63" name="Obdélník 62"/>
            <p:cNvSpPr/>
            <p:nvPr/>
          </p:nvSpPr>
          <p:spPr>
            <a:xfrm>
              <a:off x="8786842" y="3714752"/>
              <a:ext cx="214314" cy="4000528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8756194" y="3714752"/>
              <a:ext cx="38780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-</a:t>
              </a:r>
              <a:endParaRPr lang="cs-CZ" sz="4000" dirty="0"/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571472" y="4071942"/>
            <a:ext cx="82153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přiblížení záporně zelektrované tyče se budou volné elektrony od tyče odpuzovat a umístí </a:t>
            </a:r>
            <a:r>
              <a:rPr lang="cs-CZ" sz="2400" dirty="0" smtClean="0"/>
              <a:t>se </a:t>
            </a:r>
            <a:r>
              <a:rPr lang="cs-CZ" sz="2400" dirty="0" smtClean="0"/>
              <a:t>co nejdále od ní. Tomuto jevu se říká elektrostatická indukce.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64162E-6 C 0.00052 -0.00902 -2.77778E-6 -0.03283 0.00469 -0.04231 C 0.00799 -0.04902 0.01892 -0.05711 0.01892 -0.05711 C 0.03299 -0.05503 0.03958 -0.05064 0.05382 -0.04879 C 0.05434 -0.04023 0.05156 -0.03006 0.05556 -0.02335 C 0.05851 -0.01827 0.0651 -0.0222 0.06979 -0.02127 C 0.07708 -0.01988 0.07674 -0.01965 0.08247 -0.01688 C 0.09097 -0.00555 0.08281 -0.01503 0.09358 -0.00647 C 0.09688 -0.00393 0.10313 0.00208 0.10313 0.00208 C 0.09792 0.02289 0.10434 0.00393 0.06823 0.0104 C 0.06302 0.01133 0.06389 0.02636 0.05868 0.02751 C 0.05556 0.02821 0.04462 0.03052 0.04115 0.03168 C 0.03785 0.03283 0.0316 0.03584 0.0316 0.03584 C 0.01337 0.03376 -2.77778E-6 0.03098 -0.0191 0.0296 C -0.0224 0.02497 -0.02569 0.01942 -0.03021 0.01688 C -0.03333 0.01503 -0.03976 0.01272 -0.03976 0.01272 C -0.05226 0.00093 -0.05625 0.0037 -0.07465 0.00208 C -0.0816 -0.00023 -0.08854 -0.00162 -0.09531 -0.00439 C -0.09844 -0.00578 -0.10486 -0.00855 -0.10486 -0.00855 C -0.11128 -0.0215 -0.10399 -0.00971 -0.11285 -0.01688 C -0.11649 -0.01988 -0.12066 -0.02543 -0.12396 -0.0296 C -0.12552 -0.03584 -0.12778 -0.03769 -0.12066 -0.03815 C -0.10156 -0.03954 -0.08264 -0.03954 -0.06354 -0.04023 C -0.06059 -0.04601 -0.05781 -0.05017 -0.05399 -0.05503 C -0.04948 -0.07954 -0.02222 -0.06705 -0.00642 -0.06775 C 0.00729 -0.08 0.02986 -0.08301 0.03958 -0.06358 C 0.04063 -0.05942 0.04028 -0.0541 0.04271 -0.05087 C 0.05174 -0.03884 0.06979 -0.04139 0.0809 -0.04023 C 0.08524 -0.03907 0.09063 -0.04023 0.09358 -0.03607 C 0.09444 -0.03491 0.09653 -0.0215 0.0967 -0.02127 C 0.09774 -0.01942 0.1 -0.01988 0.10156 -0.01919 C 0.11806 -0.01156 0.09323 -0.02312 0.11111 -0.01272 C 0.11406 -0.01087 0.12049 -0.00855 0.12049 -0.00855 C 0.12101 -0.00439 0.11962 0.00162 0.12222 0.00416 C 0.12552 0.00763 0.13264 0.00139 0.1349 0.00624 C 0.14705 0.03191 0.12309 0.0289 0.1158 0.03376 " pathEditMode="relative" ptsTypes="fffffffffffffffffffffffffffffffffffA">
                                      <p:cBhvr>
                                        <p:cTn id="28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003 C -0.00122 0.00555 0.0033 0.01827 -0.00226 0.02243 C -0.0158 0.03214 -0.03316 0.02312 -0.04827 0.02659 C -0.07379 0.03838 -0.05452 0.03121 -0.10868 0.0289 C -0.10972 0.02752 -0.11059 0.02567 -0.11181 0.02451 C -0.11337 0.02289 -0.11528 0.0222 -0.11667 0.02035 C -0.1224 0.01295 -0.12691 0.00278 -0.13247 -0.00509 C -0.13611 -0.01965 -0.1349 -0.00763 -0.11667 -0.01341 C -0.11511 -0.01387 -0.11476 -0.01665 -0.11337 -0.0178 C -0.11198 -0.01896 -0.11025 -0.01919 -0.10868 -0.01988 C -0.10938 -0.03052 -0.10729 -0.04277 -0.11181 -0.05156 C -0.11302 -0.0541 -0.11528 -0.05549 -0.11667 -0.0578 C -0.12049 -0.06381 -0.12275 -0.07168 -0.12448 -0.07907 C -0.11736 -0.09341 -0.12431 -0.10011 -0.12778 -0.11283 C -0.12014 -0.14011 -0.12952 -0.11283 -0.07691 -0.12139 C -0.075 -0.12162 -0.07535 -0.12601 -0.07379 -0.12763 C -0.0724 -0.12902 -0.07049 -0.12902 -0.06893 -0.12971 C -0.05868 -0.13873 -0.054 -0.13572 -0.04045 -0.13387 C -0.03056 -0.12971 -0.02049 -0.12393 -0.01025 -0.12139 C -0.00104 -0.11283 0.02066 -0.10774 0.03264 -0.10428 C 0.03142 -0.00879 0.03142 -0.00902 0.02778 0.05619 C 0.01302 0.05549 -0.00191 0.05665 -0.01667 0.0541 C -0.02014 0.05341 -0.01893 0.04463 -0.02136 0.04139 C -0.02709 0.03376 -0.02813 0.03515 -0.03559 0.03306 C -0.03663 0.03168 -0.0375 0.02983 -0.03889 0.0289 C -0.04184 0.02682 -0.04827 0.02451 -0.04827 0.02474 C -0.05434 0.01688 -0.05938 0.00601 -0.06736 0.00139 C -0.07101 -0.00069 -0.07483 -0.00116 -0.07847 -0.003 C -0.07952 -0.00162 -0.08316 0.00116 -0.0816 0.00139 C -0.07587 0.00231 -0.06424 -0.00069 -0.06424 -0.00046 " pathEditMode="relative" rAng="0" ptsTypes="fffffffffffffffffffffffffffffA">
                                      <p:cBhvr>
                                        <p:cTn id="30" dur="5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00" y="-390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33526E-6 C 0.00937 -0.0118 0.01753 -0.00532 0.03177 -0.00417 C 0.03194 -0.00347 0.03455 0.00786 0.03507 0.00855 C 0.03802 0.01248 0.05868 0.01433 0.06198 0.01479 C 0.07378 0.02057 0.08767 0.01017 0.09531 0.02543 C 0.09288 0.04462 0.09253 0.03953 0.07778 0.04231 C 0.07309 0.04901 0.07101 0.07306 0.0651 0.07398 C 0.05243 0.07583 0.03976 0.0756 0.02708 0.0763 C 0.02552 0.07699 0.02378 0.07722 0.02222 0.07838 C 0.01892 0.08069 0.01285 0.0867 0.01285 0.0867 C 0.0033 0.08462 -0.0026 0.08346 -0.00938 0.07398 C -0.01007 0.07121 -0.01476 0.05688 -0.0158 0.05503 C -0.01701 0.05294 -0.01892 0.05248 -0.02049 0.05086 C -0.02622 0.04485 -0.02917 0.0393 -0.03646 0.03607 C -0.04375 0.02959 -0.03958 0.03237 -0.05069 0.02751 C -0.05226 0.02682 -0.05556 0.02543 -0.05556 0.02543 C -0.05833 0.0141 -0.05434 0.01826 -0.05069 0.00855 C -0.0467 -0.00208 -0.04549 -0.0044 -0.03646 -0.00833 C -0.03351 -0.01434 -0.02986 -0.01804 -0.02847 -0.02521 C -0.02604 -0.03838 -0.02917 -0.05734 -0.01892 -0.06544 C -0.01719 -0.06682 -0.0092 -0.06914 -0.00781 -0.0696 C 0.00937 -0.0659 -0.0033 -0.07284 0.0033 -0.05064 C 0.00382 -0.04902 0.01424 -0.04232 0.01441 -0.04208 C 0.0158 -0.03677 0.01806 -0.02312 0.02396 -0.02104 C 0.02865 -0.01943 0.03351 -0.01966 0.03819 -0.01896 C 0.03872 -0.01688 0.04132 -0.00278 0.04444 4.33526E-6 C 0.05503 0.00878 0.07396 0.00763 0.0842 0.00855 C 0.08993 0.01109 0.10174 0.01479 0.10174 0.01479 C 0.10538 0.02959 0.1033 0.02982 0.11441 0.03398 C 0.11597 0.03468 0.11753 0.03537 0.1191 0.03607 C 0.11962 0.03398 0.1217 0.03144 0.12066 0.02959 C 0.11736 0.02335 0.11146 0.0215 0.10642 0.01919 C 0.09948 0.01988 0.09253 0.01988 0.08576 0.02127 C 0.08247 0.02196 0.07622 0.02543 0.07622 0.02543 C 0.06892 0.0319 0.06476 0.03237 0.05556 0.03398 C 0.05069 0.03607 0.04948 0.0356 0.04618 0.04231 C 0.04514 0.04416 0.04444 0.04878 0.04444 0.04878 " pathEditMode="relative" ptsTypes="ffffffffffffffffffffffffffffffffffffA">
                                      <p:cBhvr>
                                        <p:cTn id="32" dur="5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50867E-6 C -0.01736 0.00069 -0.0349 0.00023 -0.05226 0.00208 C -0.05729 0.00254 -0.0632 0.0104 -0.06823 0.01248 C -0.07031 0.02127 -0.06754 0.03214 -0.07136 0.04 C -0.07309 0.0437 -0.07778 0.04138 -0.08091 0.04208 C -0.07761 0.05572 -0.06511 0.05641 -0.05556 0.05919 C -0.04497 0.05849 -0.03351 0.06242 -0.02379 0.05687 C -0.01979 0.05456 -0.02396 0.04508 -0.02222 0.04 C -0.02153 0.03792 -0.01893 0.03861 -0.01736 0.03792 C 0.0047 0.0393 0.0231 0.0437 0.04445 0.04647 C 0.05244 0.043 0.04879 0.04647 0.05244 0.03167 C 0.05296 0.02959 0.05348 0.02728 0.054 0.0252 C 0.05452 0.02312 0.05556 0.01896 0.05556 0.01896 C 0.05452 0.00115 0.05643 -0.01341 0.04289 -0.01919 C 0.04011 -0.03052 0.04011 -0.05087 0.03178 -0.05711 C 0.02987 -0.0585 0.02761 -0.05827 0.02553 -0.05919 C 0.02275 -0.06035 0.02015 -0.06174 0.01754 -0.06359 C 0.01581 -0.06474 0.01459 -0.06682 0.01285 -0.06775 C 0.00972 -0.0696 0.00642 -0.07052 0.00331 -0.07191 C 0.00174 -0.0726 -0.00156 -0.07399 -0.00156 -0.07399 C -0.00573 -0.07214 -0.00886 -0.07168 -0.01111 -0.06567 C -0.01233 -0.06243 -0.01129 -0.05827 -0.01268 -0.05503 C -0.01493 -0.04948 -0.02431 -0.04948 -0.02691 -0.04879 C -0.03212 -0.04648 -0.03438 -0.04255 -0.03959 -0.04023 C -0.054 -0.01133 -0.07709 -0.02243 -0.10313 -0.02128 C -0.10469 -0.01989 -0.10643 -0.01873 -0.10781 -0.01711 C -0.11059 -0.01388 -0.1158 -0.00648 -0.1158 -0.00648 C -0.11424 0.03375 -0.12153 0.0356 -0.09827 0.04 C -0.09306 0.0474 -0.08681 0.04693 -0.07934 0.04855 C -0.07674 0.04994 -0.07413 0.05133 -0.07136 0.05271 C -0.06823 0.0541 -0.06181 0.05687 -0.06181 0.05687 C -0.06025 0.05618 -0.05764 0.05687 -0.05712 0.05479 C -0.05538 0.04878 -0.0592 0.03977 -0.05556 0.03583 C -0.05139 0.03144 -0.04497 0.03583 -0.03959 0.03583 " pathEditMode="relative" ptsTypes="fffffffffffffffffffffffffffffffffA">
                                      <p:cBhvr>
                                        <p:cTn id="34" dur="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4.39306E-6 C 0.00312 -0.02497 0.00902 -0.03931 0.02222 -0.05688 C 0.02326 -0.06405 0.02621 -0.07815 0.02222 -0.08439 C 0.02152 -0.08555 0.0052 -0.07908 0.00312 -0.07815 C -0.00087 -0.0726 -0.00382 -0.06659 -0.00799 -0.06127 C -0.00903 -0.05688 -0.01181 -0.05318 -0.01268 -0.04856 C -0.01372 -0.04301 -0.01251 -0.03676 -0.01424 -0.03168 C -0.01494 -0.0296 -0.01737 -0.02983 -0.0191 -0.0296 C -0.03594 -0.02821 -0.05296 -0.02798 -0.0698 -0.02728 C -0.07691 -0.02127 -0.07535 -0.0185 -0.07778 -0.00832 C -0.0783 0.00162 -0.07587 0.01249 -0.07935 0.02127 C -0.08108 0.02566 -0.08733 0.02058 -0.09046 0.02335 C -0.09185 0.02451 -0.08994 0.02798 -0.08889 0.02959 C -0.08473 0.0363 -0.07396 0.03723 -0.06823 0.04023 C -0.04896 0.03838 -0.02987 0.03607 -0.01112 0.04439 C -0.00712 0.06104 -0.00504 0.06358 0.00798 0.06775 C 0.00954 0.06913 0.01076 0.07168 0.01267 0.07191 C 0.03229 0.07468 0.0217 0.05179 0.02378 0.02959 C 0.02413 0.0252 0.02604 0.02127 0.02708 0.01711 C 0.02812 0.01295 0.0302 0.00439 0.0302 0.00439 C 0.03159 -0.01202 0.03993 -0.04647 0.02534 -0.05272 C 0.01649 -0.04971 0.01354 -0.04185 0.00486 -0.03792 C 0.0019 -0.03237 -0.00244 -0.02728 -0.00469 -0.02104 C -0.00886 -0.01017 -0.00313 -0.01896 -0.00955 -0.01041 C -0.01372 0.00647 -0.01928 0.00277 -0.03334 0.00439 C -0.03855 0.0067 -0.04132 0.01064 -0.04601 0.0148 C -0.0474 0.02058 -0.04705 0.02358 -0.05244 0.02543 C -0.06563 0.03006 -0.06511 0.0215 -0.06511 0.02959 " pathEditMode="relative" ptsTypes="fffffffffffffffffffffffffffA">
                                      <p:cBhvr>
                                        <p:cTn id="36" dur="5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5607E-7 C -0.00191 -0.03167 -0.00156 -0.06242 0.00486 -0.09294 C 0.0059 -0.1119 0.00226 -0.13086 0.01753 -0.13734 C 0.0191 -0.13664 0.02101 -0.13688 0.02222 -0.13526 C 0.025 -0.13156 0.02864 -0.12254 0.02864 -0.12254 C 0.02778 -0.09942 0.02344 -0.07722 0.02864 -0.05503 C 0.03073 -0.04578 0.03889 -0.03977 0.04288 -0.03167 C 0.0434 -0.01826 0.0434 -0.00485 0.04444 0.00856 C 0.04496 0.01434 0.04757 0.02544 0.04757 0.02544 C 0.04566 0.08694 0.0592 0.08139 0.0191 0.07607 C 0.01736 0.07584 0.0158 0.07469 0.01423 0.07399 C 0.00625 0.06682 0.00781 0.05873 0.00156 0.05087 C 0.00052 0.04671 -0.00035 0.04116 -0.00313 0.03815 C -0.00452 0.03677 -0.00643 0.037 -0.00799 0.03607 C -0.01597 0.03122 -0.02257 0.02729 -0.02847 0.01896 C -0.02899 -0.00855 -0.02882 -0.03607 -0.03021 -0.06335 C -0.03038 -0.06774 -0.03334 -0.07607 -0.03334 -0.07607 C -0.03056 -0.09456 -0.02969 -0.0911 -0.01424 -0.08878 C -0.0132 -0.0867 -0.01198 -0.08462 -0.01111 -0.08231 C -0.01042 -0.08023 -0.01042 -0.07792 -0.00955 -0.07607 C -0.00278 -0.06011 0.00677 -0.04716 0.01111 -0.02959 C 0.01215 -0.01641 0.00989 0.00116 0.02066 0.00648 C 0.02482 0.00578 0.02916 0.00532 0.03333 0.00416 C 0.03507 0.0037 0.03646 0.00162 0.03819 0.00208 C 0.03976 0.00255 0.0401 0.00532 0.04132 0.00648 C 0.04166 0.00694 0.04236 0.00648 0.04288 0.00648 " pathEditMode="relative" ptsTypes="fffffffffffffffffffffffffA">
                                      <p:cBhvr>
                                        <p:cTn id="38" dur="5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5.78035E-7 L -0.11806 -5.78035E-7 " pathEditMode="relative" ptsTypes="AA">
                                      <p:cBhvr>
                                        <p:cTn id="50" dur="5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8.20809E-6 L -0.18907 8.20809E-6 " pathEditMode="relative" ptsTypes="AA">
                                      <p:cBhvr>
                                        <p:cTn id="52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5.78035E-7 L -0.27553 -5.78035E-7 " pathEditMode="relative" ptsTypes="AA">
                                      <p:cBhvr>
                                        <p:cTn id="54" dur="5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6.99422E-6 L -0.33854 -0.0104 " pathEditMode="relative" ptsTypes="AA">
                                      <p:cBhvr>
                                        <p:cTn id="56" dur="5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5.78035E-7 L -0.47257 -5.78035E-7 " pathEditMode="relative" ptsTypes="AA">
                                      <p:cBhvr>
                                        <p:cTn id="58" dur="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20809E-6 L -0.55121 8.20809E-6 " pathEditMode="relative" ptsTypes="AA">
                                      <p:cBhvr>
                                        <p:cTn id="60" dur="5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8" grpId="0"/>
      <p:bldP spid="58" grpId="1"/>
      <p:bldP spid="6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571612"/>
            <a:ext cx="4010025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00034" y="0"/>
            <a:ext cx="8229600" cy="81119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Části elektroskopu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85720" y="2000240"/>
            <a:ext cx="378621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5720" y="1428736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Kovová deska</a:t>
            </a:r>
            <a:endParaRPr lang="cs-CZ" sz="2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85720" y="2714620"/>
            <a:ext cx="421484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5720" y="2143116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Prstenec z izolantu</a:t>
            </a:r>
            <a:endParaRPr lang="cs-CZ" sz="2400" b="1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85720" y="3357562"/>
            <a:ext cx="44291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85720" y="2857496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Kovová tyčka</a:t>
            </a:r>
            <a:endParaRPr lang="cs-CZ" sz="2400" b="1" dirty="0"/>
          </a:p>
        </p:txBody>
      </p:sp>
      <p:cxnSp>
        <p:nvCxnSpPr>
          <p:cNvPr id="18" name="Přímá spojovací šipka 17"/>
          <p:cNvCxnSpPr/>
          <p:nvPr/>
        </p:nvCxnSpPr>
        <p:spPr>
          <a:xfrm rot="10800000">
            <a:off x="4929190" y="3643314"/>
            <a:ext cx="371477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858016" y="307181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Kovová ručka</a:t>
            </a:r>
            <a:endParaRPr lang="cs-CZ" sz="2400" b="1" dirty="0"/>
          </a:p>
        </p:txBody>
      </p:sp>
      <p:cxnSp>
        <p:nvCxnSpPr>
          <p:cNvPr id="20" name="Přímá spojovací šipka 19"/>
          <p:cNvCxnSpPr/>
          <p:nvPr/>
        </p:nvCxnSpPr>
        <p:spPr>
          <a:xfrm rot="10800000">
            <a:off x="5000628" y="5214950"/>
            <a:ext cx="371477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58016" y="4714884"/>
            <a:ext cx="228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Stojan z izolantu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6" grpId="0"/>
      <p:bldP spid="19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1285860"/>
            <a:ext cx="398145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7857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Chování elektroskopu po přiblížení zelektrované tyče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571480"/>
            <a:ext cx="460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1. Kladně zelektrovaná tyč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286512" y="285728"/>
            <a:ext cx="3214710" cy="942429"/>
            <a:chOff x="4940857" y="1214422"/>
            <a:chExt cx="3214710" cy="942429"/>
          </a:xfrm>
        </p:grpSpPr>
        <p:sp>
          <p:nvSpPr>
            <p:cNvPr id="5" name="Obdélník 4"/>
            <p:cNvSpPr/>
            <p:nvPr/>
          </p:nvSpPr>
          <p:spPr>
            <a:xfrm rot="1645079">
              <a:off x="4940857" y="1942537"/>
              <a:ext cx="3214710" cy="21431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286380" y="1214422"/>
              <a:ext cx="6429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+</a:t>
              </a:r>
              <a:endParaRPr lang="cs-CZ" sz="2800" b="1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4429124" y="1071546"/>
            <a:ext cx="9286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-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rot="5400000">
            <a:off x="5072066" y="3286124"/>
            <a:ext cx="85725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786314" y="2928934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+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 rot="16200000" flipH="1">
            <a:off x="5464975" y="2893215"/>
            <a:ext cx="642942" cy="57150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715008" y="2643182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+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5214942" y="2714620"/>
            <a:ext cx="500066" cy="923330"/>
            <a:chOff x="5000628" y="5715016"/>
            <a:chExt cx="500066" cy="923330"/>
          </a:xfrm>
        </p:grpSpPr>
        <p:grpSp>
          <p:nvGrpSpPr>
            <p:cNvPr id="10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8" name="Elipsa 7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214942" y="2428868"/>
            <a:ext cx="500066" cy="923330"/>
            <a:chOff x="5000628" y="5715016"/>
            <a:chExt cx="500066" cy="923330"/>
          </a:xfrm>
        </p:grpSpPr>
        <p:grpSp>
          <p:nvGrpSpPr>
            <p:cNvPr id="33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35" name="Elipsa 34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34" name="TextovéPole 33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214942" y="3143248"/>
            <a:ext cx="500066" cy="923330"/>
            <a:chOff x="5000628" y="5715016"/>
            <a:chExt cx="500066" cy="923330"/>
          </a:xfrm>
        </p:grpSpPr>
        <p:grpSp>
          <p:nvGrpSpPr>
            <p:cNvPr id="38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40" name="Elipsa 39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39" name="TextovéPole 38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214942" y="3000372"/>
            <a:ext cx="500066" cy="923330"/>
            <a:chOff x="5000628" y="5715016"/>
            <a:chExt cx="500066" cy="923330"/>
          </a:xfrm>
        </p:grpSpPr>
        <p:grpSp>
          <p:nvGrpSpPr>
            <p:cNvPr id="43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45" name="Elipsa 44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44" name="TextovéPole 43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-32267" y="5818549"/>
            <a:ext cx="3357554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Proto se ručka vychýlí.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3540023" y="6187881"/>
            <a:ext cx="5064350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VÝCHYLKA BUDE DOČASNÁ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-14808" y="1151725"/>
            <a:ext cx="3357554" cy="26776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Aft>
                <a:spcPts val="1200"/>
              </a:spcAft>
            </a:pPr>
            <a:r>
              <a:rPr lang="cs-CZ" sz="2800" b="1" dirty="0">
                <a:solidFill>
                  <a:prstClr val="black"/>
                </a:solidFill>
              </a:rPr>
              <a:t>Po přiblížení kladné tyče se budou přesouvat volné elektrony z kovové části elektroskopu co nejblíže k tyči.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-39235" y="3923702"/>
            <a:ext cx="3371491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Aft>
                <a:spcPts val="1200"/>
              </a:spcAft>
            </a:pPr>
            <a:r>
              <a:rPr lang="cs-CZ" sz="2800" b="1" dirty="0">
                <a:solidFill>
                  <a:prstClr val="black"/>
                </a:solidFill>
              </a:rPr>
              <a:t>Deska elektroskopu bude záporná, tyčka a ručka budou kladné.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55556E-6 L -0.08662 0.10508 " pathEditMode="relative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09991E-6 C -0.00052 -0.04071 -0.00035 -0.0754 -0.00382 -0.11425 C 0.00347 -0.15588 0.00139 -0.24237 0.00139 -0.24237 C 0.00034 -0.25324 0.00139 -0.25972 -0.00643 -0.26295 C -0.01875 -0.27359 -0.03004 -0.26989 -0.04549 -0.26989 " pathEditMode="relative" ptsTypes="ffffA">
                                      <p:cBhvr>
                                        <p:cTn id="3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3 0.00648 C 0.01267 0.00486 0.01354 0.00324 0.01354 0.00139 C 0.01562 -0.21507 -0.04236 -0.24606 0.05382 -0.24606 " pathEditMode="relative" rAng="0" ptsTypes="ffA">
                                      <p:cBhvr>
                                        <p:cTn id="3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" y="-12600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3.9408E-6 C 0.00034 -0.05296 0.00121 -0.10615 0.00121 -0.15911 C 0.00121 -0.17946 0.00711 -0.21785 -0.01563 -0.21785 " pathEditMode="relative" ptsTypes="ffA"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81221E-6 C 0.01077 -0.0414 0.00052 2.81221E-6 0.00261 -0.11934 C 0.00278 -0.13391 -0.00173 -0.15426 0.01042 -0.15912 C 0.01129 -0.16097 0.01163 -0.16328 0.01302 -0.16444 C 0.01997 -0.16976 0.01945 -0.16235 0.01945 -0.16791 " pathEditMode="relative" ptsTypes="ffffA">
                                      <p:cBhvr>
                                        <p:cTn id="4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2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3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1" grpId="0"/>
      <p:bldP spid="24" grpId="0"/>
      <p:bldP spid="28" grpId="0"/>
      <p:bldP spid="47" grpId="0" animBg="1"/>
      <p:bldP spid="48" grpId="0" animBg="1"/>
      <p:bldP spid="4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7857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Chování elektroskopu po přiblížení zelektrované tyče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3" y="571480"/>
            <a:ext cx="48807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2. Záporně zelektrovaná tyč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1285860"/>
            <a:ext cx="398145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/>
          <p:nvPr/>
        </p:nvGrpSpPr>
        <p:grpSpPr>
          <a:xfrm>
            <a:off x="6286512" y="285728"/>
            <a:ext cx="3214710" cy="942429"/>
            <a:chOff x="4940857" y="1214422"/>
            <a:chExt cx="3214710" cy="942429"/>
          </a:xfrm>
        </p:grpSpPr>
        <p:sp>
          <p:nvSpPr>
            <p:cNvPr id="6" name="Obdélník 5"/>
            <p:cNvSpPr/>
            <p:nvPr/>
          </p:nvSpPr>
          <p:spPr>
            <a:xfrm rot="1645079">
              <a:off x="4940857" y="1942537"/>
              <a:ext cx="3214710" cy="214314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86380" y="1214422"/>
              <a:ext cx="6429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-</a:t>
              </a:r>
              <a:endParaRPr lang="cs-CZ" sz="28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072066" y="1357298"/>
            <a:ext cx="500066" cy="923330"/>
            <a:chOff x="5000628" y="5715016"/>
            <a:chExt cx="500066" cy="923330"/>
          </a:xfrm>
        </p:grpSpPr>
        <p:grpSp>
          <p:nvGrpSpPr>
            <p:cNvPr id="9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1" name="Elipsa 10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714876" y="1285860"/>
            <a:ext cx="500066" cy="923330"/>
            <a:chOff x="5000628" y="5715016"/>
            <a:chExt cx="500066" cy="923330"/>
          </a:xfrm>
        </p:grpSpPr>
        <p:grpSp>
          <p:nvGrpSpPr>
            <p:cNvPr id="14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6" name="Elipsa 15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714876" y="1357298"/>
            <a:ext cx="500066" cy="923330"/>
            <a:chOff x="5000628" y="5715016"/>
            <a:chExt cx="500066" cy="923330"/>
          </a:xfrm>
        </p:grpSpPr>
        <p:grpSp>
          <p:nvGrpSpPr>
            <p:cNvPr id="19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21" name="Elipsa 20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357818" y="1285860"/>
            <a:ext cx="500066" cy="923330"/>
            <a:chOff x="5000628" y="5715016"/>
            <a:chExt cx="500066" cy="923330"/>
          </a:xfrm>
        </p:grpSpPr>
        <p:grpSp>
          <p:nvGrpSpPr>
            <p:cNvPr id="24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26" name="Elipsa 25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25" name="TextovéPole 24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4214810" y="1285860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+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86314" y="2714620"/>
            <a:ext cx="9286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-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 rot="5400000">
            <a:off x="5036347" y="3393281"/>
            <a:ext cx="64294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6200000" flipH="1">
            <a:off x="5286380" y="3143248"/>
            <a:ext cx="500066" cy="35719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572132" y="2714620"/>
            <a:ext cx="9286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-</a:t>
            </a:r>
            <a:endParaRPr lang="cs-CZ" sz="6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-40033" y="5903893"/>
            <a:ext cx="3356682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 Proto se ručka vychýlí.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357555" y="6123256"/>
            <a:ext cx="495886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VÝCHYLKA BUDE DOČASNÁ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-14427" y="1285860"/>
            <a:ext cx="3357554" cy="26776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Po přiblížení záporné tyče se budou přesouvat volné elektrony z kovové desky co nejdále </a:t>
            </a:r>
            <a:r>
              <a:rPr lang="cs-CZ" sz="2800" b="1" dirty="0" smtClean="0">
                <a:solidFill>
                  <a:prstClr val="black"/>
                </a:solidFill>
              </a:rPr>
              <a:t>            od </a:t>
            </a:r>
            <a:r>
              <a:rPr lang="cs-CZ" sz="2800" b="1" dirty="0">
                <a:solidFill>
                  <a:prstClr val="black"/>
                </a:solidFill>
              </a:rPr>
              <a:t>tyče.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-10489" y="4005064"/>
            <a:ext cx="3361946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Deska elektroskopu bude kladná, tyčka a ručka budou záporné.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21924E-6 L -0.08664 0.1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0" y="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8.67362E-19 C -0.04079 0.00463 -0.01735 0.02616 -0.01631 0.1081 C -0.01475 0.23148 -0.01492 0.1912 -0.01492 0.27037 " pathEditMode="relative" ptsTypes="ff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5E-6 0.2206 " pathEditMode="relative" ptsTypes="AA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22222E-6 C 0.01024 -0.00463 0.02327 -0.00764 0.02969 0.00532 C 0.03125 0.22268 0.03108 0.1375 0.03108 0.26111 " pathEditMode="relative" ptsTypes="ff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C 0.00347 0.01342 -0.00156 -0.00255 0.00538 0.00902 C 0.00625 0.01041 0.00608 0.01273 0.00677 0.01435 C 0.00903 0.02014 0.01267 0.02477 0.01493 0.03055 C 0.01563 0.03217 0.01528 0.03472 0.01632 0.03588 C 0.01771 0.0375 0.01997 0.03703 0.0217 0.03773 C 0.02622 0.05555 0.0257 0.09375 0.0257 0.09375 C 0.02639 0.12824 0.02847 0.16504 0.02847 0.2 " pathEditMode="relative" ptsTypes="fffffffA"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4" dur="8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5" dur="80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80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8" grpId="0"/>
      <p:bldP spid="29" grpId="0"/>
      <p:bldP spid="34" grpId="0"/>
      <p:bldP spid="35" grpId="0" animBg="1"/>
      <p:bldP spid="36" grpId="0" animBg="1"/>
      <p:bldP spid="4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7857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Chování elektroskopu po dotyku zelektrované tyče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59" y="571480"/>
            <a:ext cx="4948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1. Kladně zelektrovaná tyč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285860"/>
            <a:ext cx="398145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/>
          <p:nvPr/>
        </p:nvGrpSpPr>
        <p:grpSpPr>
          <a:xfrm>
            <a:off x="6286512" y="285728"/>
            <a:ext cx="3214710" cy="942429"/>
            <a:chOff x="4940857" y="1214422"/>
            <a:chExt cx="3214710" cy="942429"/>
          </a:xfrm>
        </p:grpSpPr>
        <p:sp>
          <p:nvSpPr>
            <p:cNvPr id="6" name="Obdélník 5"/>
            <p:cNvSpPr/>
            <p:nvPr/>
          </p:nvSpPr>
          <p:spPr>
            <a:xfrm rot="1645079">
              <a:off x="4940857" y="1942537"/>
              <a:ext cx="3214710" cy="21431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86380" y="1214422"/>
              <a:ext cx="6429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+</a:t>
              </a:r>
              <a:endParaRPr lang="cs-CZ" sz="28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429256" y="3071810"/>
            <a:ext cx="500066" cy="923330"/>
            <a:chOff x="5000628" y="5715016"/>
            <a:chExt cx="500066" cy="923330"/>
          </a:xfrm>
        </p:grpSpPr>
        <p:grpSp>
          <p:nvGrpSpPr>
            <p:cNvPr id="9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1" name="Elipsa 10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429256" y="2643182"/>
            <a:ext cx="500066" cy="923330"/>
            <a:chOff x="5000628" y="5715016"/>
            <a:chExt cx="500066" cy="923330"/>
          </a:xfrm>
        </p:grpSpPr>
        <p:grpSp>
          <p:nvGrpSpPr>
            <p:cNvPr id="14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6" name="Elipsa 15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429256" y="2143116"/>
            <a:ext cx="500066" cy="923330"/>
            <a:chOff x="5000628" y="5715016"/>
            <a:chExt cx="500066" cy="923330"/>
          </a:xfrm>
        </p:grpSpPr>
        <p:grpSp>
          <p:nvGrpSpPr>
            <p:cNvPr id="19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21" name="Elipsa 20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429256" y="1142984"/>
            <a:ext cx="3214710" cy="942429"/>
            <a:chOff x="4940857" y="1214422"/>
            <a:chExt cx="3214710" cy="942429"/>
          </a:xfrm>
        </p:grpSpPr>
        <p:sp>
          <p:nvSpPr>
            <p:cNvPr id="24" name="Obdélník 23"/>
            <p:cNvSpPr/>
            <p:nvPr/>
          </p:nvSpPr>
          <p:spPr>
            <a:xfrm rot="1645079">
              <a:off x="4940857" y="1942537"/>
              <a:ext cx="3214710" cy="21431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286380" y="1214422"/>
              <a:ext cx="6429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800" b="1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4572000" y="1214422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+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00628" y="2786058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+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 rot="5400000">
            <a:off x="5357818" y="3357562"/>
            <a:ext cx="7143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6200000" flipH="1">
            <a:off x="5643570" y="3071810"/>
            <a:ext cx="571504" cy="4286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857884" y="2714620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+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-34652" y="5141434"/>
            <a:ext cx="3519718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 Proto se ručka vychýlí.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-34652" y="6150114"/>
            <a:ext cx="9144000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VÝCHYLKA BUDE TRVALÁ. Ručka bude vychýlena i po oddálení tyče. Aby vymizela, musíme elektroskop uzemnit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-15525" y="1243869"/>
            <a:ext cx="3500591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Po dotyku kladné tyče se budou přesouvat volné elektrony </a:t>
            </a:r>
            <a:r>
              <a:rPr lang="cs-CZ" sz="2800" b="1" dirty="0" smtClean="0">
                <a:solidFill>
                  <a:prstClr val="black"/>
                </a:solidFill>
              </a:rPr>
              <a:t>                 z </a:t>
            </a:r>
            <a:r>
              <a:rPr lang="cs-CZ" sz="2800" b="1" dirty="0">
                <a:solidFill>
                  <a:prstClr val="black"/>
                </a:solidFill>
              </a:rPr>
              <a:t>kovové části do tyče. 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-15525" y="3120808"/>
            <a:ext cx="3500591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Deska, tyčka a ručka budou kladné, neboť elektrony přešly </a:t>
            </a:r>
            <a:r>
              <a:rPr lang="cs-CZ" sz="2800" b="1" dirty="0" smtClean="0">
                <a:solidFill>
                  <a:prstClr val="black"/>
                </a:solidFill>
              </a:rPr>
              <a:t>                 do </a:t>
            </a:r>
            <a:r>
              <a:rPr lang="cs-CZ" sz="2800" b="1" dirty="0">
                <a:solidFill>
                  <a:prstClr val="black"/>
                </a:solidFill>
              </a:rPr>
              <a:t>tyče.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85 0.01157 L -0.09548 0.116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0" y="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48148E-6 C -0.00052 -0.01968 -0.00156 -0.03935 -0.00156 -0.05903 C -0.00156 -0.12245 -0.00174 -0.10764 0.05 -0.10995 C 0.05139 -0.10995 0.05295 -0.10995 0.05434 -0.10995 " pathEditMode="relative" ptsTypes="fff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5.55556E-6 C -0.004 -0.06644 -0.0033 -0.04769 -2.77778E-7 -0.16853 C 0.00017 -0.17269 0.00034 -0.17802 0.00295 -0.18033 C 0.01528 -0.19144 0.04705 -0.1882 0.04705 -0.1882 " pathEditMode="relative" ptsTypes="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C 0.00156 -0.2507 -0.05782 -0.26667 0.05295 -0.26667 " pathEditMode="relative" ptsTypes="fA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3" dur="8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4" dur="80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80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6" grpId="0"/>
      <p:bldP spid="27" grpId="0"/>
      <p:bldP spid="32" grpId="0"/>
      <p:bldP spid="33" grpId="0" animBg="1"/>
      <p:bldP spid="34" grpId="0" animBg="1"/>
      <p:bldP spid="4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7857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Chování elektroskopu po dotyku zelektrované tyče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59" y="454579"/>
            <a:ext cx="51632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2. Záporně zelektrovaná tyč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285860"/>
            <a:ext cx="398145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Skupina 4"/>
          <p:cNvGrpSpPr/>
          <p:nvPr/>
        </p:nvGrpSpPr>
        <p:grpSpPr>
          <a:xfrm>
            <a:off x="6286512" y="285728"/>
            <a:ext cx="3214710" cy="942429"/>
            <a:chOff x="4940857" y="1214422"/>
            <a:chExt cx="3214710" cy="942429"/>
          </a:xfrm>
        </p:grpSpPr>
        <p:sp>
          <p:nvSpPr>
            <p:cNvPr id="6" name="Obdélník 5"/>
            <p:cNvSpPr/>
            <p:nvPr/>
          </p:nvSpPr>
          <p:spPr>
            <a:xfrm rot="1645079">
              <a:off x="4940857" y="1942537"/>
              <a:ext cx="3214710" cy="214314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86380" y="1214422"/>
              <a:ext cx="6429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-</a:t>
              </a:r>
              <a:endParaRPr lang="cs-CZ" sz="2800" b="1" dirty="0"/>
            </a:p>
          </p:txBody>
        </p:sp>
      </p:grpSp>
      <p:grpSp>
        <p:nvGrpSpPr>
          <p:cNvPr id="19" name="Skupina 22"/>
          <p:cNvGrpSpPr/>
          <p:nvPr/>
        </p:nvGrpSpPr>
        <p:grpSpPr>
          <a:xfrm>
            <a:off x="5429256" y="1142984"/>
            <a:ext cx="3214710" cy="942429"/>
            <a:chOff x="4940857" y="1214422"/>
            <a:chExt cx="3214710" cy="942429"/>
          </a:xfrm>
        </p:grpSpPr>
        <p:sp>
          <p:nvSpPr>
            <p:cNvPr id="24" name="Obdélník 23"/>
            <p:cNvSpPr/>
            <p:nvPr/>
          </p:nvSpPr>
          <p:spPr>
            <a:xfrm rot="1645079">
              <a:off x="4940857" y="1942537"/>
              <a:ext cx="3214710" cy="21431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286380" y="1214422"/>
              <a:ext cx="6429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800" b="1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4572000" y="1214422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00628" y="2786058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 rot="5400000">
            <a:off x="5357818" y="3357562"/>
            <a:ext cx="7143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6200000" flipH="1">
            <a:off x="5643570" y="3071810"/>
            <a:ext cx="571504" cy="4286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857884" y="2714620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-15041" y="5627834"/>
            <a:ext cx="3676261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Proto se ručka vychýlí.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0" y="6167270"/>
            <a:ext cx="9160893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VÝCHYLKA BUDE TRVALÁ. Ručka bude vychýlena i po oddálení tyče. Aby </a:t>
            </a:r>
            <a:r>
              <a:rPr lang="cs-CZ" sz="2000" b="1" dirty="0" smtClean="0"/>
              <a:t>výchylka vymizela</a:t>
            </a:r>
            <a:r>
              <a:rPr lang="cs-CZ" sz="2000" b="1" dirty="0" smtClean="0"/>
              <a:t>, musíme elektroskop uzemnit</a:t>
            </a:r>
            <a:r>
              <a:rPr lang="cs-CZ" b="1" dirty="0" smtClean="0"/>
              <a:t>.</a:t>
            </a:r>
            <a:endParaRPr lang="cs-CZ" b="1" dirty="0"/>
          </a:p>
        </p:txBody>
      </p:sp>
      <p:grpSp>
        <p:nvGrpSpPr>
          <p:cNvPr id="14" name="Skupina 17"/>
          <p:cNvGrpSpPr/>
          <p:nvPr/>
        </p:nvGrpSpPr>
        <p:grpSpPr>
          <a:xfrm>
            <a:off x="5929322" y="1142984"/>
            <a:ext cx="500066" cy="923330"/>
            <a:chOff x="5000628" y="5715016"/>
            <a:chExt cx="500066" cy="923330"/>
          </a:xfrm>
        </p:grpSpPr>
        <p:grpSp>
          <p:nvGrpSpPr>
            <p:cNvPr id="18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21" name="Elipsa 20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9" name="Skupina 12"/>
          <p:cNvGrpSpPr/>
          <p:nvPr/>
        </p:nvGrpSpPr>
        <p:grpSpPr>
          <a:xfrm>
            <a:off x="6000760" y="1142984"/>
            <a:ext cx="500066" cy="923330"/>
            <a:chOff x="5000628" y="5715016"/>
            <a:chExt cx="500066" cy="923330"/>
          </a:xfrm>
        </p:grpSpPr>
        <p:grpSp>
          <p:nvGrpSpPr>
            <p:cNvPr id="13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6" name="Elipsa 15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grpSp>
        <p:nvGrpSpPr>
          <p:cNvPr id="5" name="Skupina 7"/>
          <p:cNvGrpSpPr/>
          <p:nvPr/>
        </p:nvGrpSpPr>
        <p:grpSpPr>
          <a:xfrm>
            <a:off x="6000760" y="1214422"/>
            <a:ext cx="500066" cy="923330"/>
            <a:chOff x="5000628" y="5715016"/>
            <a:chExt cx="500066" cy="923330"/>
          </a:xfrm>
        </p:grpSpPr>
        <p:grpSp>
          <p:nvGrpSpPr>
            <p:cNvPr id="8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1" name="Elipsa 10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sp>
        <p:nvSpPr>
          <p:cNvPr id="23" name="Obdélník 22"/>
          <p:cNvSpPr/>
          <p:nvPr/>
        </p:nvSpPr>
        <p:spPr>
          <a:xfrm>
            <a:off x="0" y="942929"/>
            <a:ext cx="3643306" cy="224676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Po dotyku záporné tyče se budou přesouvat volné elektrony z tyče do desky, tyčky a ručky elektroskopu. 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8110" y="3286123"/>
            <a:ext cx="3629478" cy="224676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Deska, tyčka a ručka budou záporné, neboť počet elektronů v nich bude větší než počet kladných iontů.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85 0.01157 L -0.09548 0.116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0" y="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16281E-7 C -0.00659 -0.003 -0.00763 0.00463 -0.0151 0.00509 C -0.02309 0.00578 -0.03125 0.00625 -0.03923 0.00694 C -0.04375 0.01087 -0.04392 0.01365 -0.04548 0.02035 C -0.04583 0.02359 -0.05052 0.04024 -0.05052 0.04394 C -0.05138 0.12535 -0.05052 0.20699 -0.05052 0.28839 " pathEditMode="relative" ptsTypes="fffff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4.16281E-7 C -0.01442 0.0007 -0.02865 0.0007 -0.04306 0.00185 C -0.04792 0.00231 -0.05053 0.01873 -0.05053 0.01873 C -0.05244 0.08002 -0.05435 0.14107 -0.05574 0.20236 C -0.05521 0.21809 -0.05435 0.24954 -0.05435 0.24954 " pathEditMode="relative" ptsTypes="ffffA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2.39593E-6 C -0.07605 0.00254 -0.0382 -0.01457 -0.05695 0.02197 C -0.05747 0.06822 -0.05956 0.1013 -0.05956 0.14154 " pathEditMode="relative" ptsTypes="ffA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0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1" dur="8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2" dur="80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80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6" grpId="0"/>
      <p:bldP spid="27" grpId="0"/>
      <p:bldP spid="32" grpId="0"/>
      <p:bldP spid="33" grpId="0" animBg="1"/>
      <p:bldP spid="34" grpId="0" animBg="1"/>
      <p:bldP spid="23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7857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Uzemnění elektroskopu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285860"/>
            <a:ext cx="398145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čára 3"/>
          <p:cNvCxnSpPr/>
          <p:nvPr/>
        </p:nvCxnSpPr>
        <p:spPr>
          <a:xfrm rot="16200000" flipH="1">
            <a:off x="5572132" y="3143248"/>
            <a:ext cx="571504" cy="4286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19" name="Skupina 18"/>
          <p:cNvGrpSpPr/>
          <p:nvPr/>
        </p:nvGrpSpPr>
        <p:grpSpPr>
          <a:xfrm>
            <a:off x="5660020" y="-15433"/>
            <a:ext cx="2269566" cy="6373391"/>
            <a:chOff x="5660020" y="-15433"/>
            <a:chExt cx="2269566" cy="6373391"/>
          </a:xfrm>
        </p:grpSpPr>
        <p:sp>
          <p:nvSpPr>
            <p:cNvPr id="5" name="Volný tvar 4"/>
            <p:cNvSpPr/>
            <p:nvPr/>
          </p:nvSpPr>
          <p:spPr>
            <a:xfrm>
              <a:off x="5660020" y="-15433"/>
              <a:ext cx="1944547" cy="6231038"/>
            </a:xfrm>
            <a:custGeom>
              <a:avLst/>
              <a:gdLst>
                <a:gd name="connsiteX0" fmla="*/ 0 w 1944547"/>
                <a:gd name="connsiteY0" fmla="*/ 1624314 h 6231038"/>
                <a:gd name="connsiteX1" fmla="*/ 1006998 w 1944547"/>
                <a:gd name="connsiteY1" fmla="*/ 767787 h 6231038"/>
                <a:gd name="connsiteX2" fmla="*/ 1944547 w 1944547"/>
                <a:gd name="connsiteY2" fmla="*/ 6231038 h 6231038"/>
                <a:gd name="connsiteX3" fmla="*/ 1944547 w 1944547"/>
                <a:gd name="connsiteY3" fmla="*/ 6231038 h 6231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44547" h="6231038">
                  <a:moveTo>
                    <a:pt x="0" y="1624314"/>
                  </a:moveTo>
                  <a:cubicBezTo>
                    <a:pt x="341453" y="812157"/>
                    <a:pt x="682907" y="0"/>
                    <a:pt x="1006998" y="767787"/>
                  </a:cubicBezTo>
                  <a:cubicBezTo>
                    <a:pt x="1331089" y="1535574"/>
                    <a:pt x="1944547" y="6231038"/>
                    <a:pt x="1944547" y="6231038"/>
                  </a:cubicBezTo>
                  <a:lnTo>
                    <a:pt x="1944547" y="6231038"/>
                  </a:lnTo>
                </a:path>
              </a:pathLst>
            </a:cu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>
              <a:off x="7286644" y="6215082"/>
              <a:ext cx="64294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7429520" y="6286520"/>
              <a:ext cx="42862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7500958" y="6357958"/>
              <a:ext cx="28575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5429256" y="2643182"/>
            <a:ext cx="500066" cy="923330"/>
            <a:chOff x="5000628" y="5715016"/>
            <a:chExt cx="500066" cy="923330"/>
          </a:xfrm>
        </p:grpSpPr>
        <p:grpSp>
          <p:nvGrpSpPr>
            <p:cNvPr id="15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7" name="Elipsa 16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 rot="5400000">
            <a:off x="5357818" y="3357562"/>
            <a:ext cx="7143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7034" y="611629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1. Záporně zelektrovaný elektroskop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7033" y="1287916"/>
            <a:ext cx="3538862" cy="310854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Po uzemnění záporně zelektrovaného elektroskopu </a:t>
            </a:r>
            <a:r>
              <a:rPr lang="cs-CZ" sz="2800" b="1" dirty="0" smtClean="0"/>
              <a:t>dojde     </a:t>
            </a:r>
            <a:r>
              <a:rPr lang="cs-CZ" sz="2800" b="1" dirty="0" smtClean="0"/>
              <a:t>k přechodu nadbytečných elektronů </a:t>
            </a:r>
            <a:r>
              <a:rPr lang="cs-CZ" sz="2800" b="1" dirty="0" smtClean="0"/>
              <a:t>z </a:t>
            </a:r>
            <a:r>
              <a:rPr lang="cs-CZ" sz="2800" b="1" dirty="0" smtClean="0"/>
              <a:t>elektroskopu do země. 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100899" y="4470638"/>
            <a:ext cx="3538862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Kovové části elektroskopu se stanou neutrální a výchylka vymizí.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07123E-6 C 0.01059 -0.04371 -0.00035 -0.09228 0.00382 -0.13807 C 0.00417 -0.15888 0.00399 -0.1797 0.00503 -0.20074 C 0.00538 -0.20814 0.01267 -0.22086 0.01267 -0.22086 C 0.01493 -0.22988 0.01528 -0.23913 0.02153 -0.24422 C 0.02326 -0.24769 0.02482 -0.25093 0.02656 -0.2544 C 0.03055 -0.26226 0.02812 -0.27475 0.03038 -0.28308 C 0.03107 -0.28539 0.03298 -0.28631 0.0342 -0.28816 C 0.03524 -0.28978 0.03576 -0.29186 0.0368 -0.29325 C 0.04149 -0.2995 0.04653 -0.30458 0.05069 -0.31175 C 0.0526 -0.31499 0.05573 -0.32193 0.05573 -0.32193 C 0.05746 -0.3291 0.06007 -0.33118 0.06337 -0.33696 C 0.07048 -0.34922 0.06493 -0.34575 0.07222 -0.34876 C 0.07552 -0.35569 0.08038 -0.35639 0.08611 -0.35893 C 0.09167 -0.35824 0.09826 -0.36009 0.1026 -0.35546 C 0.10521 -0.35269 0.10503 -0.34922 0.10642 -0.34552 C 0.11111 -0.33326 0.11337 -0.31985 0.11649 -0.30666 C 0.11788 -0.28469 0.12031 -0.25879 0.12535 -0.23775 C 0.12778 -0.21346 0.13246 -0.18987 0.13802 -0.16675 C 0.13923 -0.13483 0.14201 -0.10246 0.15069 -0.07239 C 0.15364 -0.03354 0.1566 0.00578 0.16198 0.04394 C 0.16441 0.07955 0.17465 0.11216 0.17969 0.14685 C 0.18073 0.1753 0.18055 0.1864 0.18611 0.20906 C 0.18732 0.22109 0.18906 0.23173 0.19114 0.24283 C 0.19444 0.28399 0.19167 0.32655 0.19739 0.36748 C 0.20052 0.38991 0.21128 0.40841 0.21649 0.42992 C 0.21701 0.44727 0.21545 0.466 0.22153 0.48219 " pathEditMode="relative" ptsTypes="ffffffffffffffffffffffffffA">
                                      <p:cBhvr>
                                        <p:cTn id="3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P spid="23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7857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Uzemnění elektroskopu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285860"/>
            <a:ext cx="398145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čára 3"/>
          <p:cNvCxnSpPr/>
          <p:nvPr/>
        </p:nvCxnSpPr>
        <p:spPr>
          <a:xfrm rot="16200000" flipH="1">
            <a:off x="5572132" y="3143248"/>
            <a:ext cx="571504" cy="4286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19" name="Skupina 18"/>
          <p:cNvGrpSpPr/>
          <p:nvPr/>
        </p:nvGrpSpPr>
        <p:grpSpPr>
          <a:xfrm>
            <a:off x="5660020" y="-15433"/>
            <a:ext cx="2269566" cy="6373391"/>
            <a:chOff x="5660020" y="-15433"/>
            <a:chExt cx="2269566" cy="6373391"/>
          </a:xfrm>
        </p:grpSpPr>
        <p:sp>
          <p:nvSpPr>
            <p:cNvPr id="5" name="Volný tvar 4"/>
            <p:cNvSpPr/>
            <p:nvPr/>
          </p:nvSpPr>
          <p:spPr>
            <a:xfrm>
              <a:off x="5660020" y="-15433"/>
              <a:ext cx="1944547" cy="6231038"/>
            </a:xfrm>
            <a:custGeom>
              <a:avLst/>
              <a:gdLst>
                <a:gd name="connsiteX0" fmla="*/ 0 w 1944547"/>
                <a:gd name="connsiteY0" fmla="*/ 1624314 h 6231038"/>
                <a:gd name="connsiteX1" fmla="*/ 1006998 w 1944547"/>
                <a:gd name="connsiteY1" fmla="*/ 767787 h 6231038"/>
                <a:gd name="connsiteX2" fmla="*/ 1944547 w 1944547"/>
                <a:gd name="connsiteY2" fmla="*/ 6231038 h 6231038"/>
                <a:gd name="connsiteX3" fmla="*/ 1944547 w 1944547"/>
                <a:gd name="connsiteY3" fmla="*/ 6231038 h 6231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44547" h="6231038">
                  <a:moveTo>
                    <a:pt x="0" y="1624314"/>
                  </a:moveTo>
                  <a:cubicBezTo>
                    <a:pt x="341453" y="812157"/>
                    <a:pt x="682907" y="0"/>
                    <a:pt x="1006998" y="767787"/>
                  </a:cubicBezTo>
                  <a:cubicBezTo>
                    <a:pt x="1331089" y="1535574"/>
                    <a:pt x="1944547" y="6231038"/>
                    <a:pt x="1944547" y="6231038"/>
                  </a:cubicBezTo>
                  <a:lnTo>
                    <a:pt x="1944547" y="6231038"/>
                  </a:lnTo>
                </a:path>
              </a:pathLst>
            </a:cu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>
              <a:off x="7286644" y="6215082"/>
              <a:ext cx="64294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7429520" y="6286520"/>
              <a:ext cx="42862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7500958" y="6357958"/>
              <a:ext cx="28575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" name="Skupina 13"/>
          <p:cNvGrpSpPr/>
          <p:nvPr/>
        </p:nvGrpSpPr>
        <p:grpSpPr>
          <a:xfrm>
            <a:off x="7358082" y="5715016"/>
            <a:ext cx="500066" cy="923330"/>
            <a:chOff x="5000628" y="5715016"/>
            <a:chExt cx="500066" cy="923330"/>
          </a:xfrm>
        </p:grpSpPr>
        <p:grpSp>
          <p:nvGrpSpPr>
            <p:cNvPr id="7" name="Skupina 9"/>
            <p:cNvGrpSpPr/>
            <p:nvPr/>
          </p:nvGrpSpPr>
          <p:grpSpPr>
            <a:xfrm>
              <a:off x="5000628" y="5715016"/>
              <a:ext cx="357190" cy="923330"/>
              <a:chOff x="1357290" y="5572140"/>
              <a:chExt cx="357190" cy="923330"/>
            </a:xfrm>
          </p:grpSpPr>
          <p:sp>
            <p:nvSpPr>
              <p:cNvPr id="17" name="Elipsa 16"/>
              <p:cNvSpPr/>
              <p:nvPr/>
            </p:nvSpPr>
            <p:spPr>
              <a:xfrm>
                <a:off x="1428728" y="5857892"/>
                <a:ext cx="285752" cy="285752"/>
              </a:xfrm>
              <a:prstGeom prst="ellips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357290" y="5572140"/>
                <a:ext cx="28575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/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5072066" y="5786454"/>
              <a:ext cx="4286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-</a:t>
              </a:r>
              <a:endParaRPr lang="cs-CZ" sz="3600" b="1" dirty="0"/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 rot="5400000">
            <a:off x="5357818" y="3357562"/>
            <a:ext cx="7143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0" y="571480"/>
            <a:ext cx="6398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2. Kladně zelektrovaný elektroskop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8338" y="1309473"/>
            <a:ext cx="3456384" cy="26776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Po uzemnění kladně zelektrovaného elektroskopu dojde </a:t>
            </a:r>
            <a:r>
              <a:rPr lang="cs-CZ" sz="2800" b="1" dirty="0" smtClean="0"/>
              <a:t>           k </a:t>
            </a:r>
            <a:r>
              <a:rPr lang="cs-CZ" sz="2800" b="1" dirty="0" smtClean="0"/>
              <a:t>přechodu elektronů ze země </a:t>
            </a:r>
            <a:r>
              <a:rPr lang="cs-CZ" sz="2800" b="1" dirty="0" smtClean="0"/>
              <a:t>                              do </a:t>
            </a:r>
            <a:r>
              <a:rPr lang="cs-CZ" sz="2800" b="1" dirty="0" smtClean="0"/>
              <a:t>elektroskopu. 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249649" y="4152920"/>
            <a:ext cx="3456384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Kovové části elektroskopu se stanou neutrální a výchylka vymizí.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40426E-6 C 0.00122 -0.01919 0.00295 -0.03885 -0.00503 -0.05573 C -0.00538 -0.0895 -0.00538 -0.12303 -0.00625 -0.15679 C -0.00642 -0.1672 -0.01406 -0.17715 -0.01649 -0.18732 C -0.01719 -0.20282 -0.01649 -0.21415 -0.02031 -0.22779 C -0.02205 -0.23381 -0.02778 -0.24468 -0.02778 -0.24468 C -0.02864 -0.27821 -0.02621 -0.2907 -0.03298 -0.31544 C -0.03455 -0.32863 -0.03437 -0.34158 -0.03802 -0.35407 C -0.03906 -0.38876 -0.03663 -0.3876 -0.04184 -0.40818 C -0.04357 -0.41489 -0.04531 -0.4216 -0.04687 -0.4283 C -0.04774 -0.43177 -0.0493 -0.43848 -0.0493 -0.43848 C -0.0493 -0.4401 -0.03958 -0.53792 -0.06198 -0.55827 C -0.06771 -0.58001 -0.06215 -0.6043 -0.07222 -0.62395 C -0.07309 -0.62742 -0.07378 -0.63066 -0.07465 -0.63413 C -0.075 -0.63575 -0.07587 -0.63922 -0.07587 -0.63922 C -0.07743 -0.65726 -0.0783 -0.67275 -0.08611 -0.68802 C -0.0901 -0.70513 -0.08698 -0.72317 -0.09496 -0.73866 C -0.09913 -0.75624 -0.09253 -0.73011 -0.09878 -0.74884 C -0.10225 -0.75925 -0.10399 -0.76965 -0.10885 -0.77914 C -0.10972 -0.78307 -0.11024 -0.78654 -0.11267 -0.78931 C -0.11493 -0.79185 -0.12031 -0.79602 -0.12031 -0.79602 C -0.12118 -0.79764 -0.12153 -0.79995 -0.12274 -0.80111 C -0.125 -0.80296 -0.13038 -0.80434 -0.13038 -0.80434 C -0.14444 -0.80319 -0.14791 -0.80434 -0.15816 -0.79926 C -0.16423 -0.78769 -0.16094 -0.79162 -0.16701 -0.78584 C -0.16962 -0.78075 -0.17083 -0.77567 -0.17344 -0.77058 C -0.17639 -0.75878 -0.17378 -0.76248 -0.17969 -0.75716 C -0.18368 -0.7493 -0.18541 -0.74352 -0.19114 -0.73866 C -0.19288 -0.73126 -0.1967 -0.72571 -0.19878 -0.71831 C -0.19913 -0.70212 -0.1993 -0.6857 -0.2 -0.66951 C -0.20035 -0.66211 -0.20573 -0.65633 -0.20764 -0.64916 C -0.20798 -0.59366 -0.20798 -0.53792 -0.20885 -0.48242 C -0.20903 -0.47178 -0.21389 -0.48057 -0.21389 -0.46369 " pathEditMode="relative" ptsTypes="ffffffffffffffffffffffffffffffffA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P spid="23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151811" y="1098256"/>
            <a:ext cx="3894855" cy="407461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4910" y="3356992"/>
            <a:ext cx="4572000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2800" b="1" dirty="0" smtClean="0"/>
              <a:t>Pokud se elektroskop vybaví stupnicí, tak aby bylo možno odečítat hodnoty </a:t>
            </a:r>
            <a:r>
              <a:rPr lang="cs-CZ" sz="2800" b="1" dirty="0" smtClean="0"/>
              <a:t>náboje, </a:t>
            </a:r>
            <a:r>
              <a:rPr lang="cs-CZ" sz="2800" b="1" dirty="0" smtClean="0"/>
              <a:t>pak se jedná o tzv. elektrometr.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395288" y="0"/>
            <a:ext cx="8229600" cy="81119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Elektrometr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01348" y="1098257"/>
            <a:ext cx="4608760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2800" b="1" dirty="0">
                <a:solidFill>
                  <a:prstClr val="black"/>
                </a:solidFill>
              </a:rPr>
              <a:t>Podle úhlu rozevření můžeme odhadovat i velikost náboje. </a:t>
            </a:r>
          </a:p>
        </p:txBody>
      </p:sp>
      <p:sp>
        <p:nvSpPr>
          <p:cNvPr id="3" name="Šipka dolů 2"/>
          <p:cNvSpPr/>
          <p:nvPr/>
        </p:nvSpPr>
        <p:spPr>
          <a:xfrm>
            <a:off x="2411760" y="2268388"/>
            <a:ext cx="360040" cy="872580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509520" y="5188550"/>
            <a:ext cx="514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2" grpId="0" animBg="1"/>
      <p:bldP spid="3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8942" y="0"/>
            <a:ext cx="8229600" cy="6858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První elektrický generátor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77536" y="836712"/>
            <a:ext cx="8534752" cy="15113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roce 1663 sestrojil německý fyzik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Otto von Guericke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první elektrický generátor, který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 výrobu elektřiny využíval tření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77536" y="2852936"/>
            <a:ext cx="5072098" cy="3381398"/>
          </a:xfrm>
          <a:prstGeom prst="rect">
            <a:avLst/>
          </a:prstGeom>
          <a:noFill/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5582344" y="3548721"/>
            <a:ext cx="3232176" cy="224676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 smtClean="0"/>
              <a:t>Rotující </a:t>
            </a:r>
            <a:r>
              <a:rPr lang="cs-CZ" sz="2800" b="1" dirty="0"/>
              <a:t>sírová </a:t>
            </a:r>
            <a:r>
              <a:rPr lang="cs-CZ" sz="2800" b="1" dirty="0" smtClean="0"/>
              <a:t>koule,</a:t>
            </a:r>
            <a:endParaRPr lang="cs-CZ" sz="2800" b="1" dirty="0"/>
          </a:p>
          <a:p>
            <a:r>
              <a:rPr lang="cs-CZ" sz="2800" b="1" dirty="0" smtClean="0"/>
              <a:t>s </a:t>
            </a:r>
            <a:r>
              <a:rPr lang="cs-CZ" sz="2800" b="1" dirty="0"/>
              <a:t>jejíž pomocí vytvářel </a:t>
            </a:r>
          </a:p>
          <a:p>
            <a:r>
              <a:rPr lang="cs-CZ" sz="2800" b="1" dirty="0"/>
              <a:t>elektrické jiskry. </a:t>
            </a:r>
          </a:p>
        </p:txBody>
      </p:sp>
      <p:cxnSp>
        <p:nvCxnSpPr>
          <p:cNvPr id="7" name="Přímá spojnice se šipkou 6"/>
          <p:cNvCxnSpPr>
            <a:stCxn id="5" idx="1"/>
          </p:cNvCxnSpPr>
          <p:nvPr/>
        </p:nvCxnSpPr>
        <p:spPr>
          <a:xfrm flipH="1" flipV="1">
            <a:off x="4283968" y="4672105"/>
            <a:ext cx="1298376" cy="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77536" y="6324635"/>
            <a:ext cx="514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 txBox="1">
            <a:spLocks noChangeArrowheads="1"/>
          </p:cNvSpPr>
          <p:nvPr/>
        </p:nvSpPr>
        <p:spPr>
          <a:xfrm>
            <a:off x="285720" y="0"/>
            <a:ext cx="8229600" cy="7143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Van de Graafův generátor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6"/>
          <p:cNvSpPr txBox="1">
            <a:spLocks noChangeArrowheads="1"/>
          </p:cNvSpPr>
          <p:nvPr/>
        </p:nvSpPr>
        <p:spPr>
          <a:xfrm>
            <a:off x="248109" y="4653136"/>
            <a:ext cx="4800600" cy="91233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Náboj se usadí na vnějším povrchu koule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34769" y="857232"/>
            <a:ext cx="3075121" cy="583589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5304" y="857232"/>
            <a:ext cx="4800752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2800" b="1" dirty="0">
                <a:solidFill>
                  <a:prstClr val="black"/>
                </a:solidFill>
              </a:rPr>
              <a:t>Pomocí něj můžeme získat elektrický náboj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8373" y="2344525"/>
            <a:ext cx="4790336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2800" b="1" dirty="0">
                <a:solidFill>
                  <a:prstClr val="black"/>
                </a:solidFill>
              </a:rPr>
              <a:t>Pohybem nabitého pásu se náboj přenese do dutiny velké koule a hrotem je odveden </a:t>
            </a:r>
            <a:r>
              <a:rPr lang="cs-CZ" sz="2800" b="1" dirty="0" smtClean="0">
                <a:solidFill>
                  <a:prstClr val="black"/>
                </a:solidFill>
              </a:rPr>
              <a:t>            na </a:t>
            </a:r>
            <a:r>
              <a:rPr lang="cs-CZ" sz="2800" b="1" dirty="0">
                <a:solidFill>
                  <a:prstClr val="black"/>
                </a:solidFill>
              </a:rPr>
              <a:t>kouli.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609890" y="6323798"/>
            <a:ext cx="514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0"/>
            <a:ext cx="9144000" cy="13716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+mj-lt"/>
                <a:ea typeface="+mj-ea"/>
                <a:cs typeface="+mj-cs"/>
              </a:rPr>
              <a:t>Z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ápis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+mj-lt"/>
                <a:ea typeface="+mj-ea"/>
                <a:cs typeface="+mj-cs"/>
              </a:rPr>
              <a:t>Téma: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Elektroskop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0" y="908720"/>
            <a:ext cx="9144000" cy="5400600"/>
          </a:xfrm>
          <a:prstGeom prst="rect">
            <a:avLst/>
          </a:prstGeom>
        </p:spPr>
        <p:txBody>
          <a:bodyPr/>
          <a:lstStyle/>
          <a:p>
            <a:pPr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Elektrický náboj můžeme zjišťovat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elektroskopem či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elektrometrem.</a:t>
            </a:r>
          </a:p>
          <a:p>
            <a:pPr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Elektrický náboj můžeme získávat pomocí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van de Graafova generátoru.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Pohybem pásu generátoru se nabije izolovaná koule.</a:t>
            </a:r>
          </a:p>
          <a:p>
            <a:pPr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714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lphaLcParenR"/>
              <a:tabLst/>
              <a:defRPr/>
            </a:pP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elektroskop – jeho části</a:t>
            </a:r>
          </a:p>
          <a:p>
            <a:pPr marL="1714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714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365104"/>
            <a:ext cx="1838325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3851920" y="4653136"/>
            <a:ext cx="122413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220072" y="443711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kovová deska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635896" y="5373216"/>
            <a:ext cx="122413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932040" y="51571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kovová ručka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779912" y="6165304"/>
            <a:ext cx="122413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04048" y="594928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stojan z izolantu</a:t>
            </a:r>
            <a:endParaRPr lang="cs-CZ" sz="2400" dirty="0"/>
          </a:p>
        </p:txBody>
      </p:sp>
      <p:cxnSp>
        <p:nvCxnSpPr>
          <p:cNvPr id="12" name="Přímá spojovací šipka 11"/>
          <p:cNvCxnSpPr/>
          <p:nvPr/>
        </p:nvCxnSpPr>
        <p:spPr>
          <a:xfrm rot="10800000">
            <a:off x="1979712" y="5445224"/>
            <a:ext cx="129614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0" y="522920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kovová tyčka</a:t>
            </a:r>
            <a:endParaRPr lang="cs-CZ" sz="2400" dirty="0"/>
          </a:p>
        </p:txBody>
      </p:sp>
      <p:cxnSp>
        <p:nvCxnSpPr>
          <p:cNvPr id="16" name="Přímá spojovací šipka 15"/>
          <p:cNvCxnSpPr/>
          <p:nvPr/>
        </p:nvCxnSpPr>
        <p:spPr>
          <a:xfrm rot="10800000">
            <a:off x="1979712" y="4869160"/>
            <a:ext cx="129614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95536" y="4365104"/>
            <a:ext cx="1547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prstenec z izolantu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514350">
              <a:spcBef>
                <a:spcPct val="20000"/>
              </a:spcBef>
              <a:defRPr/>
            </a:pPr>
            <a:r>
              <a:rPr lang="cs-CZ" sz="2800" dirty="0" smtClean="0"/>
              <a:t>b)  </a:t>
            </a:r>
            <a:r>
              <a:rPr lang="cs-CZ" sz="2800" b="1" dirty="0" smtClean="0"/>
              <a:t>chování elektroskopu po přiblížení kladně zelektrované</a:t>
            </a:r>
          </a:p>
          <a:p>
            <a:pPr marL="171450" lvl="0" indent="-514350">
              <a:spcBef>
                <a:spcPct val="20000"/>
              </a:spcBef>
              <a:defRPr/>
            </a:pPr>
            <a:r>
              <a:rPr lang="cs-CZ" sz="2800" b="1" dirty="0" smtClean="0"/>
              <a:t>      tyče</a:t>
            </a:r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r>
              <a:rPr lang="cs-CZ" sz="2800" dirty="0" smtClean="0"/>
              <a:t>c) </a:t>
            </a:r>
            <a:r>
              <a:rPr lang="cs-CZ" sz="2800" b="1" dirty="0" smtClean="0"/>
              <a:t>chování elektroskopu po dotyku kladně zelektrovanou tyčí</a:t>
            </a:r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  <a:p>
            <a:pPr marL="171450" lvl="0" indent="-514350">
              <a:spcBef>
                <a:spcPct val="20000"/>
              </a:spcBef>
              <a:defRPr/>
            </a:pPr>
            <a:endParaRPr lang="cs-CZ" sz="2800" dirty="0" smtClean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1838325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 rot="18956411">
            <a:off x="2407863" y="808593"/>
            <a:ext cx="204222" cy="172819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62068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980728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-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198884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20486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908720"/>
            <a:ext cx="5508104" cy="23083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Elektrony ze spodní části elektroskopu budou přitahovány k tyči – deska bude mít záporný náboj.</a:t>
            </a:r>
          </a:p>
          <a:p>
            <a:r>
              <a:rPr lang="cs-CZ" sz="2400" dirty="0" smtClean="0"/>
              <a:t>V tyčce a ručce elektrony chybí – budou mít kladný náboj.</a:t>
            </a:r>
          </a:p>
          <a:p>
            <a:r>
              <a:rPr lang="cs-CZ" sz="2400" b="1" dirty="0" smtClean="0"/>
              <a:t>Výchylka bude dočasná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293096"/>
            <a:ext cx="1838325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 rot="18956411">
            <a:off x="2119831" y="4048953"/>
            <a:ext cx="204222" cy="172819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400506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29309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15719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501317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4180344"/>
            <a:ext cx="5508104" cy="26776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Elektrony z celého elektroskopu budou přecházet do tyče,  dokud nebude elektricky neutrální.</a:t>
            </a:r>
          </a:p>
          <a:p>
            <a:r>
              <a:rPr lang="cs-CZ" sz="2400" dirty="0" smtClean="0"/>
              <a:t>V elektroskopu budou elektrony chybět – deska, ručka i tyčka budou mít kladný náboj.</a:t>
            </a:r>
          </a:p>
          <a:p>
            <a:r>
              <a:rPr lang="cs-CZ" sz="2400" b="1" dirty="0" smtClean="0"/>
              <a:t>Výchylka bude trvalá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15573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514350">
              <a:spcBef>
                <a:spcPct val="20000"/>
              </a:spcBef>
              <a:defRPr/>
            </a:pPr>
            <a:r>
              <a:rPr lang="cs-CZ" sz="2800" dirty="0" smtClean="0"/>
              <a:t>d) </a:t>
            </a:r>
            <a:r>
              <a:rPr lang="cs-CZ" sz="2800" b="1" dirty="0" smtClean="0"/>
              <a:t>uzemnění záporně zelektrovaného elektroskopu</a:t>
            </a:r>
          </a:p>
          <a:p>
            <a:pPr marL="171450" lvl="0" indent="-514350">
              <a:spcBef>
                <a:spcPct val="20000"/>
              </a:spcBef>
              <a:defRPr/>
            </a:pPr>
            <a:r>
              <a:rPr lang="cs-CZ" sz="2800" dirty="0" smtClean="0"/>
              <a:t>	- elektrony budou přecházet z elektroskopu do země, dokud</a:t>
            </a:r>
          </a:p>
          <a:p>
            <a:pPr marL="171450" lvl="0" indent="-514350">
              <a:spcBef>
                <a:spcPct val="20000"/>
              </a:spcBef>
              <a:defRPr/>
            </a:pPr>
            <a:r>
              <a:rPr lang="cs-CZ" sz="2800" dirty="0" smtClean="0"/>
              <a:t>    nebude elektricky neutrální.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Kreslený elektroskop ze snímků 4 – 10 upraven z:</a:t>
            </a:r>
          </a:p>
          <a:p>
            <a:r>
              <a:rPr lang="cs-CZ" sz="1400" dirty="0" smtClean="0"/>
              <a:t>http://abcdimenze.wz.cz/elektrostatika.html</a:t>
            </a:r>
          </a:p>
          <a:p>
            <a:r>
              <a:rPr lang="cs-CZ" sz="1400" dirty="0" smtClean="0"/>
              <a:t>[1]</a:t>
            </a:r>
            <a:endParaRPr lang="cs-CZ" sz="1400" dirty="0"/>
          </a:p>
          <a:p>
            <a:r>
              <a:rPr lang="cs-CZ" sz="1400" dirty="0"/>
              <a:t>http://www.google.cz/imgres?q=elektrometr&amp;start=100&amp;hl=cs&amp;biw=1366&amp;bih=571&amp;gbv=2&amp;addh=36&amp;tbm=isch&amp;tbnid=uZkcx3OOXP-LLM:&amp;imgrefurl=http://www.pomoce-szkolne.pl/sklep/product_info.php%3Fproducts_id%3D513&amp;docid=Yd3uMes9OO1dPM&amp;itg=1&amp;imgurl=http://</a:t>
            </a:r>
            <a:r>
              <a:rPr lang="cs-CZ" sz="1400" dirty="0" smtClean="0"/>
              <a:t>www.pomoce-szkolne.pl/sklep/images/fizyka/elektrometrzpuszka.jpg&amp;w=195&amp;h=204&amp;ei=AJ3PT5KFJYSo4gSTmZCRDA&amp;zoom=1&amp;iact=hc&amp;vpx=532&amp;vpy=97&amp;dur=75&amp;hovh=163&amp;hovw=156&amp;tx=78&amp;ty=90&amp;sig=101810909943249336466&amp;page=5&amp;tbnh=121&amp;tbnw=109&amp;ndsp=31&amp;ved=1t:429,r:26,s:100,i:125</a:t>
            </a:r>
          </a:p>
          <a:p>
            <a:r>
              <a:rPr lang="cs-CZ" sz="1400" dirty="0" smtClean="0"/>
              <a:t>[2]</a:t>
            </a:r>
            <a:endParaRPr lang="cs-CZ" sz="1400" dirty="0"/>
          </a:p>
          <a:p>
            <a:r>
              <a:rPr lang="cs-CZ" sz="1400" dirty="0"/>
              <a:t>http://www.google.cz/imgres?q=otto+von+guericke&amp;hl=cs&amp;gbv=2&amp;biw=1366&amp;bih=571&amp;tbm=isch&amp;tbnid=7ndhCvZMTDs0CM:&amp;imgrefurl=http://physics.kenyon.edu/EarlyApparatus/Static_Electricity/Electricity_from_Glass/Electricity_from_Glass.html&amp;docid=TdC0RihM4cwxFM&amp;imgurl=http://physics.kenyon.edu/EarlyApparatus/Static_Electricity/Electricity_from_Glass/Von_Guerickes_Sulphur_Ball.JPG&amp;w=600&amp;h=400&amp;ei=1afPT4OqBYfR4QS-1u21DA&amp;zoom=1&amp;iact=hc&amp;vpx=188&amp;vpy=216&amp;dur=10775&amp;hovh=183&amp;hovw=275&amp;tx=131&amp;ty=111&amp;sig=101810909943249336466&amp;page=1&amp;tbnh=95&amp;tbnw=143&amp;start=0&amp;ndsp=26&amp;ved=1t:429,r:19,s:0,i:108</a:t>
            </a:r>
          </a:p>
          <a:p>
            <a:r>
              <a:rPr lang="cs-CZ" sz="1400" dirty="0" smtClean="0"/>
              <a:t>[3]</a:t>
            </a:r>
            <a:endParaRPr lang="cs-CZ" sz="1400" dirty="0"/>
          </a:p>
          <a:p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upload.wikimedia.org/wikipedia/commons/8/82/Van_de_graaff_generator_sm.jpg</a:t>
            </a:r>
          </a:p>
          <a:p>
            <a:endParaRPr lang="cs-CZ" sz="1400" dirty="0" smtClean="0"/>
          </a:p>
          <a:p>
            <a:r>
              <a:rPr lang="cs-CZ" sz="1400" dirty="0" smtClean="0"/>
              <a:t>Obrázky elektroskopu uvedené v zápisu hodiny </a:t>
            </a:r>
            <a:r>
              <a:rPr lang="cs-CZ" sz="1400" smtClean="0"/>
              <a:t>jsou vlastní.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Vytvořeno jako DUM do předmětu fyzika na ZŠ Studentská 895, Mnichovo Hradiště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</TotalTime>
  <Words>787</Words>
  <Application>Microsoft Office PowerPoint</Application>
  <PresentationFormat>Předvádění na obrazovce (4:3)</PresentationFormat>
  <Paragraphs>171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120</cp:revision>
  <dcterms:modified xsi:type="dcterms:W3CDTF">2012-06-06T19:39:03Z</dcterms:modified>
</cp:coreProperties>
</file>