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1" r:id="rId3"/>
    <p:sldId id="257" r:id="rId4"/>
    <p:sldId id="265" r:id="rId5"/>
    <p:sldId id="259" r:id="rId6"/>
    <p:sldId id="260" r:id="rId7"/>
    <p:sldId id="261" r:id="rId8"/>
    <p:sldId id="275" r:id="rId9"/>
    <p:sldId id="264" r:id="rId10"/>
    <p:sldId id="266" r:id="rId11"/>
    <p:sldId id="267" r:id="rId12"/>
    <p:sldId id="268" r:id="rId13"/>
    <p:sldId id="270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FF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100" d="100"/>
          <a:sy n="100" d="100"/>
        </p:scale>
        <p:origin x="-660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875FB05-1605-466B-BA89-CBCC6528D208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CC5B612-B34D-4E7B-B95F-AC37C75DCD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404664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4814406"/>
              </p:ext>
            </p:extLst>
          </p:nvPr>
        </p:nvGraphicFramePr>
        <p:xfrm>
          <a:off x="611560" y="1772816"/>
          <a:ext cx="7128792" cy="34244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86409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76420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9.1.2012</a:t>
                      </a:r>
                    </a:p>
                  </a:txBody>
                  <a:tcPr/>
                </a:tc>
              </a:tr>
              <a:tr h="4250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VY_32_INOVACE_05_ČESKÝ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250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podstatná jména-cvičení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250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7776864" cy="1754326"/>
          </a:xfrm>
          <a:prstGeom prst="rect">
            <a:avLst/>
          </a:prstGeom>
          <a:gradFill flip="none" rotWithShape="1">
            <a:gsLst>
              <a:gs pos="0">
                <a:srgbClr val="3399FF">
                  <a:tint val="66000"/>
                  <a:satMod val="160000"/>
                </a:srgbClr>
              </a:gs>
              <a:gs pos="50000">
                <a:srgbClr val="3399FF">
                  <a:tint val="44500"/>
                  <a:satMod val="160000"/>
                </a:srgbClr>
              </a:gs>
              <a:gs pos="100000">
                <a:srgbClr val="3399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Podstatná jména</a:t>
            </a:r>
          </a:p>
          <a:p>
            <a:pPr algn="ctr"/>
            <a:r>
              <a:rPr lang="cs-CZ" sz="5400" b="1" dirty="0" smtClean="0"/>
              <a:t>cvičení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1"/>
            <a:ext cx="8003232" cy="51845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Vytvoř správný tvar podstatného jména.</a:t>
            </a:r>
          </a:p>
          <a:p>
            <a:pPr>
              <a:buNone/>
            </a:pPr>
            <a:endParaRPr lang="cs-CZ" sz="28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dirty="0" smtClean="0"/>
              <a:t>lavička (</a:t>
            </a:r>
            <a:r>
              <a:rPr lang="cs-CZ" sz="3200" smtClean="0"/>
              <a:t>6. p., č</a:t>
            </a:r>
            <a:r>
              <a:rPr lang="cs-CZ" sz="3200" dirty="0" smtClean="0"/>
              <a:t>. mn</a:t>
            </a:r>
            <a:r>
              <a:rPr lang="cs-CZ" sz="3200" smtClean="0"/>
              <a:t>.)       _________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strom (</a:t>
            </a:r>
            <a:r>
              <a:rPr lang="cs-CZ" sz="3200" smtClean="0"/>
              <a:t>4. p</a:t>
            </a:r>
            <a:r>
              <a:rPr lang="cs-CZ" sz="3200" dirty="0" smtClean="0"/>
              <a:t>., č. mn.)        _________        </a:t>
            </a:r>
          </a:p>
          <a:p>
            <a:pPr>
              <a:buNone/>
            </a:pPr>
            <a:r>
              <a:rPr lang="cs-CZ" sz="3200" dirty="0" smtClean="0"/>
              <a:t>jezero (</a:t>
            </a:r>
            <a:r>
              <a:rPr lang="cs-CZ" sz="3200" smtClean="0"/>
              <a:t>7. p., č. mn</a:t>
            </a:r>
            <a:r>
              <a:rPr lang="cs-CZ" sz="3200" dirty="0" smtClean="0"/>
              <a:t>.)       _________</a:t>
            </a:r>
          </a:p>
          <a:p>
            <a:pPr>
              <a:buNone/>
            </a:pPr>
            <a:r>
              <a:rPr lang="cs-CZ" sz="3200" dirty="0" smtClean="0"/>
              <a:t>přítel (</a:t>
            </a:r>
            <a:r>
              <a:rPr lang="cs-CZ" sz="3200" smtClean="0"/>
              <a:t>7. p</a:t>
            </a:r>
            <a:r>
              <a:rPr lang="cs-CZ" sz="3200" dirty="0" smtClean="0"/>
              <a:t>., č. mn</a:t>
            </a:r>
            <a:r>
              <a:rPr lang="cs-CZ" sz="3200" smtClean="0"/>
              <a:t>.)         _________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zřetel (</a:t>
            </a:r>
            <a:r>
              <a:rPr lang="cs-CZ" sz="3200" smtClean="0"/>
              <a:t>6. p., č. j.)            _________</a:t>
            </a: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peníze (</a:t>
            </a:r>
            <a:r>
              <a:rPr lang="cs-CZ" sz="3200" smtClean="0"/>
              <a:t>7. p</a:t>
            </a:r>
            <a:r>
              <a:rPr lang="cs-CZ" sz="3200" dirty="0" smtClean="0"/>
              <a:t>., </a:t>
            </a:r>
            <a:r>
              <a:rPr lang="cs-CZ" sz="3200" err="1" smtClean="0"/>
              <a:t>č</a:t>
            </a:r>
            <a:r>
              <a:rPr lang="cs-CZ" sz="3200" smtClean="0"/>
              <a:t>. mn</a:t>
            </a:r>
            <a:r>
              <a:rPr lang="cs-CZ" sz="3200" dirty="0" smtClean="0"/>
              <a:t>.)      __________</a:t>
            </a:r>
          </a:p>
          <a:p>
            <a:pPr>
              <a:buNone/>
            </a:pPr>
            <a:r>
              <a:rPr lang="cs-CZ" sz="3200" dirty="0" smtClean="0"/>
              <a:t>pytel (</a:t>
            </a:r>
            <a:r>
              <a:rPr lang="cs-CZ" sz="3200" smtClean="0"/>
              <a:t>6. p</a:t>
            </a:r>
            <a:r>
              <a:rPr lang="cs-CZ" sz="3200" dirty="0" smtClean="0"/>
              <a:t>., </a:t>
            </a:r>
            <a:r>
              <a:rPr lang="cs-CZ" sz="3200" err="1" smtClean="0"/>
              <a:t>č</a:t>
            </a:r>
            <a:r>
              <a:rPr lang="cs-CZ" sz="3200" smtClean="0"/>
              <a:t>. mn</a:t>
            </a:r>
            <a:r>
              <a:rPr lang="cs-CZ" sz="3200" dirty="0" smtClean="0"/>
              <a:t>.)         __________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242088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548680"/>
            <a:ext cx="8640960" cy="524604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r>
              <a:rPr lang="cs-CZ" sz="3200" i="1" smtClean="0">
                <a:solidFill>
                  <a:srgbClr val="FF0000"/>
                </a:solidFill>
              </a:rPr>
              <a:t>Řešení</a:t>
            </a: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.</a:t>
            </a:r>
            <a:endParaRPr lang="cs-CZ" sz="3200" dirty="0" smtClean="0"/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r>
              <a:rPr lang="cs-CZ" sz="3200" dirty="0" smtClean="0"/>
              <a:t>l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avička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6. p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., </a:t>
            </a:r>
            <a:r>
              <a:rPr kumimoji="0" lang="cs-CZ" sz="3200" b="0" i="0" u="none" strike="noStrike" kern="1200" cap="none" spc="0" normalizeH="0" baseline="0" noProof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mn.)        </a:t>
            </a:r>
            <a:r>
              <a:rPr kumimoji="0" lang="cs-CZ" sz="3200" b="0" i="0" u="none" strike="noStrike" kern="120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lavičkách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strom (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4. p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., č. mn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.)           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stromy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jezero (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7. p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., č .mn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.)           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jezery   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přítel (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7. p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., č. mn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.)            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přáteli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zřetel (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6. p., č.</a:t>
            </a:r>
            <a:r>
              <a:rPr kumimoji="0" lang="cs-CZ" sz="3200" b="0" i="0" u="none" strike="noStrike" kern="1200" cap="none" spc="0" normalizeH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.)               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zřeteli      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peníze (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7. p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.,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č.mn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.)          </a:t>
            </a:r>
            <a:r>
              <a:rPr lang="cs-CZ" sz="3200" noProof="0" smtClean="0"/>
              <a:t> 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penězi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pytel (6.p.,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č.mn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.)                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pytlích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242088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348880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67463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Jsou věty napsány správně?  Označ.</a:t>
            </a:r>
          </a:p>
          <a:p>
            <a:pPr>
              <a:buNone/>
            </a:pPr>
            <a:r>
              <a:rPr lang="cs-CZ" sz="2800" dirty="0" smtClean="0"/>
              <a:t>ANO-NE: Můj bratr chová poštovní holuby.</a:t>
            </a:r>
          </a:p>
          <a:p>
            <a:pPr>
              <a:buNone/>
            </a:pPr>
            <a:r>
              <a:rPr lang="cs-CZ" sz="2800" dirty="0" smtClean="0"/>
              <a:t>ANO-NE: Po zahradě se procházeli pávy.</a:t>
            </a:r>
          </a:p>
          <a:p>
            <a:pPr>
              <a:buNone/>
            </a:pPr>
            <a:r>
              <a:rPr lang="cs-CZ" sz="2800" dirty="0" smtClean="0"/>
              <a:t>ANO-NE: Na hrázi rybníka rostou </a:t>
            </a:r>
            <a:r>
              <a:rPr lang="cs-CZ" sz="2800" dirty="0" err="1" smtClean="0"/>
              <a:t>vrbi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ANO-NE: V cíly byla první Eva.</a:t>
            </a:r>
          </a:p>
          <a:p>
            <a:pPr>
              <a:buNone/>
            </a:pPr>
            <a:r>
              <a:rPr lang="cs-CZ" sz="2800" dirty="0" smtClean="0"/>
              <a:t>ANO-NE: Odpověděl nám na naše dotazy.</a:t>
            </a:r>
          </a:p>
          <a:p>
            <a:pPr>
              <a:buNone/>
            </a:pPr>
            <a:r>
              <a:rPr lang="cs-CZ" sz="2800" dirty="0" smtClean="0"/>
              <a:t>ANO-NE: Jedovatí plazy jsou nebezpeční.</a:t>
            </a:r>
          </a:p>
          <a:p>
            <a:pPr>
              <a:buNone/>
            </a:pPr>
            <a:r>
              <a:rPr lang="cs-CZ" sz="2800" dirty="0" smtClean="0"/>
              <a:t>ANO-NE: Velmi často se radil s </a:t>
            </a:r>
            <a:r>
              <a:rPr lang="cs-CZ" sz="2800" dirty="0" err="1" smtClean="0"/>
              <a:t>léčitely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ANO-NE: Zítra pojede do </a:t>
            </a:r>
            <a:r>
              <a:rPr lang="cs-CZ" sz="2800" dirty="0" err="1" smtClean="0"/>
              <a:t>Přibylavi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ANO-NE: Koupil mu bílou </a:t>
            </a:r>
            <a:r>
              <a:rPr lang="cs-CZ" sz="2800" dirty="0" err="1" smtClean="0"/>
              <a:t>košily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ANO-NE: V dutině stromu měli hnízdo datli.</a:t>
            </a:r>
          </a:p>
          <a:p>
            <a:pPr>
              <a:buNone/>
            </a:pPr>
            <a:r>
              <a:rPr lang="cs-CZ" sz="2800" dirty="0" smtClean="0"/>
              <a:t>ANO-NE: Vlak projel dvěma </a:t>
            </a:r>
            <a:r>
              <a:rPr lang="cs-CZ" sz="2800" dirty="0" err="1" smtClean="0"/>
              <a:t>tuneli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53061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i="1" smtClean="0">
                <a:solidFill>
                  <a:srgbClr val="FF0000"/>
                </a:solidFill>
              </a:rPr>
              <a:t>Řešení.</a:t>
            </a:r>
            <a:endParaRPr lang="cs-CZ" sz="28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r>
              <a:rPr lang="cs-CZ" sz="2800" dirty="0" smtClean="0"/>
              <a:t>-NE: Můj bratr chová poštovní holuby.</a:t>
            </a:r>
          </a:p>
          <a:p>
            <a:pPr>
              <a:buNone/>
            </a:pPr>
            <a:r>
              <a:rPr lang="cs-CZ" sz="2800" dirty="0" smtClean="0"/>
              <a:t>ANO-</a:t>
            </a:r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r>
              <a:rPr lang="cs-CZ" sz="2800" dirty="0" smtClean="0"/>
              <a:t>: Po zahradě se procházeli pávy.</a:t>
            </a:r>
          </a:p>
          <a:p>
            <a:pPr>
              <a:buNone/>
            </a:pPr>
            <a:r>
              <a:rPr lang="cs-CZ" sz="2800" dirty="0" smtClean="0"/>
              <a:t>ANO-</a:t>
            </a:r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r>
              <a:rPr lang="cs-CZ" sz="2800" dirty="0" smtClean="0"/>
              <a:t>: Na hrázi rybníka rostou </a:t>
            </a:r>
            <a:r>
              <a:rPr lang="cs-CZ" sz="2800" dirty="0" err="1" smtClean="0"/>
              <a:t>vrbi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ANO-</a:t>
            </a:r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r>
              <a:rPr lang="cs-CZ" sz="2800" dirty="0" smtClean="0"/>
              <a:t>: V cíly byla první Eva.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r>
              <a:rPr lang="cs-CZ" sz="2800" dirty="0" smtClean="0"/>
              <a:t>-NE: Odpověděl nám na naše dotazy.</a:t>
            </a:r>
          </a:p>
          <a:p>
            <a:pPr>
              <a:buNone/>
            </a:pPr>
            <a:r>
              <a:rPr lang="cs-CZ" sz="2800" dirty="0" smtClean="0"/>
              <a:t>ANO-</a:t>
            </a:r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r>
              <a:rPr lang="cs-CZ" sz="2800" dirty="0" smtClean="0"/>
              <a:t>: Jedovatí plazy jsou nebezpeční.</a:t>
            </a:r>
          </a:p>
          <a:p>
            <a:pPr>
              <a:buNone/>
            </a:pPr>
            <a:r>
              <a:rPr lang="cs-CZ" sz="2800" dirty="0" smtClean="0"/>
              <a:t>ANO-</a:t>
            </a:r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r>
              <a:rPr lang="cs-CZ" sz="2800" dirty="0" smtClean="0"/>
              <a:t>: Velmi často se radil s </a:t>
            </a:r>
            <a:r>
              <a:rPr lang="cs-CZ" sz="2800" dirty="0" err="1" smtClean="0"/>
              <a:t>léčitely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r>
              <a:rPr lang="cs-CZ" sz="2800" dirty="0" smtClean="0"/>
              <a:t>-NE: Zítra pojede do </a:t>
            </a:r>
            <a:r>
              <a:rPr lang="cs-CZ" sz="2800" dirty="0" err="1" smtClean="0"/>
              <a:t>Přibylavi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ANO-</a:t>
            </a:r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r>
              <a:rPr lang="cs-CZ" sz="2800" dirty="0" smtClean="0"/>
              <a:t>: Koupil mu bílou </a:t>
            </a:r>
            <a:r>
              <a:rPr lang="cs-CZ" sz="2800" dirty="0" err="1" smtClean="0"/>
              <a:t>košily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r>
              <a:rPr lang="cs-CZ" sz="2800" dirty="0" smtClean="0"/>
              <a:t>-NE: V dutině stromu měli hnízdo datli.</a:t>
            </a:r>
          </a:p>
          <a:p>
            <a:pPr>
              <a:buNone/>
            </a:pPr>
            <a:r>
              <a:rPr lang="cs-CZ" sz="2800" dirty="0" smtClean="0"/>
              <a:t>ANO-</a:t>
            </a:r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r>
              <a:rPr lang="cs-CZ" sz="2800" dirty="0" smtClean="0"/>
              <a:t>: Vlak projel dvěma </a:t>
            </a:r>
            <a:r>
              <a:rPr lang="cs-CZ" sz="2800" dirty="0" err="1" smtClean="0"/>
              <a:t>tuneli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67463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Označ správný tvar podstatného jména </a:t>
            </a:r>
          </a:p>
          <a:p>
            <a:pPr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uvedený v závorce.</a:t>
            </a:r>
          </a:p>
          <a:p>
            <a:pPr>
              <a:buNone/>
            </a:pPr>
            <a:r>
              <a:rPr lang="cs-CZ" sz="2800" dirty="0" smtClean="0"/>
              <a:t>V tropických (pralesích, </a:t>
            </a:r>
            <a:r>
              <a:rPr lang="cs-CZ" sz="2800" dirty="0" err="1" smtClean="0"/>
              <a:t>pralesých</a:t>
            </a:r>
            <a:r>
              <a:rPr lang="cs-CZ" sz="2800" dirty="0" smtClean="0"/>
              <a:t>) žije hodně</a:t>
            </a:r>
          </a:p>
          <a:p>
            <a:pPr>
              <a:buNone/>
            </a:pPr>
            <a:r>
              <a:rPr lang="cs-CZ" sz="2800" dirty="0" smtClean="0"/>
              <a:t>nebezpečných hadů. Věrnými společníky</a:t>
            </a:r>
          </a:p>
          <a:p>
            <a:pPr>
              <a:buNone/>
            </a:pPr>
            <a:r>
              <a:rPr lang="cs-CZ" sz="2800" dirty="0" smtClean="0"/>
              <a:t>člověka jsou (psy, psi). Na ulicích se rozsvítily</a:t>
            </a:r>
          </a:p>
          <a:p>
            <a:pPr>
              <a:buNone/>
            </a:pPr>
            <a:r>
              <a:rPr lang="cs-CZ" sz="2800" dirty="0" smtClean="0"/>
              <a:t>(</a:t>
            </a:r>
            <a:r>
              <a:rPr lang="cs-CZ" sz="2800" dirty="0" err="1" smtClean="0"/>
              <a:t>lampi</a:t>
            </a:r>
            <a:r>
              <a:rPr lang="cs-CZ" sz="2800" dirty="0" smtClean="0"/>
              <a:t>, lampy). Na (poli, </a:t>
            </a:r>
            <a:r>
              <a:rPr lang="cs-CZ" sz="2800" dirty="0" err="1" smtClean="0"/>
              <a:t>poly</a:t>
            </a:r>
            <a:r>
              <a:rPr lang="cs-CZ" sz="2800" dirty="0" smtClean="0"/>
              <a:t>) rostlo (obilí,</a:t>
            </a:r>
          </a:p>
          <a:p>
            <a:pPr>
              <a:buNone/>
            </a:pPr>
            <a:r>
              <a:rPr lang="cs-CZ" sz="2800" dirty="0" err="1" smtClean="0"/>
              <a:t>obilý</a:t>
            </a:r>
            <a:r>
              <a:rPr lang="cs-CZ" sz="2800" dirty="0" smtClean="0"/>
              <a:t>). V ZOO jsme pozorovali (lvi,lvy),(</a:t>
            </a:r>
            <a:r>
              <a:rPr lang="cs-CZ" sz="2800" dirty="0" err="1" smtClean="0"/>
              <a:t>žirafi</a:t>
            </a:r>
            <a:r>
              <a:rPr lang="cs-CZ" sz="2800" dirty="0" smtClean="0"/>
              <a:t>,</a:t>
            </a:r>
          </a:p>
          <a:p>
            <a:pPr>
              <a:buNone/>
            </a:pPr>
            <a:r>
              <a:rPr lang="cs-CZ" sz="2800" dirty="0" smtClean="0"/>
              <a:t>žirafy) a (pumy, </a:t>
            </a:r>
            <a:r>
              <a:rPr lang="cs-CZ" sz="2800" dirty="0" err="1" smtClean="0"/>
              <a:t>pumi</a:t>
            </a:r>
            <a:r>
              <a:rPr lang="cs-CZ" sz="2800" dirty="0" smtClean="0"/>
              <a:t>). Chlapci závodili s</a:t>
            </a:r>
          </a:p>
          <a:p>
            <a:pPr>
              <a:buNone/>
            </a:pPr>
            <a:r>
              <a:rPr lang="cs-CZ" sz="2800" dirty="0" smtClean="0"/>
              <a:t>(</a:t>
            </a:r>
            <a:r>
              <a:rPr lang="cs-CZ" sz="2800" dirty="0" err="1" smtClean="0"/>
              <a:t>dívkamy</a:t>
            </a:r>
            <a:r>
              <a:rPr lang="cs-CZ" sz="2800" dirty="0" smtClean="0"/>
              <a:t>, dívkami</a:t>
            </a:r>
            <a:r>
              <a:rPr lang="cs-CZ" sz="2800" smtClean="0"/>
              <a:t>). Zapadající slunce ozářilo </a:t>
            </a:r>
          </a:p>
          <a:p>
            <a:pPr>
              <a:buNone/>
            </a:pPr>
            <a:r>
              <a:rPr lang="cs-CZ" sz="2800" smtClean="0"/>
              <a:t>(vrcholi, vrcholy) hor.(Petrovy</a:t>
            </a:r>
            <a:r>
              <a:rPr lang="cs-CZ" sz="2800" dirty="0" smtClean="0"/>
              <a:t>, </a:t>
            </a:r>
            <a:r>
              <a:rPr lang="cs-CZ" sz="2800" smtClean="0"/>
              <a:t>Petrovi) jsem</a:t>
            </a:r>
            <a:endParaRPr lang="cs-CZ" sz="2800" dirty="0" smtClean="0"/>
          </a:p>
          <a:p>
            <a:pPr>
              <a:buNone/>
            </a:pPr>
            <a:r>
              <a:rPr lang="cs-CZ" sz="2800" smtClean="0"/>
              <a:t>poslal </a:t>
            </a:r>
            <a:r>
              <a:rPr lang="cs-CZ" sz="2800" dirty="0" smtClean="0"/>
              <a:t>už dva (</a:t>
            </a:r>
            <a:r>
              <a:rPr lang="cs-CZ" sz="2800" dirty="0" err="1" smtClean="0"/>
              <a:t>dopisi</a:t>
            </a:r>
            <a:r>
              <a:rPr lang="cs-CZ" sz="2800" dirty="0" smtClean="0"/>
              <a:t>, dopisy</a:t>
            </a:r>
            <a:r>
              <a:rPr lang="cs-CZ" sz="2800" smtClean="0"/>
              <a:t>). Mezi (krystaly,</a:t>
            </a:r>
          </a:p>
          <a:p>
            <a:pPr>
              <a:buNone/>
            </a:pPr>
            <a:r>
              <a:rPr lang="cs-CZ" sz="2800" smtClean="0"/>
              <a:t>jsou velké (rozdíly, rozdíli</a:t>
            </a:r>
            <a:r>
              <a:rPr lang="cs-CZ" sz="2800" dirty="0" smtClean="0"/>
              <a:t>).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6746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smtClean="0">
                <a:solidFill>
                  <a:srgbClr val="FF0000"/>
                </a:solidFill>
              </a:rPr>
              <a:t>Řešení.</a:t>
            </a:r>
            <a:endParaRPr lang="cs-CZ" sz="28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dirty="0" smtClean="0"/>
              <a:t>V tropických (</a:t>
            </a:r>
            <a:r>
              <a:rPr lang="cs-CZ" sz="2800" b="1" dirty="0" smtClean="0">
                <a:solidFill>
                  <a:srgbClr val="FF0000"/>
                </a:solidFill>
              </a:rPr>
              <a:t>pralesích</a:t>
            </a:r>
            <a:r>
              <a:rPr lang="cs-CZ" sz="2800" dirty="0" smtClean="0"/>
              <a:t>, </a:t>
            </a:r>
            <a:r>
              <a:rPr lang="cs-CZ" sz="2800" dirty="0" err="1" smtClean="0"/>
              <a:t>pralesých</a:t>
            </a:r>
            <a:r>
              <a:rPr lang="cs-CZ" sz="2800" dirty="0" smtClean="0"/>
              <a:t>) žije hodně</a:t>
            </a:r>
          </a:p>
          <a:p>
            <a:pPr>
              <a:buNone/>
            </a:pPr>
            <a:r>
              <a:rPr lang="cs-CZ" sz="2800" dirty="0" smtClean="0"/>
              <a:t>nebezpečných hadů. Věrnými společníky</a:t>
            </a:r>
          </a:p>
          <a:p>
            <a:pPr>
              <a:buNone/>
            </a:pPr>
            <a:r>
              <a:rPr lang="cs-CZ" sz="2800" dirty="0" smtClean="0"/>
              <a:t>člověka jsou (psy, </a:t>
            </a:r>
            <a:r>
              <a:rPr lang="cs-CZ" sz="2800" b="1" dirty="0" smtClean="0">
                <a:solidFill>
                  <a:srgbClr val="FF0000"/>
                </a:solidFill>
              </a:rPr>
              <a:t>psi</a:t>
            </a:r>
            <a:r>
              <a:rPr lang="cs-CZ" sz="2800" dirty="0" smtClean="0"/>
              <a:t>). Na ulicích se rozsvítily</a:t>
            </a:r>
          </a:p>
          <a:p>
            <a:pPr>
              <a:buNone/>
            </a:pPr>
            <a:r>
              <a:rPr lang="cs-CZ" sz="2800" dirty="0" smtClean="0"/>
              <a:t>(</a:t>
            </a:r>
            <a:r>
              <a:rPr lang="cs-CZ" sz="2800" dirty="0" err="1" smtClean="0"/>
              <a:t>lampi</a:t>
            </a:r>
            <a:r>
              <a:rPr lang="cs-CZ" sz="2800" dirty="0" smtClean="0"/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lampy</a:t>
            </a:r>
            <a:r>
              <a:rPr lang="cs-CZ" sz="2800" dirty="0" smtClean="0"/>
              <a:t>). Na (</a:t>
            </a:r>
            <a:r>
              <a:rPr lang="cs-CZ" sz="2800" b="1" dirty="0" smtClean="0">
                <a:solidFill>
                  <a:srgbClr val="FF0000"/>
                </a:solidFill>
              </a:rPr>
              <a:t>poli</a:t>
            </a:r>
            <a:r>
              <a:rPr lang="cs-CZ" sz="2800" dirty="0" smtClean="0"/>
              <a:t>, </a:t>
            </a:r>
            <a:r>
              <a:rPr lang="cs-CZ" sz="2800" dirty="0" err="1" smtClean="0"/>
              <a:t>poly</a:t>
            </a:r>
            <a:r>
              <a:rPr lang="cs-CZ" sz="2800" dirty="0" smtClean="0"/>
              <a:t>) rostlo (</a:t>
            </a:r>
            <a:r>
              <a:rPr lang="cs-CZ" sz="2800" b="1" dirty="0" smtClean="0">
                <a:solidFill>
                  <a:srgbClr val="FF0000"/>
                </a:solidFill>
              </a:rPr>
              <a:t>obilí</a:t>
            </a:r>
            <a:r>
              <a:rPr lang="cs-CZ" sz="2800" dirty="0" smtClean="0"/>
              <a:t>,</a:t>
            </a:r>
          </a:p>
          <a:p>
            <a:pPr>
              <a:buNone/>
            </a:pPr>
            <a:r>
              <a:rPr lang="cs-CZ" sz="2800" dirty="0" err="1" smtClean="0"/>
              <a:t>obilý</a:t>
            </a:r>
            <a:r>
              <a:rPr lang="cs-CZ" sz="2800" dirty="0" smtClean="0"/>
              <a:t>). V ZOO jsme pozorovali (lvi,</a:t>
            </a:r>
            <a:r>
              <a:rPr lang="cs-CZ" sz="2800" b="1" dirty="0" smtClean="0">
                <a:solidFill>
                  <a:srgbClr val="FF0000"/>
                </a:solidFill>
              </a:rPr>
              <a:t>lvy</a:t>
            </a:r>
            <a:r>
              <a:rPr lang="cs-CZ" sz="2800" dirty="0" smtClean="0"/>
              <a:t>),(</a:t>
            </a:r>
            <a:r>
              <a:rPr lang="cs-CZ" sz="2800" dirty="0" err="1" smtClean="0"/>
              <a:t>žirafi</a:t>
            </a:r>
            <a:r>
              <a:rPr lang="cs-CZ" sz="2800" dirty="0" smtClean="0"/>
              <a:t>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žirafy</a:t>
            </a:r>
            <a:r>
              <a:rPr lang="cs-CZ" sz="2800" dirty="0" smtClean="0"/>
              <a:t>) a (</a:t>
            </a:r>
            <a:r>
              <a:rPr lang="cs-CZ" sz="2800" b="1" dirty="0" smtClean="0">
                <a:solidFill>
                  <a:srgbClr val="FF0000"/>
                </a:solidFill>
              </a:rPr>
              <a:t>pumy</a:t>
            </a:r>
            <a:r>
              <a:rPr lang="cs-CZ" sz="2800" dirty="0" smtClean="0"/>
              <a:t>, </a:t>
            </a:r>
            <a:r>
              <a:rPr lang="cs-CZ" sz="2800" dirty="0" err="1" smtClean="0"/>
              <a:t>pumi</a:t>
            </a:r>
            <a:r>
              <a:rPr lang="cs-CZ" sz="2800" dirty="0" smtClean="0"/>
              <a:t>). Chlapci závodili s</a:t>
            </a:r>
          </a:p>
          <a:p>
            <a:pPr>
              <a:buNone/>
            </a:pPr>
            <a:r>
              <a:rPr lang="cs-CZ" sz="2800" dirty="0" smtClean="0"/>
              <a:t>(</a:t>
            </a:r>
            <a:r>
              <a:rPr lang="cs-CZ" sz="2800" dirty="0" err="1" smtClean="0"/>
              <a:t>dívkamy</a:t>
            </a:r>
            <a:r>
              <a:rPr lang="cs-CZ" sz="2800" dirty="0" smtClean="0"/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dívkami</a:t>
            </a:r>
            <a:r>
              <a:rPr lang="cs-CZ" sz="2800" smtClean="0"/>
              <a:t>). Zapadající slunce ozářilo </a:t>
            </a:r>
          </a:p>
          <a:p>
            <a:pPr>
              <a:buNone/>
            </a:pPr>
            <a:r>
              <a:rPr lang="cs-CZ" sz="2800" smtClean="0"/>
              <a:t>(vrcholi, </a:t>
            </a:r>
            <a:r>
              <a:rPr lang="cs-CZ" sz="2800" b="1" smtClean="0">
                <a:solidFill>
                  <a:srgbClr val="FF0000"/>
                </a:solidFill>
              </a:rPr>
              <a:t>vrcholy</a:t>
            </a:r>
            <a:r>
              <a:rPr lang="cs-CZ" sz="2800" smtClean="0"/>
              <a:t>) hor.(Petrovy</a:t>
            </a:r>
            <a:r>
              <a:rPr lang="cs-CZ" sz="2800" dirty="0" smtClean="0"/>
              <a:t>, </a:t>
            </a:r>
            <a:r>
              <a:rPr lang="cs-CZ" sz="2800" b="1" smtClean="0">
                <a:solidFill>
                  <a:srgbClr val="FF0000"/>
                </a:solidFill>
              </a:rPr>
              <a:t>Petrovi)</a:t>
            </a:r>
            <a:r>
              <a:rPr lang="cs-CZ" sz="2800" smtClean="0"/>
              <a:t> jsem</a:t>
            </a:r>
            <a:endParaRPr lang="cs-CZ" sz="2800" dirty="0" smtClean="0"/>
          </a:p>
          <a:p>
            <a:pPr>
              <a:buNone/>
            </a:pPr>
            <a:r>
              <a:rPr lang="cs-CZ" sz="2800" smtClean="0"/>
              <a:t>poslal </a:t>
            </a:r>
            <a:r>
              <a:rPr lang="cs-CZ" sz="2800" dirty="0" smtClean="0"/>
              <a:t>už dva (</a:t>
            </a:r>
            <a:r>
              <a:rPr lang="cs-CZ" sz="2800" dirty="0" err="1" smtClean="0"/>
              <a:t>dopisi</a:t>
            </a:r>
            <a:r>
              <a:rPr lang="cs-CZ" sz="2800" dirty="0" smtClean="0"/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dopisy</a:t>
            </a:r>
            <a:r>
              <a:rPr lang="cs-CZ" sz="2800" smtClean="0"/>
              <a:t>). Mezi (</a:t>
            </a:r>
            <a:r>
              <a:rPr lang="cs-CZ" sz="2800" b="1" smtClean="0">
                <a:solidFill>
                  <a:srgbClr val="FF0000"/>
                </a:solidFill>
              </a:rPr>
              <a:t>krystaly</a:t>
            </a:r>
            <a:r>
              <a:rPr lang="cs-CZ" sz="2800" smtClean="0"/>
              <a:t>,</a:t>
            </a:r>
          </a:p>
          <a:p>
            <a:pPr>
              <a:buNone/>
            </a:pPr>
            <a:r>
              <a:rPr lang="cs-CZ" sz="2800" smtClean="0"/>
              <a:t>jsou velké </a:t>
            </a:r>
            <a:r>
              <a:rPr lang="cs-CZ" sz="2800" dirty="0" smtClean="0"/>
              <a:t>(</a:t>
            </a:r>
            <a:r>
              <a:rPr lang="cs-CZ" sz="2800" b="1" dirty="0" smtClean="0">
                <a:solidFill>
                  <a:srgbClr val="FF0000"/>
                </a:solidFill>
              </a:rPr>
              <a:t>rozdíly</a:t>
            </a:r>
            <a:r>
              <a:rPr lang="cs-CZ" sz="2800" dirty="0" smtClean="0"/>
              <a:t>, </a:t>
            </a:r>
            <a:r>
              <a:rPr lang="cs-CZ" sz="2800" dirty="0" err="1" smtClean="0"/>
              <a:t>rozdíli</a:t>
            </a:r>
            <a:r>
              <a:rPr lang="cs-CZ" sz="2800" dirty="0" smtClean="0"/>
              <a:t>).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3264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i="1" dirty="0" smtClean="0">
                <a:solidFill>
                  <a:srgbClr val="FF0000"/>
                </a:solidFill>
              </a:rPr>
              <a:t>Doplň do vět slova z nabídky </a:t>
            </a:r>
            <a:r>
              <a:rPr lang="cs-CZ" sz="2400" i="1" smtClean="0">
                <a:solidFill>
                  <a:srgbClr val="FF0000"/>
                </a:solidFill>
              </a:rPr>
              <a:t>a pak ve slovech </a:t>
            </a:r>
            <a:r>
              <a:rPr lang="cs-CZ" sz="2400" i="1" dirty="0" smtClean="0">
                <a:solidFill>
                  <a:srgbClr val="FF0000"/>
                </a:solidFill>
              </a:rPr>
              <a:t>y,ý,i,</a:t>
            </a:r>
            <a:r>
              <a:rPr lang="cs-CZ" sz="2400" i="1" dirty="0" err="1" smtClean="0">
                <a:solidFill>
                  <a:srgbClr val="FF0000"/>
                </a:solidFill>
              </a:rPr>
              <a:t>í</a:t>
            </a:r>
            <a:r>
              <a:rPr lang="cs-CZ" sz="2400" i="1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sz="2800" b="1" smtClean="0"/>
              <a:t>(</a:t>
            </a:r>
            <a:r>
              <a:rPr lang="cs-CZ" sz="2800" b="1" i="1" smtClean="0"/>
              <a:t> </a:t>
            </a:r>
            <a:r>
              <a:rPr lang="cs-CZ" sz="2800" b="1" i="1" dirty="0" err="1" smtClean="0"/>
              <a:t>mrkv</a:t>
            </a:r>
            <a:r>
              <a:rPr lang="cs-CZ" sz="2800" b="1" i="1" dirty="0" smtClean="0"/>
              <a:t>_, sval_, červ_, </a:t>
            </a:r>
            <a:r>
              <a:rPr lang="cs-CZ" sz="2800" b="1" i="1" smtClean="0"/>
              <a:t>mraz_, žáb_, váz_, </a:t>
            </a:r>
            <a:endParaRPr lang="cs-CZ" sz="2800" b="1" i="1" dirty="0" smtClean="0"/>
          </a:p>
          <a:p>
            <a:pPr>
              <a:buNone/>
            </a:pPr>
            <a:r>
              <a:rPr lang="cs-CZ" sz="2800" b="1" i="1" smtClean="0"/>
              <a:t>žížal</a:t>
            </a:r>
            <a:r>
              <a:rPr lang="cs-CZ" sz="2800" b="1" i="1" dirty="0" smtClean="0"/>
              <a:t>_, ryb_, Zbraslav_, </a:t>
            </a:r>
            <a:r>
              <a:rPr lang="cs-CZ" sz="2800" b="1" i="1" smtClean="0"/>
              <a:t>budov_, Francouz_, </a:t>
            </a:r>
            <a:endParaRPr lang="cs-CZ" sz="2800" b="1" i="1" dirty="0" smtClean="0"/>
          </a:p>
          <a:p>
            <a:pPr>
              <a:buNone/>
            </a:pPr>
            <a:r>
              <a:rPr lang="cs-CZ" sz="2800" b="1" i="1" smtClean="0"/>
              <a:t>přátel</a:t>
            </a:r>
            <a:r>
              <a:rPr lang="cs-CZ" sz="2800" b="1" i="1" dirty="0" smtClean="0"/>
              <a:t>_, </a:t>
            </a:r>
            <a:r>
              <a:rPr lang="cs-CZ" sz="2800" b="1" i="1" smtClean="0"/>
              <a:t>šakal_, </a:t>
            </a:r>
            <a:r>
              <a:rPr lang="cs-CZ" sz="2800" b="1" i="1" dirty="0" smtClean="0"/>
              <a:t>)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V ____ jsou vitamíny. Čápi loví ____ .</a:t>
            </a:r>
          </a:p>
          <a:p>
            <a:pPr>
              <a:buNone/>
            </a:pPr>
            <a:r>
              <a:rPr lang="cs-CZ" sz="2800" dirty="0" smtClean="0"/>
              <a:t>Dali jsme růže do ____ . Má silné ____ .</a:t>
            </a:r>
          </a:p>
          <a:p>
            <a:pPr>
              <a:buNone/>
            </a:pPr>
            <a:r>
              <a:rPr lang="cs-CZ" sz="2800" dirty="0" smtClean="0"/>
              <a:t>Rybář chytal ____ na ____ a ____ . Nastaly</a:t>
            </a:r>
          </a:p>
          <a:p>
            <a:pPr>
              <a:buNone/>
            </a:pPr>
            <a:r>
              <a:rPr lang="cs-CZ" sz="2800" dirty="0" smtClean="0"/>
              <a:t>silné ____ . Strýc bydlí na ____ . Do ____</a:t>
            </a:r>
          </a:p>
          <a:p>
            <a:pPr>
              <a:buNone/>
            </a:pPr>
            <a:r>
              <a:rPr lang="cs-CZ" sz="2800" dirty="0" smtClean="0"/>
              <a:t>se vcházelo ze zahrady. Pojedeme na</a:t>
            </a:r>
          </a:p>
          <a:p>
            <a:pPr>
              <a:buNone/>
            </a:pPr>
            <a:r>
              <a:rPr lang="cs-CZ" sz="2800" dirty="0" smtClean="0"/>
              <a:t>dovolenou se svými ____ . Slyšeli jsme výt</a:t>
            </a:r>
          </a:p>
          <a:p>
            <a:pPr>
              <a:buNone/>
            </a:pPr>
            <a:r>
              <a:rPr lang="cs-CZ" sz="2800" dirty="0" smtClean="0"/>
              <a:t>_____ . Hovořili jsme se dvěma ____ .</a:t>
            </a:r>
          </a:p>
          <a:p>
            <a:pPr>
              <a:buNone/>
            </a:pPr>
            <a:r>
              <a:rPr lang="cs-CZ" sz="2800" dirty="0" smtClean="0"/>
              <a:t>		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5306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smtClean="0">
                <a:solidFill>
                  <a:srgbClr val="FF0000"/>
                </a:solidFill>
              </a:rPr>
              <a:t>Řešení</a:t>
            </a:r>
            <a:r>
              <a:rPr lang="cs-CZ" sz="2800" smtClean="0"/>
              <a:t> </a:t>
            </a:r>
            <a:r>
              <a:rPr lang="cs-CZ" sz="2800" smtClean="0">
                <a:solidFill>
                  <a:srgbClr val="FF0000"/>
                </a:solidFill>
              </a:rPr>
              <a:t>.</a:t>
            </a:r>
            <a:endParaRPr lang="cs-CZ" sz="280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smtClean="0"/>
              <a:t>V </a:t>
            </a:r>
            <a:r>
              <a:rPr lang="cs-CZ" sz="2800" b="1" dirty="0" smtClean="0">
                <a:solidFill>
                  <a:srgbClr val="FF0000"/>
                </a:solidFill>
              </a:rPr>
              <a:t>mrkvi</a:t>
            </a:r>
            <a:r>
              <a:rPr lang="cs-CZ" sz="2800" dirty="0" smtClean="0"/>
              <a:t> jsou vitamíny.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dirty="0" smtClean="0"/>
              <a:t>Čápi loví </a:t>
            </a:r>
            <a:r>
              <a:rPr lang="cs-CZ" sz="2800" b="1" dirty="0" smtClean="0">
                <a:solidFill>
                  <a:srgbClr val="FF0000"/>
                </a:solidFill>
              </a:rPr>
              <a:t>žáby</a:t>
            </a:r>
            <a:r>
              <a:rPr lang="cs-CZ" sz="2800" dirty="0" smtClean="0"/>
              <a:t>. Dali jsme růže do </a:t>
            </a:r>
            <a:r>
              <a:rPr lang="cs-CZ" sz="2800" b="1" dirty="0" smtClean="0">
                <a:solidFill>
                  <a:srgbClr val="FF0000"/>
                </a:solidFill>
              </a:rPr>
              <a:t>vázy</a:t>
            </a:r>
            <a:r>
              <a:rPr lang="cs-CZ" sz="2800" dirty="0" smtClean="0"/>
              <a:t>. </a:t>
            </a:r>
          </a:p>
          <a:p>
            <a:pPr>
              <a:buNone/>
            </a:pPr>
            <a:r>
              <a:rPr lang="cs-CZ" sz="2800" dirty="0" smtClean="0"/>
              <a:t>Má silné </a:t>
            </a:r>
            <a:r>
              <a:rPr lang="cs-CZ" sz="2800" b="1" dirty="0" smtClean="0">
                <a:solidFill>
                  <a:srgbClr val="FF0000"/>
                </a:solidFill>
              </a:rPr>
              <a:t>svaly</a:t>
            </a:r>
            <a:r>
              <a:rPr lang="cs-CZ" sz="2800" dirty="0" smtClean="0"/>
              <a:t> .Rybář chytal </a:t>
            </a:r>
            <a:r>
              <a:rPr lang="cs-CZ" sz="2800" b="1" dirty="0" smtClean="0">
                <a:solidFill>
                  <a:srgbClr val="FF0000"/>
                </a:solidFill>
              </a:rPr>
              <a:t>ryby</a:t>
            </a:r>
            <a:r>
              <a:rPr lang="cs-CZ" sz="2800" dirty="0" smtClean="0"/>
              <a:t> na </a:t>
            </a:r>
            <a:r>
              <a:rPr lang="cs-CZ" sz="2800" b="1" dirty="0" smtClean="0">
                <a:solidFill>
                  <a:srgbClr val="FF0000"/>
                </a:solidFill>
              </a:rPr>
              <a:t>červy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a </a:t>
            </a:r>
            <a:r>
              <a:rPr lang="cs-CZ" sz="2800" b="1" dirty="0" smtClean="0">
                <a:solidFill>
                  <a:srgbClr val="FF0000"/>
                </a:solidFill>
              </a:rPr>
              <a:t>žížaly</a:t>
            </a:r>
            <a:r>
              <a:rPr lang="cs-CZ" sz="2800" dirty="0" smtClean="0"/>
              <a:t>. Nastaly silné </a:t>
            </a:r>
            <a:r>
              <a:rPr lang="cs-CZ" sz="2800" b="1" dirty="0" smtClean="0">
                <a:solidFill>
                  <a:srgbClr val="FF0000"/>
                </a:solidFill>
              </a:rPr>
              <a:t>mrazy</a:t>
            </a:r>
            <a:r>
              <a:rPr lang="cs-CZ" sz="2800" dirty="0" smtClean="0"/>
              <a:t>. Strýc bydlí </a:t>
            </a:r>
          </a:p>
          <a:p>
            <a:pPr>
              <a:buNone/>
            </a:pPr>
            <a:r>
              <a:rPr lang="cs-CZ" sz="2800" dirty="0" smtClean="0"/>
              <a:t>na </a:t>
            </a:r>
            <a:r>
              <a:rPr lang="cs-CZ" sz="2800" b="1" dirty="0" smtClean="0">
                <a:solidFill>
                  <a:srgbClr val="FF0000"/>
                </a:solidFill>
              </a:rPr>
              <a:t>Zbraslavi</a:t>
            </a:r>
            <a:r>
              <a:rPr lang="cs-CZ" sz="2800" dirty="0" smtClean="0"/>
              <a:t>. Do </a:t>
            </a:r>
            <a:r>
              <a:rPr lang="cs-CZ" sz="2800" b="1" dirty="0" smtClean="0">
                <a:solidFill>
                  <a:srgbClr val="FF0000"/>
                </a:solidFill>
              </a:rPr>
              <a:t>budovy </a:t>
            </a:r>
            <a:r>
              <a:rPr lang="cs-CZ" sz="2800" dirty="0" smtClean="0"/>
              <a:t>se vcházelo </a:t>
            </a:r>
          </a:p>
          <a:p>
            <a:pPr>
              <a:buNone/>
            </a:pPr>
            <a:r>
              <a:rPr lang="cs-CZ" sz="2800" dirty="0" smtClean="0"/>
              <a:t>ze zahrady. Pojedeme na dovolenou se svými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r>
              <a:rPr lang="cs-CZ" sz="2800" b="1" smtClean="0">
                <a:solidFill>
                  <a:srgbClr val="FF0000"/>
                </a:solidFill>
              </a:rPr>
              <a:t>řáteli</a:t>
            </a:r>
            <a:r>
              <a:rPr lang="cs-CZ" sz="2800" dirty="0" smtClean="0"/>
              <a:t>. Slyšeli jsme výt </a:t>
            </a:r>
            <a:r>
              <a:rPr lang="cs-CZ" sz="2800" b="1" dirty="0" smtClean="0">
                <a:solidFill>
                  <a:srgbClr val="FF0000"/>
                </a:solidFill>
              </a:rPr>
              <a:t>šakaly</a:t>
            </a:r>
            <a:r>
              <a:rPr lang="cs-CZ" sz="2800" dirty="0" smtClean="0"/>
              <a:t>. </a:t>
            </a:r>
          </a:p>
          <a:p>
            <a:pPr>
              <a:buNone/>
            </a:pPr>
            <a:r>
              <a:rPr lang="cs-CZ" sz="2800" dirty="0" smtClean="0"/>
              <a:t>Hovořili jsme se </a:t>
            </a:r>
            <a:r>
              <a:rPr lang="cs-CZ" sz="2800" smtClean="0"/>
              <a:t>dvěma </a:t>
            </a:r>
            <a:r>
              <a:rPr lang="cs-CZ" sz="2800" b="1" smtClean="0">
                <a:solidFill>
                  <a:srgbClr val="FF0000"/>
                </a:solidFill>
              </a:rPr>
              <a:t>Francouzi</a:t>
            </a:r>
            <a:r>
              <a:rPr lang="cs-CZ" sz="2800" smtClean="0"/>
              <a:t>.</a:t>
            </a:r>
            <a:endParaRPr lang="cs-CZ" sz="2800" dirty="0" smtClean="0"/>
          </a:p>
          <a:p>
            <a:pPr>
              <a:buNone/>
            </a:pPr>
            <a:endParaRPr lang="cs-CZ" sz="2800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4586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Doplň y,ý,i,</a:t>
            </a:r>
            <a:r>
              <a:rPr lang="cs-CZ" sz="2800" i="1" dirty="0" err="1" smtClean="0">
                <a:solidFill>
                  <a:srgbClr val="FF0000"/>
                </a:solidFill>
              </a:rPr>
              <a:t>í</a:t>
            </a:r>
            <a:r>
              <a:rPr lang="cs-CZ" sz="2800" i="1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sz="2800" dirty="0" smtClean="0"/>
              <a:t>černé </a:t>
            </a:r>
            <a:r>
              <a:rPr lang="cs-CZ" sz="2800" dirty="0" err="1" smtClean="0"/>
              <a:t>uhl</a:t>
            </a:r>
            <a:r>
              <a:rPr lang="cs-CZ" sz="2800" dirty="0" smtClean="0"/>
              <a:t>_, pod ochrannými </a:t>
            </a:r>
            <a:r>
              <a:rPr lang="cs-CZ" sz="2800" dirty="0" err="1" smtClean="0"/>
              <a:t>křídl</a:t>
            </a:r>
            <a:r>
              <a:rPr lang="cs-CZ" sz="2800" dirty="0" smtClean="0"/>
              <a:t>_, lovit </a:t>
            </a:r>
            <a:r>
              <a:rPr lang="cs-CZ" sz="2800" dirty="0" err="1" smtClean="0"/>
              <a:t>lv</a:t>
            </a:r>
            <a:r>
              <a:rPr lang="cs-CZ" sz="2800" dirty="0" smtClean="0"/>
              <a:t>_,</a:t>
            </a:r>
          </a:p>
          <a:p>
            <a:pPr>
              <a:buNone/>
            </a:pPr>
            <a:r>
              <a:rPr lang="cs-CZ" sz="2800" dirty="0" smtClean="0"/>
              <a:t>ostré dráp_, pro hlídací </a:t>
            </a:r>
            <a:r>
              <a:rPr lang="cs-CZ" sz="2800" dirty="0" err="1" smtClean="0"/>
              <a:t>ps</a:t>
            </a:r>
            <a:r>
              <a:rPr lang="cs-CZ" sz="2800" dirty="0" smtClean="0"/>
              <a:t>_, tabletky proti</a:t>
            </a:r>
          </a:p>
          <a:p>
            <a:pPr>
              <a:buNone/>
            </a:pPr>
            <a:r>
              <a:rPr lang="cs-CZ" sz="2800" dirty="0" err="1" smtClean="0"/>
              <a:t>kašl</a:t>
            </a:r>
            <a:r>
              <a:rPr lang="cs-CZ" sz="2800" dirty="0" smtClean="0"/>
              <a:t>_, salám s </a:t>
            </a:r>
            <a:r>
              <a:rPr lang="cs-CZ" sz="2800" dirty="0" err="1" smtClean="0"/>
              <a:t>cibul</a:t>
            </a:r>
            <a:r>
              <a:rPr lang="cs-CZ" sz="2800" dirty="0" smtClean="0"/>
              <a:t>_, zdroj zábav_, neplýtvej</a:t>
            </a:r>
          </a:p>
          <a:p>
            <a:pPr>
              <a:buNone/>
            </a:pPr>
            <a:r>
              <a:rPr lang="cs-CZ" sz="2800" dirty="0" smtClean="0"/>
              <a:t>slov_, dobré zpráv_, výlet do </a:t>
            </a:r>
            <a:r>
              <a:rPr lang="cs-CZ" sz="2800" dirty="0" err="1" smtClean="0"/>
              <a:t>Vrchlab</a:t>
            </a:r>
            <a:r>
              <a:rPr lang="cs-CZ" sz="2800" dirty="0" smtClean="0"/>
              <a:t>_,</a:t>
            </a:r>
          </a:p>
          <a:p>
            <a:pPr>
              <a:buNone/>
            </a:pPr>
            <a:r>
              <a:rPr lang="cs-CZ" sz="2800" dirty="0" smtClean="0"/>
              <a:t>houkání sov_, na </a:t>
            </a:r>
            <a:r>
              <a:rPr lang="cs-CZ" sz="2800" dirty="0" err="1" smtClean="0"/>
              <a:t>tabul</a:t>
            </a:r>
            <a:r>
              <a:rPr lang="cs-CZ" sz="2800" dirty="0" smtClean="0"/>
              <a:t>_, lovit ryb_, po dlouhé</a:t>
            </a:r>
          </a:p>
          <a:p>
            <a:pPr>
              <a:buNone/>
            </a:pPr>
            <a:r>
              <a:rPr lang="cs-CZ" sz="2800" dirty="0" err="1" smtClean="0"/>
              <a:t>chůz</a:t>
            </a:r>
            <a:r>
              <a:rPr lang="cs-CZ" sz="2800" dirty="0" smtClean="0"/>
              <a:t>_, červivé hřib_, české </a:t>
            </a:r>
            <a:r>
              <a:rPr lang="cs-CZ" sz="2800" dirty="0" err="1" smtClean="0"/>
              <a:t>příslov</a:t>
            </a:r>
            <a:r>
              <a:rPr lang="cs-CZ" sz="2800" dirty="0" smtClean="0"/>
              <a:t>_, moderní</a:t>
            </a:r>
          </a:p>
          <a:p>
            <a:pPr>
              <a:buNone/>
            </a:pPr>
            <a:r>
              <a:rPr lang="cs-CZ" sz="2800" dirty="0" err="1" smtClean="0"/>
              <a:t>stavb</a:t>
            </a:r>
            <a:r>
              <a:rPr lang="cs-CZ" sz="2800" dirty="0" smtClean="0"/>
              <a:t>_, lidskými práv_, za zasněženými</a:t>
            </a:r>
          </a:p>
          <a:p>
            <a:pPr>
              <a:buNone/>
            </a:pPr>
            <a:r>
              <a:rPr lang="cs-CZ" sz="2800" dirty="0" err="1" smtClean="0"/>
              <a:t>horam</a:t>
            </a:r>
            <a:r>
              <a:rPr lang="cs-CZ" sz="2800" dirty="0" smtClean="0"/>
              <a:t>_, do Boleslav_, </a:t>
            </a:r>
            <a:r>
              <a:rPr lang="cs-CZ" sz="2800" dirty="0" err="1" smtClean="0"/>
              <a:t>datl</a:t>
            </a:r>
            <a:r>
              <a:rPr lang="cs-CZ" sz="2800" dirty="0" smtClean="0"/>
              <a:t>_ s tetřev_, ve stínu</a:t>
            </a:r>
          </a:p>
          <a:p>
            <a:pPr>
              <a:buNone/>
            </a:pPr>
            <a:r>
              <a:rPr lang="cs-CZ" sz="2800" dirty="0" smtClean="0"/>
              <a:t>líp_, rychlonozí pštros_, na moučné červ_,</a:t>
            </a:r>
          </a:p>
          <a:p>
            <a:pPr>
              <a:buNone/>
            </a:pPr>
            <a:r>
              <a:rPr lang="cs-CZ" sz="2800" dirty="0" smtClean="0"/>
              <a:t>jiřičky s </a:t>
            </a:r>
            <a:r>
              <a:rPr lang="cs-CZ" sz="2800" dirty="0" err="1" smtClean="0"/>
              <a:t>vlaštovkam</a:t>
            </a:r>
            <a:r>
              <a:rPr lang="cs-CZ" sz="2800" dirty="0" smtClean="0"/>
              <a:t>_, upevnit zdrav_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31459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smtClean="0">
                <a:solidFill>
                  <a:srgbClr val="FF0000"/>
                </a:solidFill>
              </a:rPr>
              <a:t>Řešení.</a:t>
            </a:r>
            <a:endParaRPr lang="cs-CZ" sz="28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dirty="0" smtClean="0"/>
              <a:t>černé uhl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pod ochrannými křídl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lovit lv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</a:t>
            </a:r>
          </a:p>
          <a:p>
            <a:pPr>
              <a:buNone/>
            </a:pPr>
            <a:r>
              <a:rPr lang="cs-CZ" sz="2800" dirty="0" smtClean="0"/>
              <a:t>o</a:t>
            </a:r>
            <a:r>
              <a:rPr lang="cs-CZ" sz="2800" smtClean="0"/>
              <a:t>stré </a:t>
            </a:r>
            <a:r>
              <a:rPr lang="cs-CZ" sz="2800" dirty="0" smtClean="0"/>
              <a:t>dráp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pro hlídací ps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tabletky proti</a:t>
            </a:r>
          </a:p>
          <a:p>
            <a:pPr>
              <a:buNone/>
            </a:pPr>
            <a:r>
              <a:rPr lang="cs-CZ" sz="2800" dirty="0" smtClean="0"/>
              <a:t>kašl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salám s cibul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zdroj zábav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neplýtvej</a:t>
            </a:r>
          </a:p>
          <a:p>
            <a:pPr>
              <a:buNone/>
            </a:pPr>
            <a:r>
              <a:rPr lang="cs-CZ" sz="2800" dirty="0" smtClean="0"/>
              <a:t>slov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dobré zpráv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výlet do Vrchlab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</a:t>
            </a:r>
          </a:p>
          <a:p>
            <a:pPr>
              <a:buNone/>
            </a:pPr>
            <a:r>
              <a:rPr lang="cs-CZ" sz="2800" dirty="0" smtClean="0"/>
              <a:t>houkání sov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na tabul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lovit ryb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po dlouhé</a:t>
            </a:r>
          </a:p>
          <a:p>
            <a:pPr>
              <a:buNone/>
            </a:pPr>
            <a:r>
              <a:rPr lang="cs-CZ" sz="2800" dirty="0" smtClean="0"/>
              <a:t>chůz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červivé hřib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české příslov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, moderní</a:t>
            </a:r>
          </a:p>
          <a:p>
            <a:pPr>
              <a:buNone/>
            </a:pPr>
            <a:r>
              <a:rPr lang="cs-CZ" sz="2800" dirty="0" smtClean="0"/>
              <a:t>stavb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lidskými práv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za zasněženými</a:t>
            </a:r>
          </a:p>
          <a:p>
            <a:pPr>
              <a:buNone/>
            </a:pPr>
            <a:r>
              <a:rPr lang="cs-CZ" sz="2800" dirty="0" smtClean="0"/>
              <a:t>horam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do Boleslav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datl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 s tetřev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ve stínu</a:t>
            </a:r>
          </a:p>
          <a:p>
            <a:pPr>
              <a:buNone/>
            </a:pPr>
            <a:r>
              <a:rPr lang="cs-CZ" sz="2800" dirty="0" smtClean="0"/>
              <a:t>líp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 rychlonozí pštros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na moučné červ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,</a:t>
            </a:r>
          </a:p>
          <a:p>
            <a:pPr>
              <a:buNone/>
            </a:pPr>
            <a:r>
              <a:rPr lang="cs-CZ" sz="2800" dirty="0" smtClean="0"/>
              <a:t>j</a:t>
            </a:r>
            <a:r>
              <a:rPr lang="cs-CZ" sz="2800" smtClean="0"/>
              <a:t>iřičky </a:t>
            </a:r>
            <a:r>
              <a:rPr lang="cs-CZ" sz="2800" dirty="0" smtClean="0"/>
              <a:t>s vlaštovkam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, upevnit zdrav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0262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smtClean="0"/>
              <a:t>Zdroj:</a:t>
            </a:r>
          </a:p>
          <a:p>
            <a:pPr>
              <a:buNone/>
            </a:pPr>
            <a:r>
              <a:rPr lang="cs-CZ" sz="2800" smtClean="0"/>
              <a:t>Vlastní tvorba</a:t>
            </a:r>
          </a:p>
          <a:p>
            <a:pPr>
              <a:buNone/>
            </a:pPr>
            <a:endParaRPr lang="cs-CZ" sz="2800" i="1" smtClean="0"/>
          </a:p>
          <a:p>
            <a:pPr>
              <a:buNone/>
            </a:pPr>
            <a:r>
              <a:rPr lang="cs-CZ" sz="2800" smtClean="0"/>
              <a:t>Citace:</a:t>
            </a:r>
          </a:p>
          <a:p>
            <a:pPr>
              <a:buNone/>
            </a:pPr>
            <a:r>
              <a:rPr lang="cs-CZ" sz="2800" i="1" smtClean="0"/>
              <a:t>Český jazyk</a:t>
            </a:r>
            <a:r>
              <a:rPr lang="cs-CZ" sz="2800" smtClean="0"/>
              <a:t>: </a:t>
            </a:r>
            <a:r>
              <a:rPr lang="cs-CZ" sz="2800" i="1" smtClean="0"/>
              <a:t>Přehled učiva základní školy</a:t>
            </a:r>
            <a:r>
              <a:rPr lang="cs-CZ" sz="2800" smtClean="0"/>
              <a:t>. Praha: Nakladatelství Fortuna, 2000. ISBN 80-7168-527-5.</a:t>
            </a:r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r>
              <a:rPr lang="cs-CZ" sz="2800" i="1" smtClean="0"/>
              <a:t>Klíč k češtině</a:t>
            </a:r>
            <a:r>
              <a:rPr lang="cs-CZ" sz="2800" smtClean="0"/>
              <a:t>: </a:t>
            </a:r>
            <a:r>
              <a:rPr lang="cs-CZ" sz="2800" i="1" smtClean="0"/>
              <a:t>aneb Na češtinu od lesa</a:t>
            </a:r>
            <a:r>
              <a:rPr lang="cs-CZ" sz="2800" smtClean="0"/>
              <a:t>. Praha: Albatros nakladatelství, a. s., právní nástupce, 2005. ISBN 80-00-01593-5. </a:t>
            </a:r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r>
              <a:rPr lang="cs-CZ" sz="2800" smtClean="0"/>
              <a:t> </a:t>
            </a:r>
          </a:p>
          <a:p>
            <a:pPr>
              <a:buNone/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530619"/>
          </a:xfrm>
        </p:spPr>
        <p:txBody>
          <a:bodyPr/>
          <a:lstStyle/>
          <a:p>
            <a:pPr>
              <a:buNone/>
            </a:pPr>
            <a:r>
              <a:rPr lang="cs-CZ" sz="2800" smtClean="0"/>
              <a:t>Anotace:</a:t>
            </a:r>
          </a:p>
          <a:p>
            <a:pPr>
              <a:buNone/>
            </a:pPr>
            <a:r>
              <a:rPr lang="cs-CZ" sz="2800" smtClean="0"/>
              <a:t>Žáci určí správný tvar podstatného jména. Posoudí a rozhodnou, zda jsou věty napsány správně a označí pravdivost svých tvrzení.Ve větách označí správný tvar podstatného jména. Z nabídky doplní do vět správné postatné jméno i s koncovkou. Ve slovních spojeních určí správnou koncovku podstatných jmen.</a:t>
            </a:r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280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258</TotalTime>
  <Words>1055</Words>
  <Application>Microsoft Office PowerPoint</Application>
  <PresentationFormat>Předvádění na obrazovce (4:3)</PresentationFormat>
  <Paragraphs>131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Vesna202261</cp:lastModifiedBy>
  <cp:revision>49</cp:revision>
  <dcterms:created xsi:type="dcterms:W3CDTF">2011-12-27T11:23:56Z</dcterms:created>
  <dcterms:modified xsi:type="dcterms:W3CDTF">2012-02-27T07:41:22Z</dcterms:modified>
</cp:coreProperties>
</file>