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56" r:id="rId3"/>
    <p:sldId id="257" r:id="rId4"/>
    <p:sldId id="258" r:id="rId5"/>
    <p:sldId id="259" r:id="rId6"/>
    <p:sldId id="260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AE0CD"/>
    <a:srgbClr val="00CC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CE928-6758-4A24-AFCC-35C3334DB2A6}" type="datetimeFigureOut">
              <a:rPr lang="cs-CZ" smtClean="0"/>
              <a:pPr/>
              <a:t>6.6.2012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3238A-FFBD-4343-BAE6-66DFACBF544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826481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CE928-6758-4A24-AFCC-35C3334DB2A6}" type="datetimeFigureOut">
              <a:rPr lang="cs-CZ" smtClean="0"/>
              <a:pPr/>
              <a:t>6.6.2012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3238A-FFBD-4343-BAE6-66DFACBF544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107029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CE928-6758-4A24-AFCC-35C3334DB2A6}" type="datetimeFigureOut">
              <a:rPr lang="cs-CZ" smtClean="0"/>
              <a:pPr/>
              <a:t>6.6.2012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3238A-FFBD-4343-BAE6-66DFACBF544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636134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CE928-6758-4A24-AFCC-35C3334DB2A6}" type="datetimeFigureOut">
              <a:rPr lang="cs-CZ" smtClean="0"/>
              <a:pPr/>
              <a:t>6.6.2012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3238A-FFBD-4343-BAE6-66DFACBF544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518046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CE928-6758-4A24-AFCC-35C3334DB2A6}" type="datetimeFigureOut">
              <a:rPr lang="cs-CZ" smtClean="0"/>
              <a:pPr/>
              <a:t>6.6.2012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3238A-FFBD-4343-BAE6-66DFACBF544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089361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CE928-6758-4A24-AFCC-35C3334DB2A6}" type="datetimeFigureOut">
              <a:rPr lang="cs-CZ" smtClean="0"/>
              <a:pPr/>
              <a:t>6.6.2012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3238A-FFBD-4343-BAE6-66DFACBF544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653293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CE928-6758-4A24-AFCC-35C3334DB2A6}" type="datetimeFigureOut">
              <a:rPr lang="cs-CZ" smtClean="0"/>
              <a:pPr/>
              <a:t>6.6.2012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3238A-FFBD-4343-BAE6-66DFACBF544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912646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CE928-6758-4A24-AFCC-35C3334DB2A6}" type="datetimeFigureOut">
              <a:rPr lang="cs-CZ" smtClean="0"/>
              <a:pPr/>
              <a:t>6.6.2012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3238A-FFBD-4343-BAE6-66DFACBF544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874381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CE928-6758-4A24-AFCC-35C3334DB2A6}" type="datetimeFigureOut">
              <a:rPr lang="cs-CZ" smtClean="0"/>
              <a:pPr/>
              <a:t>6.6.2012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3238A-FFBD-4343-BAE6-66DFACBF544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679718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CE928-6758-4A24-AFCC-35C3334DB2A6}" type="datetimeFigureOut">
              <a:rPr lang="cs-CZ" smtClean="0"/>
              <a:pPr/>
              <a:t>6.6.2012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3238A-FFBD-4343-BAE6-66DFACBF544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46836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CE928-6758-4A24-AFCC-35C3334DB2A6}" type="datetimeFigureOut">
              <a:rPr lang="cs-CZ" smtClean="0"/>
              <a:pPr/>
              <a:t>6.6.2012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3238A-FFBD-4343-BAE6-66DFACBF544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687816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6CE928-6758-4A24-AFCC-35C3334DB2A6}" type="datetimeFigureOut">
              <a:rPr lang="cs-CZ" smtClean="0"/>
              <a:pPr/>
              <a:t>6.6.2012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83238A-FFBD-4343-BAE6-66DFACBF544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614894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069976"/>
            <a:ext cx="8435280" cy="5788024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cs-CZ" b="1" i="1" dirty="0" smtClean="0">
                <a:latin typeface="Arial" pitchFamily="34" charset="0"/>
                <a:cs typeface="Arial" pitchFamily="34" charset="0"/>
              </a:rPr>
              <a:t>Autor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: Mgr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. Terezie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Nohýnková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r>
              <a:rPr lang="cs-CZ" b="1" i="1" dirty="0" smtClean="0">
                <a:latin typeface="Arial" pitchFamily="34" charset="0"/>
                <a:cs typeface="Arial" pitchFamily="34" charset="0"/>
              </a:rPr>
              <a:t>Vzdělávací oblast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:  Člověk a příroda</a:t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r>
              <a:rPr lang="cs-CZ" b="1" i="1" dirty="0" smtClean="0">
                <a:latin typeface="Arial" pitchFamily="34" charset="0"/>
                <a:cs typeface="Arial" pitchFamily="34" charset="0"/>
              </a:rPr>
              <a:t>Obor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: Chemie</a:t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r>
              <a:rPr lang="cs-CZ" b="1" i="1" dirty="0" smtClean="0">
                <a:latin typeface="Arial" pitchFamily="34" charset="0"/>
                <a:cs typeface="Arial" pitchFamily="34" charset="0"/>
              </a:rPr>
              <a:t>Téma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:  Prvky a jejich anorganické sloučeniny</a:t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r>
              <a:rPr lang="cs-CZ" b="1" u="sng" dirty="0" smtClean="0">
                <a:latin typeface="Arial" pitchFamily="34" charset="0"/>
                <a:cs typeface="Arial" pitchFamily="34" charset="0"/>
              </a:rPr>
              <a:t>Název</a:t>
            </a:r>
            <a:r>
              <a:rPr lang="cs-CZ" u="sng" dirty="0" smtClean="0">
                <a:latin typeface="Arial" pitchFamily="34" charset="0"/>
                <a:cs typeface="Arial" pitchFamily="34" charset="0"/>
              </a:rPr>
              <a:t> :  Opakování kyselin a hydroxidů</a:t>
            </a:r>
          </a:p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 </a:t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r>
              <a:rPr lang="cs-CZ" b="1" i="1" dirty="0" smtClean="0">
                <a:latin typeface="Arial" pitchFamily="34" charset="0"/>
                <a:cs typeface="Arial" pitchFamily="34" charset="0"/>
              </a:rPr>
              <a:t>Zdroje a použité materiály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:  vlastní</a:t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latin typeface="Arial" pitchFamily="34" charset="0"/>
                <a:cs typeface="Arial" pitchFamily="34" charset="0"/>
              </a:rPr>
              <a:t> </a:t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r>
              <a:rPr lang="cs-CZ" b="1" i="1" dirty="0" smtClean="0">
                <a:latin typeface="Arial" pitchFamily="34" charset="0"/>
                <a:cs typeface="Arial" pitchFamily="34" charset="0"/>
              </a:rPr>
              <a:t>Anotace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:  Opakování tématu kyselin a hydroxidů, na základě osvojených znalostí řeší problémové úlohy.</a:t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r>
              <a:rPr lang="cs-CZ" b="1" i="1" dirty="0" smtClean="0">
                <a:latin typeface="Arial" pitchFamily="34" charset="0"/>
                <a:cs typeface="Arial" pitchFamily="34" charset="0"/>
              </a:rPr>
              <a:t> </a:t>
            </a:r>
            <a:r>
              <a:rPr lang="cs-CZ" dirty="0" smtClean="0"/>
              <a:t> </a:t>
            </a:r>
            <a:br>
              <a:rPr lang="cs-CZ" dirty="0" smtClean="0"/>
            </a:br>
            <a:r>
              <a:rPr lang="cs-CZ" sz="2800" b="1" dirty="0" smtClean="0"/>
              <a:t>VY_32_INOVACE_15_KYSELINY_A_HYDROXIDY</a:t>
            </a: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/>
              <a:t> </a:t>
            </a:r>
            <a:br>
              <a:rPr lang="cs-CZ" sz="2800" dirty="0" smtClean="0"/>
            </a:br>
            <a:r>
              <a:rPr lang="cs-CZ" sz="2800" dirty="0" smtClean="0"/>
              <a:t> Vytvořeno jako DUM do předmětu chemie pro 8. Ročník na ZŠ Studentská Mnichovo Hradiště dne 22.5.2011</a:t>
            </a:r>
            <a:br>
              <a:rPr lang="cs-CZ" sz="2800" dirty="0" smtClean="0"/>
            </a:br>
            <a:r>
              <a:rPr lang="cs-CZ" sz="2800" dirty="0" smtClean="0"/>
              <a:t> </a:t>
            </a:r>
            <a:br>
              <a:rPr lang="cs-CZ" sz="2800" dirty="0" smtClean="0"/>
            </a:br>
            <a:r>
              <a:rPr lang="cs-CZ" sz="2800" dirty="0" smtClean="0"/>
              <a:t> </a:t>
            </a:r>
            <a:br>
              <a:rPr lang="cs-CZ" sz="2800" dirty="0" smtClean="0"/>
            </a:br>
            <a:r>
              <a:rPr lang="cs-CZ" dirty="0" smtClean="0"/>
              <a:t>Vytvořeno v rámci v projektu „EU peníze školám“ </a:t>
            </a:r>
            <a:br>
              <a:rPr lang="cs-CZ" dirty="0" smtClean="0"/>
            </a:br>
            <a:r>
              <a:rPr lang="cs-CZ" dirty="0" smtClean="0"/>
              <a:t> </a:t>
            </a:r>
            <a:r>
              <a:rPr lang="cs-CZ" b="1" dirty="0" smtClean="0"/>
              <a:t>OP VK oblast podpory 1.4 s názvem Zlepšení podmínek pro vzdělávání na základních školách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pic>
        <p:nvPicPr>
          <p:cNvPr id="4" name="obrázek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67944" y="152315"/>
            <a:ext cx="4824536" cy="11821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14844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5400" b="1" u="sng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OPAKOVÁNÍ</a:t>
            </a:r>
            <a:endParaRPr lang="cs-CZ" sz="5400" b="1" u="sng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4400" b="1" u="sng" dirty="0" smtClean="0">
                <a:solidFill>
                  <a:srgbClr val="1AE0CD"/>
                </a:solidFill>
              </a:rPr>
              <a:t>Kyseliny a hydroxidy</a:t>
            </a:r>
            <a:endParaRPr lang="cs-CZ" sz="4400" b="1" u="sng" dirty="0">
              <a:solidFill>
                <a:srgbClr val="1AE0C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39874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cs-CZ" b="1" u="sng" dirty="0">
                <a:solidFill>
                  <a:srgbClr val="FFC000"/>
                </a:solidFill>
              </a:rPr>
              <a:t>Vyber do skupin </a:t>
            </a:r>
            <a:r>
              <a:rPr lang="cs-CZ" dirty="0"/>
              <a:t>:</a:t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47260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dirty="0" err="1" smtClean="0"/>
              <a:t>HBr</a:t>
            </a:r>
            <a:r>
              <a:rPr lang="cs-CZ" dirty="0"/>
              <a:t>, </a:t>
            </a:r>
            <a:r>
              <a:rPr lang="cs-CZ" dirty="0" smtClean="0"/>
              <a:t>   </a:t>
            </a:r>
            <a:r>
              <a:rPr lang="cs-CZ" dirty="0"/>
              <a:t>SO</a:t>
            </a:r>
            <a:r>
              <a:rPr lang="cs-CZ" baseline="-25000" dirty="0"/>
              <a:t>2</a:t>
            </a:r>
            <a:r>
              <a:rPr lang="cs-CZ" dirty="0"/>
              <a:t>, </a:t>
            </a:r>
            <a:r>
              <a:rPr lang="cs-CZ" dirty="0" smtClean="0"/>
              <a:t>    </a:t>
            </a:r>
            <a:r>
              <a:rPr lang="cs-CZ" dirty="0" err="1"/>
              <a:t>KCl</a:t>
            </a:r>
            <a:r>
              <a:rPr lang="cs-CZ" dirty="0"/>
              <a:t>, </a:t>
            </a:r>
            <a:r>
              <a:rPr lang="cs-CZ" dirty="0" smtClean="0"/>
              <a:t>    </a:t>
            </a:r>
            <a:r>
              <a:rPr lang="cs-CZ" dirty="0"/>
              <a:t>H</a:t>
            </a:r>
            <a:r>
              <a:rPr lang="cs-CZ" baseline="-25000" dirty="0"/>
              <a:t>2</a:t>
            </a:r>
            <a:r>
              <a:rPr lang="cs-CZ" dirty="0"/>
              <a:t>CO</a:t>
            </a:r>
            <a:r>
              <a:rPr lang="cs-CZ" baseline="-25000" dirty="0"/>
              <a:t>3</a:t>
            </a:r>
            <a:r>
              <a:rPr lang="cs-CZ" dirty="0"/>
              <a:t>, </a:t>
            </a:r>
            <a:r>
              <a:rPr lang="cs-CZ" dirty="0" smtClean="0"/>
              <a:t>    </a:t>
            </a:r>
            <a:r>
              <a:rPr lang="cs-CZ" dirty="0"/>
              <a:t>Fe</a:t>
            </a:r>
            <a:r>
              <a:rPr lang="cs-CZ" baseline="-25000" dirty="0"/>
              <a:t>2</a:t>
            </a:r>
            <a:r>
              <a:rPr lang="cs-CZ" dirty="0"/>
              <a:t>S</a:t>
            </a:r>
            <a:r>
              <a:rPr lang="cs-CZ" baseline="-25000" dirty="0"/>
              <a:t>3</a:t>
            </a:r>
            <a:r>
              <a:rPr lang="cs-CZ" dirty="0"/>
              <a:t>,  </a:t>
            </a:r>
            <a:r>
              <a:rPr lang="cs-CZ" dirty="0" smtClean="0"/>
              <a:t>   P</a:t>
            </a:r>
            <a:r>
              <a:rPr lang="cs-CZ" baseline="-25000" dirty="0" smtClean="0"/>
              <a:t>4</a:t>
            </a:r>
            <a:r>
              <a:rPr lang="cs-CZ" dirty="0"/>
              <a:t>, </a:t>
            </a:r>
            <a:r>
              <a:rPr lang="cs-CZ" dirty="0" smtClean="0"/>
              <a:t>     </a:t>
            </a:r>
            <a:r>
              <a:rPr lang="cs-CZ" dirty="0" err="1"/>
              <a:t>MgO</a:t>
            </a:r>
            <a:r>
              <a:rPr lang="cs-CZ" dirty="0"/>
              <a:t>,  </a:t>
            </a:r>
            <a:endParaRPr lang="cs-CZ" dirty="0" smtClean="0"/>
          </a:p>
          <a:p>
            <a:pPr marL="0" indent="0">
              <a:buNone/>
            </a:pPr>
            <a:r>
              <a:rPr lang="cs-CZ" dirty="0" err="1" smtClean="0"/>
              <a:t>Pb</a:t>
            </a:r>
            <a:r>
              <a:rPr lang="cs-CZ" dirty="0" smtClean="0"/>
              <a:t>(OH)</a:t>
            </a:r>
            <a:r>
              <a:rPr lang="cs-CZ" baseline="-25000" dirty="0" smtClean="0"/>
              <a:t>2</a:t>
            </a:r>
            <a:r>
              <a:rPr lang="cs-CZ" dirty="0"/>
              <a:t>,  </a:t>
            </a:r>
            <a:r>
              <a:rPr lang="cs-CZ" dirty="0" smtClean="0"/>
              <a:t>    MnF</a:t>
            </a:r>
            <a:r>
              <a:rPr lang="cs-CZ" baseline="-25000" dirty="0" smtClean="0"/>
              <a:t>4</a:t>
            </a:r>
            <a:r>
              <a:rPr lang="cs-CZ" dirty="0"/>
              <a:t>, </a:t>
            </a:r>
            <a:r>
              <a:rPr lang="cs-CZ" dirty="0" smtClean="0"/>
              <a:t>     </a:t>
            </a:r>
            <a:r>
              <a:rPr lang="cs-CZ" dirty="0" err="1"/>
              <a:t>LiOH</a:t>
            </a:r>
            <a:r>
              <a:rPr lang="cs-CZ" dirty="0"/>
              <a:t>,  </a:t>
            </a:r>
            <a:r>
              <a:rPr lang="cs-CZ" dirty="0" smtClean="0"/>
              <a:t>    </a:t>
            </a:r>
            <a:r>
              <a:rPr lang="cs-CZ" dirty="0" err="1" smtClean="0"/>
              <a:t>HClO</a:t>
            </a:r>
            <a:r>
              <a:rPr lang="cs-CZ" dirty="0"/>
              <a:t>, </a:t>
            </a:r>
            <a:r>
              <a:rPr lang="cs-CZ" dirty="0" smtClean="0"/>
              <a:t>    </a:t>
            </a:r>
            <a:r>
              <a:rPr lang="cs-CZ" dirty="0" err="1"/>
              <a:t>CaO</a:t>
            </a:r>
            <a:r>
              <a:rPr lang="cs-CZ" dirty="0"/>
              <a:t>, </a:t>
            </a:r>
            <a:r>
              <a:rPr lang="cs-CZ" dirty="0" smtClean="0"/>
              <a:t>   </a:t>
            </a:r>
            <a:r>
              <a:rPr lang="cs-CZ" dirty="0" err="1"/>
              <a:t>AgBr</a:t>
            </a:r>
            <a:r>
              <a:rPr lang="cs-CZ" dirty="0"/>
              <a:t>,  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O</a:t>
            </a:r>
            <a:r>
              <a:rPr lang="cs-CZ" baseline="-25000" dirty="0" smtClean="0"/>
              <a:t>2</a:t>
            </a:r>
            <a:r>
              <a:rPr lang="cs-CZ" dirty="0"/>
              <a:t>, </a:t>
            </a:r>
            <a:r>
              <a:rPr lang="cs-CZ" dirty="0" smtClean="0"/>
              <a:t>    Mn</a:t>
            </a:r>
            <a:r>
              <a:rPr lang="cs-CZ" baseline="-25000" dirty="0" smtClean="0"/>
              <a:t>2</a:t>
            </a:r>
            <a:r>
              <a:rPr lang="cs-CZ" dirty="0" smtClean="0"/>
              <a:t>O</a:t>
            </a:r>
            <a:r>
              <a:rPr lang="cs-CZ" baseline="-25000" dirty="0" smtClean="0"/>
              <a:t>7</a:t>
            </a:r>
            <a:r>
              <a:rPr lang="cs-CZ" dirty="0"/>
              <a:t>, </a:t>
            </a:r>
            <a:r>
              <a:rPr lang="cs-CZ" dirty="0" smtClean="0"/>
              <a:t>   </a:t>
            </a:r>
            <a:r>
              <a:rPr lang="cs-CZ" dirty="0"/>
              <a:t>Al(OH)</a:t>
            </a:r>
            <a:r>
              <a:rPr lang="cs-CZ" baseline="-25000" dirty="0"/>
              <a:t>3</a:t>
            </a:r>
            <a:r>
              <a:rPr lang="cs-CZ" dirty="0"/>
              <a:t>,  </a:t>
            </a:r>
            <a:r>
              <a:rPr lang="cs-CZ" dirty="0" smtClean="0"/>
              <a:t>  S</a:t>
            </a:r>
            <a:r>
              <a:rPr lang="cs-CZ" dirty="0"/>
              <a:t>,  </a:t>
            </a:r>
            <a:r>
              <a:rPr lang="cs-CZ" dirty="0" smtClean="0"/>
              <a:t>   H</a:t>
            </a:r>
            <a:r>
              <a:rPr lang="cs-CZ" baseline="-25000" dirty="0" smtClean="0"/>
              <a:t>3</a:t>
            </a:r>
            <a:r>
              <a:rPr lang="cs-CZ" dirty="0" smtClean="0"/>
              <a:t>PO</a:t>
            </a:r>
            <a:r>
              <a:rPr lang="cs-CZ" baseline="-25000" dirty="0" smtClean="0"/>
              <a:t>4</a:t>
            </a:r>
            <a:r>
              <a:rPr lang="cs-CZ" dirty="0"/>
              <a:t>, </a:t>
            </a:r>
            <a:r>
              <a:rPr lang="cs-CZ" dirty="0" smtClean="0"/>
              <a:t>     </a:t>
            </a:r>
            <a:r>
              <a:rPr lang="cs-CZ" dirty="0"/>
              <a:t>AlI</a:t>
            </a:r>
            <a:r>
              <a:rPr lang="cs-CZ" baseline="-25000" dirty="0"/>
              <a:t>3</a:t>
            </a:r>
            <a:r>
              <a:rPr lang="cs-CZ" dirty="0"/>
              <a:t>,  Na</a:t>
            </a:r>
            <a:r>
              <a:rPr lang="cs-CZ" baseline="-25000" dirty="0"/>
              <a:t>2</a:t>
            </a:r>
            <a:r>
              <a:rPr lang="cs-CZ" dirty="0"/>
              <a:t>S,  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SiCl</a:t>
            </a:r>
            <a:r>
              <a:rPr lang="cs-CZ" baseline="-25000" dirty="0" smtClean="0"/>
              <a:t>4</a:t>
            </a:r>
            <a:r>
              <a:rPr lang="cs-CZ" dirty="0"/>
              <a:t>,  </a:t>
            </a:r>
            <a:r>
              <a:rPr lang="cs-CZ" dirty="0" smtClean="0"/>
              <a:t>  KOH</a:t>
            </a:r>
            <a:r>
              <a:rPr lang="cs-CZ" dirty="0"/>
              <a:t>,  </a:t>
            </a:r>
            <a:r>
              <a:rPr lang="cs-CZ" dirty="0" smtClean="0"/>
              <a:t>   HF</a:t>
            </a:r>
            <a:r>
              <a:rPr lang="cs-CZ" dirty="0"/>
              <a:t>,  </a:t>
            </a:r>
            <a:r>
              <a:rPr lang="cs-CZ" dirty="0" smtClean="0"/>
              <a:t>   Na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b="1" u="sng" dirty="0">
                <a:solidFill>
                  <a:srgbClr val="00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OXIDY </a:t>
            </a:r>
            <a:r>
              <a:rPr lang="cs-CZ" b="1" dirty="0">
                <a:solidFill>
                  <a:srgbClr val="00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	</a:t>
            </a:r>
          </a:p>
          <a:p>
            <a:pPr marL="0" indent="0">
              <a:buNone/>
            </a:pPr>
            <a:r>
              <a:rPr lang="cs-CZ" dirty="0"/>
              <a:t>					</a:t>
            </a:r>
          </a:p>
          <a:p>
            <a:r>
              <a:rPr lang="cs-CZ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KYSELINY</a:t>
            </a:r>
            <a:r>
              <a:rPr lang="cs-CZ" u="sng" dirty="0"/>
              <a:t> </a:t>
            </a:r>
            <a:r>
              <a:rPr lang="cs-CZ" u="sng" dirty="0">
                <a:solidFill>
                  <a:srgbClr val="FF0000"/>
                </a:solidFill>
              </a:rPr>
              <a:t>-</a:t>
            </a:r>
            <a:r>
              <a:rPr lang="cs-CZ" dirty="0"/>
              <a:t>	</a:t>
            </a:r>
          </a:p>
          <a:p>
            <a:endParaRPr lang="cs-CZ" dirty="0"/>
          </a:p>
          <a:p>
            <a:r>
              <a:rPr lang="cs-CZ" b="1" u="sng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HYDROXIDY –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05826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cs-CZ" b="1" u="sng" dirty="0" smtClean="0">
                <a:solidFill>
                  <a:srgbClr val="FFC000"/>
                </a:solidFill>
              </a:rPr>
              <a:t>Zapiš a uprav podle ZZH 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268760"/>
            <a:ext cx="8640960" cy="4525963"/>
          </a:xfrm>
        </p:spPr>
        <p:txBody>
          <a:bodyPr>
            <a:normAutofit fontScale="92500"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rovnice vzniku páleného vápna z vápence CaCO</a:t>
            </a:r>
            <a:r>
              <a:rPr lang="cs-CZ" b="1" baseline="-25000" dirty="0" smtClean="0">
                <a:solidFill>
                  <a:srgbClr val="0070C0"/>
                </a:solidFill>
              </a:rPr>
              <a:t>3</a:t>
            </a:r>
            <a:r>
              <a:rPr lang="cs-CZ" b="1" dirty="0" smtClean="0">
                <a:solidFill>
                  <a:srgbClr val="0070C0"/>
                </a:solidFill>
              </a:rPr>
              <a:t>   </a:t>
            </a:r>
            <a:r>
              <a:rPr lang="cs-CZ" b="1" dirty="0" smtClean="0"/>
              <a:t>:</a:t>
            </a:r>
          </a:p>
          <a:p>
            <a:endParaRPr lang="cs-CZ" b="1" dirty="0"/>
          </a:p>
          <a:p>
            <a:endParaRPr lang="cs-CZ" b="1" dirty="0" smtClean="0"/>
          </a:p>
          <a:p>
            <a:r>
              <a:rPr lang="cs-CZ" b="1" dirty="0" smtClean="0">
                <a:solidFill>
                  <a:srgbClr val="00CC00"/>
                </a:solidFill>
              </a:rPr>
              <a:t>rovnice </a:t>
            </a:r>
            <a:r>
              <a:rPr lang="cs-CZ" b="1" dirty="0">
                <a:solidFill>
                  <a:srgbClr val="00CC00"/>
                </a:solidFill>
              </a:rPr>
              <a:t>vzniku hašeného vápna z páleného vápna </a:t>
            </a:r>
            <a:r>
              <a:rPr lang="cs-CZ" b="1" dirty="0" smtClean="0">
                <a:solidFill>
                  <a:srgbClr val="00CC00"/>
                </a:solidFill>
              </a:rPr>
              <a:t>:</a:t>
            </a:r>
          </a:p>
          <a:p>
            <a:endParaRPr lang="cs-CZ" b="1" dirty="0" smtClean="0"/>
          </a:p>
          <a:p>
            <a:endParaRPr lang="cs-CZ" b="1" dirty="0"/>
          </a:p>
          <a:p>
            <a:pPr lvl="0"/>
            <a:r>
              <a:rPr lang="cs-CZ" b="1" dirty="0" smtClean="0">
                <a:solidFill>
                  <a:srgbClr val="00CC00"/>
                </a:solidFill>
              </a:rPr>
              <a:t>sodík </a:t>
            </a:r>
            <a:r>
              <a:rPr lang="cs-CZ" b="1" dirty="0">
                <a:solidFill>
                  <a:srgbClr val="00CC00"/>
                </a:solidFill>
              </a:rPr>
              <a:t>prudce </a:t>
            </a:r>
            <a:r>
              <a:rPr lang="cs-CZ" b="1" dirty="0" smtClean="0">
                <a:solidFill>
                  <a:srgbClr val="00CC00"/>
                </a:solidFill>
              </a:rPr>
              <a:t>reagoval </a:t>
            </a:r>
            <a:r>
              <a:rPr lang="cs-CZ" b="1" dirty="0">
                <a:solidFill>
                  <a:srgbClr val="00CC00"/>
                </a:solidFill>
              </a:rPr>
              <a:t>s vodou za vzniku hydroxidu sodného a uvolnění plynného vodíku.</a:t>
            </a:r>
          </a:p>
          <a:p>
            <a:endParaRPr lang="cs-CZ" b="1" dirty="0" smtClean="0"/>
          </a:p>
          <a:p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xmlns="" val="3293579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normAutofit/>
          </a:bodyPr>
          <a:lstStyle/>
          <a:p>
            <a:r>
              <a:rPr lang="cs-CZ" sz="4800" u="sng" dirty="0">
                <a:solidFill>
                  <a:srgbClr val="FFC000"/>
                </a:solidFill>
              </a:rPr>
              <a:t>Doplň </a:t>
            </a:r>
            <a:r>
              <a:rPr lang="cs-CZ" sz="4800" b="1" u="sng" dirty="0">
                <a:solidFill>
                  <a:srgbClr val="FFC000"/>
                </a:solidFill>
              </a:rPr>
              <a:t>barvu indikátoru</a:t>
            </a:r>
            <a:r>
              <a:rPr lang="cs-CZ" sz="4800" u="sng" dirty="0">
                <a:solidFill>
                  <a:srgbClr val="FFC000"/>
                </a:solidFill>
              </a:rPr>
              <a:t> </a:t>
            </a:r>
            <a:r>
              <a:rPr lang="cs-CZ" sz="4800" u="sng" dirty="0" smtClean="0">
                <a:solidFill>
                  <a:srgbClr val="FFC000"/>
                </a:solidFill>
              </a:rPr>
              <a:t>:</a:t>
            </a:r>
            <a:endParaRPr lang="cs-CZ" sz="4800" u="sng" dirty="0">
              <a:solidFill>
                <a:srgbClr val="FFC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HNO</a:t>
            </a:r>
            <a:r>
              <a:rPr lang="cs-CZ" b="1" baseline="-25000" dirty="0" smtClean="0">
                <a:solidFill>
                  <a:srgbClr val="FF0000"/>
                </a:solidFill>
              </a:rPr>
              <a:t>3</a:t>
            </a:r>
            <a:r>
              <a:rPr lang="cs-CZ" b="1" dirty="0" smtClean="0"/>
              <a:t> </a:t>
            </a:r>
            <a:r>
              <a:rPr lang="cs-CZ" dirty="0" smtClean="0"/>
              <a:t> -   lakmus  = </a:t>
            </a:r>
          </a:p>
          <a:p>
            <a:pPr marL="0" indent="0">
              <a:buNone/>
            </a:pPr>
            <a:r>
              <a:rPr lang="cs-CZ" dirty="0" smtClean="0"/>
              <a:t>                -   fenolftalein = </a:t>
            </a:r>
          </a:p>
          <a:p>
            <a:endParaRPr lang="cs-CZ" dirty="0"/>
          </a:p>
          <a:p>
            <a:r>
              <a:rPr lang="cs-CZ" b="1" dirty="0" smtClean="0">
                <a:solidFill>
                  <a:srgbClr val="0070C0"/>
                </a:solidFill>
              </a:rPr>
              <a:t>Ca(OH)</a:t>
            </a:r>
            <a:r>
              <a:rPr lang="cs-CZ" b="1" baseline="-25000" dirty="0" smtClean="0">
                <a:solidFill>
                  <a:srgbClr val="0070C0"/>
                </a:solidFill>
              </a:rPr>
              <a:t>2</a:t>
            </a:r>
            <a:r>
              <a:rPr lang="cs-CZ" dirty="0" smtClean="0"/>
              <a:t>  - lakmus = </a:t>
            </a:r>
          </a:p>
          <a:p>
            <a:pPr marL="0" indent="0">
              <a:buNone/>
            </a:pPr>
            <a:r>
              <a:rPr lang="cs-CZ" dirty="0" smtClean="0"/>
              <a:t>                    -  fenolftalein =  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b="1" dirty="0" smtClean="0">
                <a:solidFill>
                  <a:srgbClr val="00CC00"/>
                </a:solidFill>
              </a:rPr>
              <a:t>H</a:t>
            </a:r>
            <a:r>
              <a:rPr lang="cs-CZ" b="1" baseline="-25000" dirty="0" smtClean="0">
                <a:solidFill>
                  <a:srgbClr val="00CC00"/>
                </a:solidFill>
              </a:rPr>
              <a:t>2</a:t>
            </a:r>
            <a:r>
              <a:rPr lang="cs-CZ" b="1" dirty="0" smtClean="0">
                <a:solidFill>
                  <a:srgbClr val="00CC00"/>
                </a:solidFill>
              </a:rPr>
              <a:t>O</a:t>
            </a:r>
            <a:r>
              <a:rPr lang="cs-CZ" dirty="0" smtClean="0"/>
              <a:t> - lakmus = </a:t>
            </a:r>
          </a:p>
          <a:p>
            <a:pPr marL="0" indent="0">
              <a:buNone/>
            </a:pPr>
            <a:r>
              <a:rPr lang="cs-CZ" dirty="0" smtClean="0"/>
              <a:t>            -  fenolftalein = 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880093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 fontScale="90000"/>
          </a:bodyPr>
          <a:lstStyle/>
          <a:p>
            <a:pPr lvl="0"/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u="sng" dirty="0" smtClean="0">
                <a:solidFill>
                  <a:srgbClr val="FFC000"/>
                </a:solidFill>
              </a:rPr>
              <a:t>Jaké </a:t>
            </a:r>
            <a:r>
              <a:rPr lang="cs-CZ" b="1" u="sng" dirty="0">
                <a:solidFill>
                  <a:srgbClr val="FFC000"/>
                </a:solidFill>
              </a:rPr>
              <a:t>ionty  najdeme v </a:t>
            </a:r>
            <a:r>
              <a:rPr lang="cs-CZ" b="1" u="sng" dirty="0" smtClean="0">
                <a:solidFill>
                  <a:srgbClr val="FFC000"/>
                </a:solidFill>
              </a:rPr>
              <a:t>roztoku s pH</a:t>
            </a:r>
            <a:r>
              <a:rPr lang="cs-CZ" u="sng" dirty="0" smtClean="0">
                <a:solidFill>
                  <a:srgbClr val="FFC000"/>
                </a:solidFill>
              </a:rPr>
              <a:t> </a:t>
            </a:r>
            <a:r>
              <a:rPr lang="cs-CZ" u="sng" dirty="0">
                <a:solidFill>
                  <a:srgbClr val="FFC000"/>
                </a:solidFill>
              </a:rPr>
              <a:t>:</a:t>
            </a:r>
            <a:br>
              <a:rPr lang="cs-CZ" u="sng" dirty="0">
                <a:solidFill>
                  <a:srgbClr val="FFC000"/>
                </a:solidFill>
              </a:rPr>
            </a:br>
            <a:endParaRPr lang="cs-CZ" u="sng" dirty="0">
              <a:solidFill>
                <a:srgbClr val="FFC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268760"/>
            <a:ext cx="8496944" cy="5256584"/>
          </a:xfrm>
        </p:spPr>
        <p:txBody>
          <a:bodyPr>
            <a:normAutofit/>
          </a:bodyPr>
          <a:lstStyle/>
          <a:p>
            <a:r>
              <a:rPr lang="cs-CZ" dirty="0" smtClean="0"/>
              <a:t> </a:t>
            </a:r>
            <a:r>
              <a:rPr lang="cs-CZ" b="1" dirty="0">
                <a:solidFill>
                  <a:srgbClr val="FF0000"/>
                </a:solidFill>
              </a:rPr>
              <a:t>pH  5,2</a:t>
            </a:r>
            <a:r>
              <a:rPr lang="cs-CZ" dirty="0">
                <a:solidFill>
                  <a:srgbClr val="FF0000"/>
                </a:solidFill>
              </a:rPr>
              <a:t>  </a:t>
            </a:r>
            <a:r>
              <a:rPr lang="cs-CZ" dirty="0"/>
              <a:t>-    </a:t>
            </a:r>
            <a:r>
              <a:rPr lang="cs-CZ" dirty="0" smtClean="0"/>
              <a:t>H</a:t>
            </a:r>
            <a:r>
              <a:rPr lang="cs-CZ" baseline="30000" dirty="0"/>
              <a:t>+</a:t>
            </a:r>
            <a:r>
              <a:rPr lang="cs-CZ" dirty="0"/>
              <a:t>	</a:t>
            </a:r>
            <a:r>
              <a:rPr lang="cs-CZ" dirty="0" smtClean="0"/>
              <a:t>          OH</a:t>
            </a:r>
            <a:r>
              <a:rPr lang="cs-CZ" baseline="30000" dirty="0" smtClean="0"/>
              <a:t>-</a:t>
            </a:r>
            <a:r>
              <a:rPr lang="cs-CZ" dirty="0" smtClean="0"/>
              <a:t>  </a:t>
            </a:r>
            <a:r>
              <a:rPr lang="cs-CZ" dirty="0"/>
              <a:t>	</a:t>
            </a:r>
            <a:r>
              <a:rPr lang="cs-CZ" dirty="0" smtClean="0"/>
              <a:t>       Cl</a:t>
            </a:r>
            <a:r>
              <a:rPr lang="cs-CZ" baseline="30000" dirty="0" smtClean="0"/>
              <a:t>-</a:t>
            </a:r>
            <a:r>
              <a:rPr lang="cs-CZ" dirty="0"/>
              <a:t>	</a:t>
            </a:r>
            <a:r>
              <a:rPr lang="cs-CZ" dirty="0" smtClean="0"/>
              <a:t>žádné</a:t>
            </a:r>
          </a:p>
          <a:p>
            <a:pPr marL="0" indent="0">
              <a:buNone/>
            </a:pPr>
            <a:r>
              <a:rPr lang="cs-CZ" u="sng" dirty="0" smtClean="0"/>
              <a:t>Může se jednat o :</a:t>
            </a:r>
          </a:p>
          <a:p>
            <a:pPr marL="0" indent="0">
              <a:buNone/>
            </a:pPr>
            <a:endParaRPr lang="cs-CZ" sz="1700" u="sng" dirty="0"/>
          </a:p>
          <a:p>
            <a:pPr marL="0" indent="0">
              <a:buNone/>
            </a:pPr>
            <a:r>
              <a:rPr lang="cs-CZ" dirty="0" smtClean="0"/>
              <a:t>     HNO</a:t>
            </a:r>
            <a:r>
              <a:rPr lang="cs-CZ" baseline="-25000" dirty="0" smtClean="0"/>
              <a:t>3</a:t>
            </a:r>
            <a:r>
              <a:rPr lang="cs-CZ" dirty="0"/>
              <a:t>	</a:t>
            </a:r>
            <a:r>
              <a:rPr lang="cs-CZ" dirty="0" smtClean="0"/>
              <a:t>KOH      </a:t>
            </a:r>
            <a:r>
              <a:rPr lang="cs-CZ" dirty="0"/>
              <a:t>H</a:t>
            </a:r>
            <a:r>
              <a:rPr lang="cs-CZ" baseline="-25000" dirty="0"/>
              <a:t>2</a:t>
            </a:r>
            <a:r>
              <a:rPr lang="cs-CZ" dirty="0"/>
              <a:t>O </a:t>
            </a:r>
            <a:r>
              <a:rPr lang="cs-CZ" dirty="0" smtClean="0"/>
              <a:t>    </a:t>
            </a:r>
            <a:r>
              <a:rPr lang="cs-CZ" dirty="0" err="1" smtClean="0"/>
              <a:t>HCl</a:t>
            </a:r>
            <a:r>
              <a:rPr lang="cs-CZ" dirty="0" smtClean="0"/>
              <a:t>       ani jednu látku</a:t>
            </a: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 </a:t>
            </a:r>
            <a:r>
              <a:rPr lang="cs-CZ" b="1" dirty="0" smtClean="0">
                <a:solidFill>
                  <a:srgbClr val="00CC00"/>
                </a:solidFill>
              </a:rPr>
              <a:t>pH  </a:t>
            </a:r>
            <a:r>
              <a:rPr lang="cs-CZ" b="1" dirty="0">
                <a:solidFill>
                  <a:srgbClr val="00CC00"/>
                </a:solidFill>
              </a:rPr>
              <a:t>9,7</a:t>
            </a:r>
            <a:r>
              <a:rPr lang="cs-CZ" dirty="0">
                <a:solidFill>
                  <a:srgbClr val="00CC00"/>
                </a:solidFill>
              </a:rPr>
              <a:t>  </a:t>
            </a:r>
            <a:r>
              <a:rPr lang="cs-CZ" dirty="0" smtClean="0"/>
              <a:t>-    </a:t>
            </a:r>
            <a:r>
              <a:rPr lang="cs-CZ" dirty="0"/>
              <a:t>H</a:t>
            </a:r>
            <a:r>
              <a:rPr lang="cs-CZ" baseline="30000" dirty="0"/>
              <a:t>+</a:t>
            </a:r>
            <a:r>
              <a:rPr lang="cs-CZ" dirty="0"/>
              <a:t>		</a:t>
            </a:r>
            <a:r>
              <a:rPr lang="cs-CZ" dirty="0" smtClean="0"/>
              <a:t>OH</a:t>
            </a:r>
            <a:r>
              <a:rPr lang="cs-CZ" baseline="30000" dirty="0" smtClean="0"/>
              <a:t>-</a:t>
            </a:r>
            <a:r>
              <a:rPr lang="cs-CZ" dirty="0" smtClean="0"/>
              <a:t>  </a:t>
            </a:r>
            <a:r>
              <a:rPr lang="cs-CZ" dirty="0"/>
              <a:t>	</a:t>
            </a:r>
            <a:r>
              <a:rPr lang="cs-CZ" dirty="0" smtClean="0"/>
              <a:t>       Cl</a:t>
            </a:r>
            <a:r>
              <a:rPr lang="cs-CZ" baseline="30000" dirty="0" smtClean="0"/>
              <a:t>-</a:t>
            </a:r>
            <a:r>
              <a:rPr lang="cs-CZ" dirty="0"/>
              <a:t>	</a:t>
            </a:r>
            <a:r>
              <a:rPr lang="cs-CZ" dirty="0" smtClean="0"/>
              <a:t>žádné</a:t>
            </a:r>
          </a:p>
          <a:p>
            <a:pPr marL="0" indent="0">
              <a:buNone/>
            </a:pPr>
            <a:r>
              <a:rPr lang="cs-CZ" u="sng" dirty="0" smtClean="0"/>
              <a:t>Může se jednat o :</a:t>
            </a:r>
          </a:p>
          <a:p>
            <a:pPr marL="0" indent="0">
              <a:buNone/>
            </a:pPr>
            <a:endParaRPr lang="cs-CZ" sz="1600" u="sng" dirty="0" smtClean="0"/>
          </a:p>
          <a:p>
            <a:pPr marL="0" indent="0">
              <a:buNone/>
            </a:pPr>
            <a:r>
              <a:rPr lang="cs-CZ" dirty="0" smtClean="0"/>
              <a:t>   H</a:t>
            </a:r>
            <a:r>
              <a:rPr lang="cs-CZ" baseline="-25000" dirty="0" smtClean="0"/>
              <a:t>2</a:t>
            </a:r>
            <a:r>
              <a:rPr lang="cs-CZ" dirty="0" smtClean="0"/>
              <a:t>SO</a:t>
            </a:r>
            <a:r>
              <a:rPr lang="cs-CZ" baseline="-25000" dirty="0" smtClean="0"/>
              <a:t>3</a:t>
            </a:r>
            <a:r>
              <a:rPr lang="cs-CZ" dirty="0"/>
              <a:t>	</a:t>
            </a:r>
            <a:r>
              <a:rPr lang="cs-CZ" dirty="0" err="1" smtClean="0"/>
              <a:t>NaCl</a:t>
            </a:r>
            <a:r>
              <a:rPr lang="cs-CZ" dirty="0" smtClean="0"/>
              <a:t>     </a:t>
            </a:r>
            <a:r>
              <a:rPr lang="cs-CZ" dirty="0" err="1" smtClean="0"/>
              <a:t>Pb</a:t>
            </a:r>
            <a:r>
              <a:rPr lang="cs-CZ" dirty="0" smtClean="0"/>
              <a:t>(OH)</a:t>
            </a:r>
            <a:r>
              <a:rPr lang="cs-CZ" baseline="-25000" dirty="0" smtClean="0"/>
              <a:t>2</a:t>
            </a:r>
            <a:r>
              <a:rPr lang="cs-CZ" dirty="0" smtClean="0"/>
              <a:t>    H</a:t>
            </a:r>
            <a:r>
              <a:rPr lang="cs-CZ" baseline="-25000" dirty="0" smtClean="0"/>
              <a:t>2</a:t>
            </a:r>
            <a:r>
              <a:rPr lang="cs-CZ" dirty="0" smtClean="0"/>
              <a:t>O    ani jednu látku</a:t>
            </a:r>
            <a:r>
              <a:rPr lang="cs-CZ" dirty="0"/>
              <a:t>		  </a:t>
            </a:r>
          </a:p>
        </p:txBody>
      </p:sp>
    </p:spTree>
    <p:extLst>
      <p:ext uri="{BB962C8B-B14F-4D97-AF65-F5344CB8AC3E}">
        <p14:creationId xmlns:p14="http://schemas.microsoft.com/office/powerpoint/2010/main" xmlns="" val="2679392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108</Words>
  <Application>Microsoft Office PowerPoint</Application>
  <PresentationFormat>Předvádění na obrazovce (4:3)</PresentationFormat>
  <Paragraphs>42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Snímek 1</vt:lpstr>
      <vt:lpstr>OPAKOVÁNÍ</vt:lpstr>
      <vt:lpstr>Vyber do skupin : </vt:lpstr>
      <vt:lpstr>Zapiš a uprav podle ZZH :</vt:lpstr>
      <vt:lpstr>Doplň barvu indikátoru :</vt:lpstr>
      <vt:lpstr> Jaké ionty  najdeme v roztoku s pH : 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user</dc:creator>
  <cp:lastModifiedBy>Dum</cp:lastModifiedBy>
  <cp:revision>5</cp:revision>
  <dcterms:created xsi:type="dcterms:W3CDTF">2012-06-06T19:36:45Z</dcterms:created>
  <dcterms:modified xsi:type="dcterms:W3CDTF">2012-06-06T20:28:01Z</dcterms:modified>
</cp:coreProperties>
</file>