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6" r:id="rId2"/>
    <p:sldId id="272" r:id="rId3"/>
    <p:sldId id="266" r:id="rId4"/>
    <p:sldId id="275" r:id="rId5"/>
    <p:sldId id="276" r:id="rId6"/>
    <p:sldId id="277" r:id="rId7"/>
    <p:sldId id="274" r:id="rId8"/>
    <p:sldId id="278" r:id="rId9"/>
    <p:sldId id="279" r:id="rId10"/>
    <p:sldId id="261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611053F4-06B6-4850-A878-2BBC8FC1F2D9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C96C791-6772-4E76-AA9B-932A6362CF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FA86B3E-E254-4E70-8745-AB6BF34B0227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792804A-B21E-4B98-94BD-FC213A1261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078EB2-3F56-4F98-B66A-93E7339ED6AD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C40463-EADB-45E6-852C-7F9FC4CEAA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0C145AE-E777-4A40-9120-FF9408E2D0D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B3998FC-A1D3-43B1-B58C-A1F327B9EC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AB49B2-01E6-4332-BCAD-A783B9CD4ECB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EC48B5-0B10-4B32-942A-0E743F7140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6C313B5-F988-4323-ADD7-1A19582E16C1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954D54C-FE65-4101-9D03-2245B58E73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8EA1B4-A0FB-43CB-B30E-D53B841ABEA7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1D5C65-7953-466E-AB8B-D52B856A9A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5511563-8A2E-4C5B-B10C-E415628324B2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3AFE600-4F70-44F6-91FD-BE417924CA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99363A1-682A-42B3-8C17-81A2D42C4DFD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2E8A85F-C769-4874-A787-0F169B3383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C43C963-07F3-4B58-9410-21D75BCFADC8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5B0275A-2AC5-4395-9BAA-2693B1736F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2F8D77-CC69-4333-8FDF-00DAC11286DE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1BFC2C-D631-4660-8C27-8DE2CF809B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79D5F-635C-43E0-9C38-6D0E512C7DB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F31A37-4267-4F6E-8093-8C8490DADC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C6DC79D6-165F-4E8C-9425-3BB118AE041D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769960E8-C0C2-445F-9599-49FE571EB6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23" r:id="rId7"/>
    <p:sldLayoutId id="2147483724" r:id="rId8"/>
    <p:sldLayoutId id="2147483725" r:id="rId9"/>
    <p:sldLayoutId id="2147483716" r:id="rId10"/>
    <p:sldLayoutId id="2147483715" r:id="rId11"/>
  </p:sldLayoutIdLst>
  <p:transition spd="slow">
    <p:wipe dir="d"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052736"/>
            <a:ext cx="7368398" cy="1944216"/>
          </a:xfrm>
          <a:solidFill>
            <a:schemeClr val="bg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Trojčlenka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4338" name="TextovéPole 3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>
                <a:latin typeface="Gill Sans MT"/>
              </a:rPr>
              <a:t>VY_32_INOVACE_044_Trojčlenka</a:t>
            </a:r>
            <a:endParaRPr lang="cs-CZ" b="1">
              <a:latin typeface="Gill Sans MT"/>
            </a:endParaRP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4446588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Trojčlenka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1476375" y="5516563"/>
            <a:ext cx="3095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Autor: Ing. Janeček Jaroslav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Trojčlenka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Úlohy, ve kterých máme zadány tři číselné údaje a čtvrtý údaj máme vypočítat (příklady na úměrnost) řešíme pomocí </a:t>
            </a:r>
            <a:r>
              <a:rPr lang="cs-CZ" sz="2800" b="1" u="sng" smtClean="0"/>
              <a:t>trojčlenky</a:t>
            </a:r>
            <a:r>
              <a:rPr lang="cs-CZ" sz="2800" smtClean="0"/>
              <a:t>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Trojčlenka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u="sng" smtClean="0"/>
              <a:t>Příklad</a:t>
            </a:r>
            <a:r>
              <a:rPr lang="cs-CZ" sz="2800" smtClean="0"/>
              <a:t>: 15 kilogramů jahod stojí 900 Kč. Kolik stojí 12 kilogramů jahod?</a:t>
            </a:r>
          </a:p>
          <a:p>
            <a:r>
              <a:rPr lang="cs-CZ" sz="2800" i="1" smtClean="0"/>
              <a:t>Řešení pomocí </a:t>
            </a:r>
            <a:r>
              <a:rPr lang="cs-CZ" sz="2800" i="1" u="sng" smtClean="0"/>
              <a:t>trojčlenky</a:t>
            </a:r>
            <a:r>
              <a:rPr lang="cs-CZ" sz="2800" smtClean="0"/>
              <a:t>:</a:t>
            </a:r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r>
              <a:rPr lang="cs-CZ" sz="2800" smtClean="0"/>
              <a:t>     15 kg ……………………. 900 Kč           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        </a:t>
            </a:r>
            <a:r>
              <a:rPr lang="cs-CZ" sz="2800" u="sng" smtClean="0"/>
              <a:t>12 kg …………………….     x Kč       </a:t>
            </a:r>
          </a:p>
          <a:p>
            <a:pPr>
              <a:buFont typeface="Wingdings 2" pitchFamily="18" charset="2"/>
              <a:buNone/>
            </a:pPr>
            <a:r>
              <a:rPr lang="cs-CZ" sz="2800" u="sng" smtClean="0"/>
              <a:t>   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   </a:t>
            </a:r>
            <a:r>
              <a:rPr lang="cs-CZ" sz="2800" i="1" smtClean="0"/>
              <a:t>postupujeme od paty (počátku šipky</a:t>
            </a:r>
            <a:r>
              <a:rPr lang="cs-CZ" sz="2800" smtClean="0"/>
              <a:t>), směr šipek vyjadřuje, že se jedná o přímou úměru.</a:t>
            </a:r>
            <a:r>
              <a:rPr lang="cs-CZ" sz="2800" u="sng" smtClean="0"/>
              <a:t>     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 rot="5400000" flipH="1" flipV="1">
            <a:off x="1909763" y="3716338"/>
            <a:ext cx="719137" cy="158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5400000" flipH="1" flipV="1">
            <a:off x="7308056" y="3644107"/>
            <a:ext cx="720725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Trojčlenka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12 : 15 = x : 900 </a:t>
            </a:r>
          </a:p>
          <a:p>
            <a:r>
              <a:rPr lang="cs-CZ" sz="2800" i="1" smtClean="0"/>
              <a:t>(poměr množství a cen je stejný)</a:t>
            </a:r>
          </a:p>
          <a:p>
            <a:r>
              <a:rPr lang="cs-CZ" sz="2800" smtClean="0"/>
              <a:t>15 . x = 12 . 900 </a:t>
            </a:r>
          </a:p>
          <a:p>
            <a:r>
              <a:rPr lang="cs-CZ" sz="2800" i="1" smtClean="0"/>
              <a:t>(součin vnějších a vnitřních činitelů poměrů je stejný)</a:t>
            </a:r>
          </a:p>
          <a:p>
            <a:r>
              <a:rPr lang="cs-CZ" sz="2800" smtClean="0"/>
              <a:t>x = (12 . 900) : 15</a:t>
            </a:r>
          </a:p>
          <a:p>
            <a:r>
              <a:rPr lang="cs-CZ" sz="2800" smtClean="0"/>
              <a:t>x = 720</a:t>
            </a:r>
          </a:p>
          <a:p>
            <a:r>
              <a:rPr lang="cs-CZ" sz="2800" b="1" smtClean="0"/>
              <a:t>12 kilogramů jahod stojí 720 Kč.</a:t>
            </a:r>
          </a:p>
          <a:p>
            <a:endParaRPr lang="cs-CZ" sz="2800" smtClean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Trojčlenka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Příklad lze i řešit – přechodem přes jednotku.</a:t>
            </a:r>
          </a:p>
          <a:p>
            <a:r>
              <a:rPr lang="cs-CZ" sz="2800" u="sng" smtClean="0"/>
              <a:t>Příklad</a:t>
            </a:r>
            <a:r>
              <a:rPr lang="cs-CZ" sz="2800" smtClean="0"/>
              <a:t>: 15 kilogramů jahod stojí 900 Kč. Kolik stojí 12 kilogramů jahod?</a:t>
            </a:r>
          </a:p>
          <a:p>
            <a:r>
              <a:rPr lang="cs-CZ" sz="2800" i="1" smtClean="0"/>
              <a:t>Řešení</a:t>
            </a:r>
            <a:r>
              <a:rPr lang="cs-CZ" sz="2800" smtClean="0"/>
              <a:t>:</a:t>
            </a:r>
          </a:p>
          <a:p>
            <a:r>
              <a:rPr lang="cs-CZ" sz="2800" smtClean="0"/>
              <a:t>Množství …………………………. Cena     15 kg jahod ………………………  900,- Kč 1 kg jahod ………...... (900:15=60) 60,- Kč 12 kg jahod ………… (12.60=720) 720,- Kč</a:t>
            </a:r>
          </a:p>
          <a:p>
            <a:r>
              <a:rPr lang="cs-CZ" sz="2800" b="1" smtClean="0"/>
              <a:t>12 kilogramů jahod stojí 720 Kč.</a:t>
            </a:r>
          </a:p>
          <a:p>
            <a:endParaRPr lang="cs-CZ" sz="2800" smtClean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Trojčlenka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100" u="sng" dirty="0" smtClean="0"/>
              <a:t>Příklad</a:t>
            </a:r>
            <a:r>
              <a:rPr lang="cs-CZ" sz="3100" dirty="0" smtClean="0"/>
              <a:t>: Podzimní orbu všech ploch vykoná 6 traktorů za 18 pracovních dnů. Kolik dnů bude potřeba na vykonání orby pokud budou použity pouze 4 traktory?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endParaRPr lang="cs-CZ" sz="2600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100" i="1" dirty="0" smtClean="0"/>
              <a:t>Řešení</a:t>
            </a:r>
            <a:r>
              <a:rPr lang="cs-CZ" sz="3100" dirty="0" smtClean="0"/>
              <a:t> pomocí </a:t>
            </a:r>
            <a:r>
              <a:rPr lang="cs-CZ" sz="3100" u="sng" dirty="0" smtClean="0"/>
              <a:t>trojčlenky</a:t>
            </a:r>
            <a:r>
              <a:rPr lang="cs-CZ" sz="3100" dirty="0" smtClean="0"/>
              <a:t>: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3100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100" dirty="0" smtClean="0"/>
              <a:t>            6 traktorů ……………………. 18 dnů         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/>
              <a:t>                </a:t>
            </a:r>
            <a:r>
              <a:rPr lang="cs-CZ" sz="3100" u="sng" dirty="0" smtClean="0"/>
              <a:t>4 traktory …………………….   x dnů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endParaRPr lang="cs-CZ" sz="2600" u="sng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400" i="1" dirty="0" smtClean="0"/>
              <a:t>    postupujeme od paty (počátku šipky</a:t>
            </a:r>
            <a:r>
              <a:rPr lang="cs-CZ" sz="3400" dirty="0" smtClean="0"/>
              <a:t>), směr šipek vyjadřuje, že se jedná o nepřímou úměru.</a:t>
            </a:r>
            <a:r>
              <a:rPr lang="cs-CZ" sz="3400" u="sng" dirty="0" smtClean="0"/>
              <a:t>    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400" u="sng" dirty="0" smtClean="0"/>
              <a:t>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endParaRPr lang="cs-CZ" sz="2400" u="sng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u="sng" dirty="0" smtClean="0"/>
              <a:t>    </a:t>
            </a:r>
            <a:endParaRPr lang="cs-CZ" sz="2400" dirty="0"/>
          </a:p>
        </p:txBody>
      </p:sp>
      <p:cxnSp>
        <p:nvCxnSpPr>
          <p:cNvPr id="5" name="Přímá spojovací šipka 4"/>
          <p:cNvCxnSpPr/>
          <p:nvPr/>
        </p:nvCxnSpPr>
        <p:spPr>
          <a:xfrm rot="5400000">
            <a:off x="7236619" y="3572669"/>
            <a:ext cx="720725" cy="158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5400000" flipH="1" flipV="1">
            <a:off x="2303463" y="3608388"/>
            <a:ext cx="649287" cy="158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Trojčlenka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4 : 6 = 18 : x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i="1" dirty="0" smtClean="0"/>
              <a:t>(poměr počtu strojů a čas potřebný k vykonání práce je opačný)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4 . x = 6 . 18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i="1" dirty="0" smtClean="0"/>
              <a:t>(součin vnějších a vnitřních činitelů poměrů je stejný)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x = (18 . 6) : 4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x = 27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b="1" dirty="0" smtClean="0"/>
              <a:t>4 traktory vykonají podzimní orbu za 27 dnů.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2800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Trojčlenka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/>
              <a:t>Příklad lze i řešit – přechodem přes jednotku.</a:t>
            </a:r>
          </a:p>
          <a:p>
            <a:r>
              <a:rPr lang="cs-CZ" sz="2400" u="sng" smtClean="0"/>
              <a:t>Příklad</a:t>
            </a:r>
            <a:r>
              <a:rPr lang="cs-CZ" sz="2400" smtClean="0"/>
              <a:t>: Podzimní orbu všech ploch vykoná 6 traktorů za 18 pracovních dnů. Kolik dnů bude potřeba na vykonání orby pokud budou použity pouze 4 traktory?</a:t>
            </a:r>
          </a:p>
          <a:p>
            <a:r>
              <a:rPr lang="cs-CZ" sz="2400" i="1" smtClean="0"/>
              <a:t>Řešení</a:t>
            </a:r>
            <a:r>
              <a:rPr lang="cs-CZ" sz="2400" smtClean="0"/>
              <a:t>:</a:t>
            </a:r>
          </a:p>
          <a:p>
            <a:r>
              <a:rPr lang="cs-CZ" sz="2400" smtClean="0"/>
              <a:t>Počet traktorů …………………..…. Doba orby        6 traktorů ………………………….  18 prac.dnů       1 traktor ………................. (6.18=108) 108 dnů      4 traktory…………………… (108:4=27) 27 dnů</a:t>
            </a:r>
          </a:p>
          <a:p>
            <a:r>
              <a:rPr lang="cs-CZ" sz="2400" b="1" smtClean="0"/>
              <a:t>4 traktory vykonají podzimní orbu za 27 dnů.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ovéPole 1"/>
          <p:cNvSpPr txBox="1">
            <a:spLocks noChangeArrowheads="1"/>
          </p:cNvSpPr>
          <p:nvPr/>
        </p:nvSpPr>
        <p:spPr bwMode="auto">
          <a:xfrm>
            <a:off x="304800" y="333375"/>
            <a:ext cx="23653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Zdroje informací:</a:t>
            </a:r>
            <a:endParaRPr lang="cs-CZ" sz="1400">
              <a:latin typeface="Gill Sans MT"/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625</TotalTime>
  <Words>300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10</vt:i4>
      </vt:variant>
    </vt:vector>
  </HeadingPairs>
  <TitlesOfParts>
    <vt:vector size="22" baseType="lpstr">
      <vt:lpstr>Gill Sans MT</vt:lpstr>
      <vt:lpstr>Arial</vt:lpstr>
      <vt:lpstr>Wingdings 2</vt:lpstr>
      <vt:lpstr>Verdana</vt:lpstr>
      <vt:lpstr>Calibri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Snímek 1</vt:lpstr>
      <vt:lpstr>Trojčlenka</vt:lpstr>
      <vt:lpstr>Trojčlenka</vt:lpstr>
      <vt:lpstr>Trojčlenka</vt:lpstr>
      <vt:lpstr>Trojčlenka</vt:lpstr>
      <vt:lpstr>Trojčlenka</vt:lpstr>
      <vt:lpstr>Trojčlenka</vt:lpstr>
      <vt:lpstr>Trojčlenka</vt:lpstr>
      <vt:lpstr>Trojčlenka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Maminka</cp:lastModifiedBy>
  <cp:revision>95</cp:revision>
  <dcterms:created xsi:type="dcterms:W3CDTF">2011-03-24T11:59:00Z</dcterms:created>
  <dcterms:modified xsi:type="dcterms:W3CDTF">2012-03-03T18:25:41Z</dcterms:modified>
</cp:coreProperties>
</file>