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2"/>
  </p:notesMasterIdLst>
  <p:handoutMasterIdLst>
    <p:handoutMasterId r:id="rId63"/>
  </p:handoutMasterIdLst>
  <p:sldIdLst>
    <p:sldId id="317" r:id="rId2"/>
    <p:sldId id="264" r:id="rId3"/>
    <p:sldId id="256" r:id="rId4"/>
    <p:sldId id="257" r:id="rId5"/>
    <p:sldId id="269" r:id="rId6"/>
    <p:sldId id="267" r:id="rId7"/>
    <p:sldId id="268" r:id="rId8"/>
    <p:sldId id="258" r:id="rId9"/>
    <p:sldId id="266" r:id="rId10"/>
    <p:sldId id="265" r:id="rId11"/>
    <p:sldId id="259" r:id="rId12"/>
    <p:sldId id="260" r:id="rId13"/>
    <p:sldId id="261" r:id="rId14"/>
    <p:sldId id="262" r:id="rId15"/>
    <p:sldId id="263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7" r:id="rId43"/>
    <p:sldId id="298" r:id="rId44"/>
    <p:sldId id="299" r:id="rId45"/>
    <p:sldId id="296" r:id="rId46"/>
    <p:sldId id="300" r:id="rId47"/>
    <p:sldId id="301" r:id="rId48"/>
    <p:sldId id="302" r:id="rId49"/>
    <p:sldId id="303" r:id="rId50"/>
    <p:sldId id="307" r:id="rId51"/>
    <p:sldId id="308" r:id="rId52"/>
    <p:sldId id="306" r:id="rId53"/>
    <p:sldId id="305" r:id="rId54"/>
    <p:sldId id="309" r:id="rId55"/>
    <p:sldId id="310" r:id="rId56"/>
    <p:sldId id="311" r:id="rId57"/>
    <p:sldId id="312" r:id="rId58"/>
    <p:sldId id="313" r:id="rId59"/>
    <p:sldId id="314" r:id="rId60"/>
    <p:sldId id="316" r:id="rId6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99CC00"/>
    <a:srgbClr val="CCFF33"/>
    <a:srgbClr val="CCFF99"/>
    <a:srgbClr val="99FF66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74" autoAdjust="0"/>
  </p:normalViewPr>
  <p:slideViewPr>
    <p:cSldViewPr>
      <p:cViewPr>
        <p:scale>
          <a:sx n="100" d="100"/>
          <a:sy n="100" d="100"/>
        </p:scale>
        <p:origin x="-294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DFD5A2-A3A5-4B16-9199-95DE8960CF18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hkkk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A9A8EB-6B02-45D6-9B7E-4FAB8CE9C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424736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F55E-F526-4C32-85CA-FE298F147F3C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hkkk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C1C70-738E-4D30-8B49-968A7DAB9C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1565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hkkk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1356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hkkk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3847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EACA-4D88-42B8-8EFE-DECC0AD7E714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446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AE3E2-6192-4342-94CA-0F1187353C84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029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49630-9D61-4AA0-8231-9F78BF7B772F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9698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FBAC3-7E8D-41CE-A262-01957C052D68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368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F363B-52A9-4ECA-B6E6-C8A146D08A1F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8193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8BD96-15AC-4501-BD73-270D0955E398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2874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1C12-6042-4892-AFFD-FB2D641BB6D8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9932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C5D2-38C8-44F8-8121-1E90319C1245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7203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62FBD-4500-4364-8F7A-8E8ACBD2D7EB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975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4280A-B66F-4086-A264-D2566E8D2384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4854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84DDC-7D26-4593-9BB2-0EDD5EC77F4A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2783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330B1-E63D-4893-9E20-8BA220CA05C9}" type="datetime1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910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30.xml"/><Relationship Id="rId13" Type="http://schemas.openxmlformats.org/officeDocument/2006/relationships/slide" Target="slide24.xml"/><Relationship Id="rId18" Type="http://schemas.openxmlformats.org/officeDocument/2006/relationships/slide" Target="slide17.xml"/><Relationship Id="rId26" Type="http://schemas.openxmlformats.org/officeDocument/2006/relationships/slide" Target="slide9.xml"/><Relationship Id="rId3" Type="http://schemas.openxmlformats.org/officeDocument/2006/relationships/slide" Target="slide28.xml"/><Relationship Id="rId21" Type="http://schemas.openxmlformats.org/officeDocument/2006/relationships/slide" Target="slide12.xml"/><Relationship Id="rId7" Type="http://schemas.openxmlformats.org/officeDocument/2006/relationships/slide" Target="slide31.xml"/><Relationship Id="rId12" Type="http://schemas.openxmlformats.org/officeDocument/2006/relationships/slide" Target="slide19.xml"/><Relationship Id="rId17" Type="http://schemas.openxmlformats.org/officeDocument/2006/relationships/slide" Target="slide18.xml"/><Relationship Id="rId25" Type="http://schemas.openxmlformats.org/officeDocument/2006/relationships/slide" Target="slide5.xml"/><Relationship Id="rId2" Type="http://schemas.openxmlformats.org/officeDocument/2006/relationships/notesSlide" Target="../notesSlides/notesSlide1.xml"/><Relationship Id="rId16" Type="http://schemas.openxmlformats.org/officeDocument/2006/relationships/slide" Target="slide14.xml"/><Relationship Id="rId20" Type="http://schemas.openxmlformats.org/officeDocument/2006/relationships/slide" Target="slide15.xml"/><Relationship Id="rId29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7.xml"/><Relationship Id="rId11" Type="http://schemas.openxmlformats.org/officeDocument/2006/relationships/slide" Target="slide20.xml"/><Relationship Id="rId24" Type="http://schemas.openxmlformats.org/officeDocument/2006/relationships/slide" Target="slide6.xml"/><Relationship Id="rId5" Type="http://schemas.openxmlformats.org/officeDocument/2006/relationships/slide" Target="slide26.xml"/><Relationship Id="rId15" Type="http://schemas.openxmlformats.org/officeDocument/2006/relationships/slide" Target="slide22.xml"/><Relationship Id="rId23" Type="http://schemas.openxmlformats.org/officeDocument/2006/relationships/slide" Target="slide10.xml"/><Relationship Id="rId28" Type="http://schemas.openxmlformats.org/officeDocument/2006/relationships/slide" Target="slide7.xml"/><Relationship Id="rId10" Type="http://schemas.openxmlformats.org/officeDocument/2006/relationships/slide" Target="slide21.xml"/><Relationship Id="rId19" Type="http://schemas.openxmlformats.org/officeDocument/2006/relationships/slide" Target="slide16.xml"/><Relationship Id="rId4" Type="http://schemas.openxmlformats.org/officeDocument/2006/relationships/slide" Target="slide25.xml"/><Relationship Id="rId9" Type="http://schemas.openxmlformats.org/officeDocument/2006/relationships/slide" Target="slide29.xml"/><Relationship Id="rId14" Type="http://schemas.openxmlformats.org/officeDocument/2006/relationships/slide" Target="slide23.xml"/><Relationship Id="rId22" Type="http://schemas.openxmlformats.org/officeDocument/2006/relationships/slide" Target="slide11.xml"/><Relationship Id="rId27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5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3574665892"/>
              </p:ext>
            </p:extLst>
          </p:nvPr>
        </p:nvGraphicFramePr>
        <p:xfrm>
          <a:off x="214313" y="285751"/>
          <a:ext cx="8643938" cy="516986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321969"/>
                <a:gridCol w="4321969"/>
              </a:tblGrid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/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/>
                        <a:t>ZŠ a MŠ Verneřice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Štěpánka Hrachovcová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VY_32_INOVACE_I.Z18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1. 5. </a:t>
                      </a:r>
                      <a:r>
                        <a:rPr lang="cs-CZ" sz="1200" dirty="0"/>
                        <a:t>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Člověk a příroda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Zeměpis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Afrika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6. </a:t>
                      </a:r>
                      <a:r>
                        <a:rPr lang="cs-CZ" sz="1200" dirty="0"/>
                        <a:t>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AZ kviz – Evropa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Výukový materiál slouží k opakování kapitoly Afrika jako celku formou soutěže.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Žáky rozdělíme na dvě skupiny, přidělíme jedné skupině červenou barvu, druhé žlutou barvu, střídavě si volí čísla otázek v jednotlivých šestiúhelnících. Pokud správně odpoví na danou otázku, kliknutím na číslo správně zodpovězené otázky v barevném kruhu se zabarví příslušný šestiúhelník. Cílem hry je spojit tři strany trojúhelníku. Každý šestiúhelník má náhradní otázku v případě, že na původní otázku neodpoví ani jeden tým. Lze upravit pravidla hry podle potřeby.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2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8924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1295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smtClean="0"/>
              <a:t>AZ-kviz</a:t>
            </a:r>
            <a:endParaRPr lang="cs-CZ" sz="960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31640" y="3068960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smtClean="0">
                <a:solidFill>
                  <a:srgbClr val="006600"/>
                </a:solidFill>
              </a:rPr>
              <a:t>AFRIKA</a:t>
            </a:r>
            <a:endParaRPr lang="cs-CZ" sz="720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980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3" action="ppaction://hlinksldjump"/>
          </p:cNvPr>
          <p:cNvSpPr>
            <a:spLocks/>
          </p:cNvSpPr>
          <p:nvPr/>
        </p:nvSpPr>
        <p:spPr>
          <a:xfrm rot="5400000">
            <a:off x="3551153" y="567481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" name="Šestiúhelník 2">
            <a:hlinkClick r:id="rId4" action="ppaction://hlinksldjump"/>
          </p:cNvPr>
          <p:cNvSpPr>
            <a:spLocks/>
          </p:cNvSpPr>
          <p:nvPr/>
        </p:nvSpPr>
        <p:spPr>
          <a:xfrm rot="5400000">
            <a:off x="323648" y="566124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5" name="Šestiúhelník 4">
            <a:hlinkClick r:id="rId5" action="ppaction://hlinksldjump"/>
          </p:cNvPr>
          <p:cNvSpPr>
            <a:spLocks/>
          </p:cNvSpPr>
          <p:nvPr/>
        </p:nvSpPr>
        <p:spPr>
          <a:xfrm rot="5400000">
            <a:off x="1403648" y="563491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6" name="Šestiúhelník 5">
            <a:hlinkClick r:id="rId6" action="ppaction://hlinksldjump"/>
          </p:cNvPr>
          <p:cNvSpPr>
            <a:spLocks/>
          </p:cNvSpPr>
          <p:nvPr/>
        </p:nvSpPr>
        <p:spPr>
          <a:xfrm rot="5400000">
            <a:off x="2483648" y="566124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7" name="Šestiúhelník 6">
            <a:hlinkClick r:id="rId7" action="ppaction://hlinksldjump"/>
          </p:cNvPr>
          <p:cNvSpPr>
            <a:spLocks/>
          </p:cNvSpPr>
          <p:nvPr/>
        </p:nvSpPr>
        <p:spPr>
          <a:xfrm rot="5400000">
            <a:off x="6798691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8" name="Šestiúhelník 7">
            <a:hlinkClick r:id="rId8" action="ppaction://hlinksldjump"/>
          </p:cNvPr>
          <p:cNvSpPr>
            <a:spLocks/>
          </p:cNvSpPr>
          <p:nvPr/>
        </p:nvSpPr>
        <p:spPr>
          <a:xfrm rot="5400000">
            <a:off x="5738447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9" name="Šestiúhelník 8">
            <a:hlinkClick r:id="rId9" action="ppaction://hlinksldjump"/>
          </p:cNvPr>
          <p:cNvSpPr>
            <a:spLocks/>
          </p:cNvSpPr>
          <p:nvPr/>
        </p:nvSpPr>
        <p:spPr>
          <a:xfrm rot="5400000">
            <a:off x="4638691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10" name="Šestiúhelník 9">
            <a:hlinkClick r:id="rId10" action="ppaction://hlinksldjump"/>
          </p:cNvPr>
          <p:cNvSpPr>
            <a:spLocks/>
          </p:cNvSpPr>
          <p:nvPr/>
        </p:nvSpPr>
        <p:spPr>
          <a:xfrm rot="5400000">
            <a:off x="3023648" y="486972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1" name="Šestiúhelník 10">
            <a:hlinkClick r:id="rId11" action="ppaction://hlinksldjump"/>
          </p:cNvPr>
          <p:cNvSpPr>
            <a:spLocks/>
          </p:cNvSpPr>
          <p:nvPr/>
        </p:nvSpPr>
        <p:spPr>
          <a:xfrm rot="5400000">
            <a:off x="1965684" y="4838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12" name="Šestiúhelník 11">
            <a:hlinkClick r:id="rId12" action="ppaction://hlinksldjump"/>
          </p:cNvPr>
          <p:cNvSpPr>
            <a:spLocks/>
          </p:cNvSpPr>
          <p:nvPr/>
        </p:nvSpPr>
        <p:spPr>
          <a:xfrm rot="5400000">
            <a:off x="863648" y="4838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3" name="Šestiúhelník 12">
            <a:hlinkClick r:id="rId13" action="ppaction://hlinksldjump"/>
          </p:cNvPr>
          <p:cNvSpPr>
            <a:spLocks/>
          </p:cNvSpPr>
          <p:nvPr/>
        </p:nvSpPr>
        <p:spPr>
          <a:xfrm rot="5400000">
            <a:off x="6258691" y="488073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14" name="Šestiúhelník 13">
            <a:hlinkClick r:id="rId14" action="ppaction://hlinksldjump"/>
          </p:cNvPr>
          <p:cNvSpPr>
            <a:spLocks/>
          </p:cNvSpPr>
          <p:nvPr/>
        </p:nvSpPr>
        <p:spPr>
          <a:xfrm rot="5400000">
            <a:off x="5178691" y="489127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15" name="Šestiúhelník 14">
            <a:hlinkClick r:id="rId15" action="ppaction://hlinksldjump"/>
          </p:cNvPr>
          <p:cNvSpPr>
            <a:spLocks/>
          </p:cNvSpPr>
          <p:nvPr/>
        </p:nvSpPr>
        <p:spPr>
          <a:xfrm rot="5400000">
            <a:off x="4130426" y="486972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16" name="Šestiúhelník 15">
            <a:hlinkClick r:id="rId16" action="ppaction://hlinksldjump"/>
          </p:cNvPr>
          <p:cNvSpPr>
            <a:spLocks/>
          </p:cNvSpPr>
          <p:nvPr/>
        </p:nvSpPr>
        <p:spPr>
          <a:xfrm rot="5400000">
            <a:off x="1403648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7" name="Šestiúhelník 16">
            <a:hlinkClick r:id="rId17" action="ppaction://hlinksldjump"/>
          </p:cNvPr>
          <p:cNvSpPr>
            <a:spLocks/>
          </p:cNvSpPr>
          <p:nvPr/>
        </p:nvSpPr>
        <p:spPr>
          <a:xfrm rot="5400000">
            <a:off x="5738447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18" name="Šestiúhelník 17">
            <a:hlinkClick r:id="rId18" action="ppaction://hlinksldjump"/>
          </p:cNvPr>
          <p:cNvSpPr>
            <a:spLocks/>
          </p:cNvSpPr>
          <p:nvPr/>
        </p:nvSpPr>
        <p:spPr>
          <a:xfrm rot="5400000">
            <a:off x="4696301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9" name="Šestiúhelník 18">
            <a:hlinkClick r:id="rId19" action="ppaction://hlinksldjump"/>
          </p:cNvPr>
          <p:cNvSpPr>
            <a:spLocks/>
          </p:cNvSpPr>
          <p:nvPr/>
        </p:nvSpPr>
        <p:spPr>
          <a:xfrm rot="5400000">
            <a:off x="3590426" y="405743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20" name="Šestiúhelník 19">
            <a:hlinkClick r:id="rId20" action="ppaction://hlinksldjump"/>
          </p:cNvPr>
          <p:cNvSpPr>
            <a:spLocks/>
          </p:cNvSpPr>
          <p:nvPr/>
        </p:nvSpPr>
        <p:spPr>
          <a:xfrm rot="5400000">
            <a:off x="2505684" y="405743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21" name="Šestiúhelník 20"/>
          <p:cNvSpPr>
            <a:spLocks/>
          </p:cNvSpPr>
          <p:nvPr/>
        </p:nvSpPr>
        <p:spPr>
          <a:xfrm rot="5400000">
            <a:off x="5198447" y="327815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22" name="Šestiúhelník 21">
            <a:hlinkClick r:id="rId21" action="ppaction://hlinksldjump"/>
          </p:cNvPr>
          <p:cNvSpPr>
            <a:spLocks/>
          </p:cNvSpPr>
          <p:nvPr/>
        </p:nvSpPr>
        <p:spPr>
          <a:xfrm rot="5400000">
            <a:off x="4103648" y="327815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Šestiúhelník 22">
            <a:hlinkClick r:id="rId22" action="ppaction://hlinksldjump"/>
          </p:cNvPr>
          <p:cNvSpPr>
            <a:spLocks/>
          </p:cNvSpPr>
          <p:nvPr/>
        </p:nvSpPr>
        <p:spPr>
          <a:xfrm rot="5400000">
            <a:off x="3011153" y="328498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Šestiúhelník 23">
            <a:hlinkClick r:id="rId23" action="ppaction://hlinksldjump"/>
          </p:cNvPr>
          <p:cNvSpPr>
            <a:spLocks/>
          </p:cNvSpPr>
          <p:nvPr/>
        </p:nvSpPr>
        <p:spPr>
          <a:xfrm rot="5400000">
            <a:off x="1943648" y="328498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5" name="Šestiúhelník 24">
            <a:hlinkClick r:id="rId24" action="ppaction://hlinksldjump"/>
          </p:cNvPr>
          <p:cNvSpPr>
            <a:spLocks/>
          </p:cNvSpPr>
          <p:nvPr/>
        </p:nvSpPr>
        <p:spPr>
          <a:xfrm rot="5400000">
            <a:off x="4149995" y="169717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wrap="none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6" name="Šestiúhelník 25">
            <a:hlinkClick r:id="rId25" action="ppaction://hlinksldjump"/>
          </p:cNvPr>
          <p:cNvSpPr>
            <a:spLocks/>
          </p:cNvSpPr>
          <p:nvPr/>
        </p:nvSpPr>
        <p:spPr>
          <a:xfrm rot="5400000">
            <a:off x="3058751" y="170080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wrap="none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Šestiúhelník 26">
            <a:hlinkClick r:id="rId26" action="ppaction://hlinksldjump"/>
          </p:cNvPr>
          <p:cNvSpPr>
            <a:spLocks/>
          </p:cNvSpPr>
          <p:nvPr/>
        </p:nvSpPr>
        <p:spPr>
          <a:xfrm rot="5400000">
            <a:off x="4712223" y="2486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8" name="Šestiúhelník 27">
            <a:hlinkClick r:id="rId27" action="ppaction://hlinksldjump"/>
          </p:cNvPr>
          <p:cNvSpPr>
            <a:spLocks/>
          </p:cNvSpPr>
          <p:nvPr/>
        </p:nvSpPr>
        <p:spPr>
          <a:xfrm rot="5400000">
            <a:off x="3609995" y="2486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9" name="Šestiúhelník 28">
            <a:hlinkClick r:id="rId28" action="ppaction://hlinksldjump"/>
          </p:cNvPr>
          <p:cNvSpPr>
            <a:spLocks/>
          </p:cNvSpPr>
          <p:nvPr/>
        </p:nvSpPr>
        <p:spPr>
          <a:xfrm rot="5400000">
            <a:off x="2510426" y="2492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0" name="Šestiúhelník 29">
            <a:hlinkClick r:id="rId29" action="ppaction://hlinksldjump"/>
          </p:cNvPr>
          <p:cNvSpPr>
            <a:spLocks/>
          </p:cNvSpPr>
          <p:nvPr/>
        </p:nvSpPr>
        <p:spPr>
          <a:xfrm rot="5400000">
            <a:off x="3632223" y="908720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 smtClean="0">
                <a:solidFill>
                  <a:schemeClr val="tx1"/>
                </a:solidFill>
              </a:rPr>
              <a:t>1</a:t>
            </a:r>
            <a:endParaRPr lang="cs-CZ" sz="400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1555123" y="638649"/>
            <a:ext cx="304800" cy="29641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3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1759966" y="948712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3" name="Ovál 32"/>
          <p:cNvSpPr/>
          <p:nvPr/>
        </p:nvSpPr>
        <p:spPr>
          <a:xfrm>
            <a:off x="1296130" y="1575373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34" name="Ovál 33"/>
          <p:cNvSpPr/>
          <p:nvPr/>
        </p:nvSpPr>
        <p:spPr>
          <a:xfrm>
            <a:off x="1139473" y="660680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2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373819" y="35061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1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79105" y="130470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37" name="Ovál 36"/>
          <p:cNvSpPr/>
          <p:nvPr/>
        </p:nvSpPr>
        <p:spPr>
          <a:xfrm>
            <a:off x="863648" y="160993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38" name="Ovál 37"/>
          <p:cNvSpPr/>
          <p:nvPr/>
        </p:nvSpPr>
        <p:spPr>
          <a:xfrm>
            <a:off x="283627" y="194553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39" name="Ovál 38"/>
          <p:cNvSpPr/>
          <p:nvPr/>
        </p:nvSpPr>
        <p:spPr>
          <a:xfrm>
            <a:off x="69512" y="224536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0" name="Ovál 39"/>
          <p:cNvSpPr/>
          <p:nvPr/>
        </p:nvSpPr>
        <p:spPr>
          <a:xfrm>
            <a:off x="464017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vál 40"/>
          <p:cNvSpPr/>
          <p:nvPr/>
        </p:nvSpPr>
        <p:spPr>
          <a:xfrm>
            <a:off x="476048" y="160745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42" name="Ovál 41"/>
          <p:cNvSpPr/>
          <p:nvPr/>
        </p:nvSpPr>
        <p:spPr>
          <a:xfrm>
            <a:off x="2311702" y="1863405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vál 42"/>
          <p:cNvSpPr/>
          <p:nvPr/>
        </p:nvSpPr>
        <p:spPr>
          <a:xfrm>
            <a:off x="1525428" y="126272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4" name="Ovál 43"/>
          <p:cNvSpPr/>
          <p:nvPr/>
        </p:nvSpPr>
        <p:spPr>
          <a:xfrm>
            <a:off x="941951" y="97654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5" name="Ovál 44"/>
          <p:cNvSpPr/>
          <p:nvPr/>
        </p:nvSpPr>
        <p:spPr>
          <a:xfrm>
            <a:off x="1357127" y="948712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6" name="Ovál 45"/>
          <p:cNvSpPr/>
          <p:nvPr/>
        </p:nvSpPr>
        <p:spPr>
          <a:xfrm>
            <a:off x="1939946" y="123874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47" name="Ovál 46"/>
          <p:cNvSpPr/>
          <p:nvPr/>
        </p:nvSpPr>
        <p:spPr>
          <a:xfrm>
            <a:off x="2110542" y="155315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8" name="Ovál 47"/>
          <p:cNvSpPr/>
          <p:nvPr/>
        </p:nvSpPr>
        <p:spPr>
          <a:xfrm>
            <a:off x="1085907" y="128734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9" name="Ovál 48"/>
          <p:cNvSpPr/>
          <p:nvPr/>
        </p:nvSpPr>
        <p:spPr>
          <a:xfrm>
            <a:off x="1869666" y="189549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50" name="Ovál 49"/>
          <p:cNvSpPr/>
          <p:nvPr/>
        </p:nvSpPr>
        <p:spPr>
          <a:xfrm>
            <a:off x="1692551" y="155315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14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79112" y="191775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52" name="Ovál 51"/>
          <p:cNvSpPr/>
          <p:nvPr/>
        </p:nvSpPr>
        <p:spPr>
          <a:xfrm>
            <a:off x="853839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53" name="Ovál 52"/>
          <p:cNvSpPr/>
          <p:nvPr/>
        </p:nvSpPr>
        <p:spPr>
          <a:xfrm>
            <a:off x="1085907" y="189549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54" name="Ovál 53"/>
          <p:cNvSpPr/>
          <p:nvPr/>
        </p:nvSpPr>
        <p:spPr>
          <a:xfrm>
            <a:off x="1460380" y="189796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55" name="Ovál 54"/>
          <p:cNvSpPr/>
          <p:nvPr/>
        </p:nvSpPr>
        <p:spPr>
          <a:xfrm>
            <a:off x="2110542" y="2230070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56" name="Ovál 55"/>
          <p:cNvSpPr/>
          <p:nvPr/>
        </p:nvSpPr>
        <p:spPr>
          <a:xfrm>
            <a:off x="1287332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57" name="Ovál 56"/>
          <p:cNvSpPr/>
          <p:nvPr/>
        </p:nvSpPr>
        <p:spPr>
          <a:xfrm>
            <a:off x="2494863" y="222885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58" name="Ovál 57"/>
          <p:cNvSpPr/>
          <p:nvPr/>
        </p:nvSpPr>
        <p:spPr>
          <a:xfrm>
            <a:off x="1691907" y="224422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87" name="Ovál 86"/>
          <p:cNvSpPr/>
          <p:nvPr/>
        </p:nvSpPr>
        <p:spPr>
          <a:xfrm>
            <a:off x="6422403" y="22501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88" name="Ovál 87"/>
          <p:cNvSpPr/>
          <p:nvPr/>
        </p:nvSpPr>
        <p:spPr>
          <a:xfrm>
            <a:off x="6056621" y="223856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89" name="Ovál 88"/>
          <p:cNvSpPr/>
          <p:nvPr/>
        </p:nvSpPr>
        <p:spPr>
          <a:xfrm>
            <a:off x="5674382" y="224308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90" name="Ovál 89"/>
          <p:cNvSpPr/>
          <p:nvPr/>
        </p:nvSpPr>
        <p:spPr>
          <a:xfrm>
            <a:off x="7194735" y="225523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91" name="Ovál 90"/>
          <p:cNvSpPr/>
          <p:nvPr/>
        </p:nvSpPr>
        <p:spPr>
          <a:xfrm>
            <a:off x="6818447" y="226487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92" name="Ovál 91"/>
          <p:cNvSpPr/>
          <p:nvPr/>
        </p:nvSpPr>
        <p:spPr>
          <a:xfrm>
            <a:off x="7590780" y="223699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93" name="Ovál 92"/>
          <p:cNvSpPr/>
          <p:nvPr/>
        </p:nvSpPr>
        <p:spPr>
          <a:xfrm>
            <a:off x="7987146" y="223653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102" name="Ovál 101"/>
          <p:cNvSpPr/>
          <p:nvPr/>
        </p:nvSpPr>
        <p:spPr>
          <a:xfrm>
            <a:off x="6886336" y="16135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103" name="Ovál 102"/>
          <p:cNvSpPr/>
          <p:nvPr/>
        </p:nvSpPr>
        <p:spPr>
          <a:xfrm>
            <a:off x="6519573" y="16234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104" name="Ovál 103"/>
          <p:cNvSpPr/>
          <p:nvPr/>
        </p:nvSpPr>
        <p:spPr>
          <a:xfrm>
            <a:off x="6057504" y="16234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05" name="Ovál 104"/>
          <p:cNvSpPr/>
          <p:nvPr/>
        </p:nvSpPr>
        <p:spPr>
          <a:xfrm>
            <a:off x="7843190" y="1937672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106" name="Ovál 105"/>
          <p:cNvSpPr/>
          <p:nvPr/>
        </p:nvSpPr>
        <p:spPr>
          <a:xfrm>
            <a:off x="7426337" y="19184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107" name="Ovál 106"/>
          <p:cNvSpPr/>
          <p:nvPr/>
        </p:nvSpPr>
        <p:spPr>
          <a:xfrm>
            <a:off x="7030292" y="1911005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108" name="Ovál 107"/>
          <p:cNvSpPr/>
          <p:nvPr/>
        </p:nvSpPr>
        <p:spPr>
          <a:xfrm>
            <a:off x="6663529" y="193958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09" name="Ovál 108"/>
          <p:cNvSpPr/>
          <p:nvPr/>
        </p:nvSpPr>
        <p:spPr>
          <a:xfrm>
            <a:off x="6275538" y="19184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110" name="Ovál 109"/>
          <p:cNvSpPr/>
          <p:nvPr/>
        </p:nvSpPr>
        <p:spPr>
          <a:xfrm>
            <a:off x="5896975" y="193958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11" name="Ovál 110"/>
          <p:cNvSpPr/>
          <p:nvPr/>
        </p:nvSpPr>
        <p:spPr>
          <a:xfrm>
            <a:off x="7533354" y="127978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112" name="Ovál 111"/>
          <p:cNvSpPr/>
          <p:nvPr/>
        </p:nvSpPr>
        <p:spPr>
          <a:xfrm>
            <a:off x="7138425" y="127175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3" name="Ovál 112"/>
          <p:cNvSpPr/>
          <p:nvPr/>
        </p:nvSpPr>
        <p:spPr>
          <a:xfrm>
            <a:off x="6710315" y="127978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4" name="Ovál 113"/>
          <p:cNvSpPr/>
          <p:nvPr/>
        </p:nvSpPr>
        <p:spPr>
          <a:xfrm>
            <a:off x="6283982" y="130470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5" name="Ovál 114"/>
          <p:cNvSpPr/>
          <p:nvPr/>
        </p:nvSpPr>
        <p:spPr>
          <a:xfrm>
            <a:off x="7678747" y="160461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116" name="Ovál 115"/>
          <p:cNvSpPr/>
          <p:nvPr/>
        </p:nvSpPr>
        <p:spPr>
          <a:xfrm>
            <a:off x="7277571" y="159679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17" name="Ovál 116"/>
          <p:cNvSpPr/>
          <p:nvPr/>
        </p:nvSpPr>
        <p:spPr>
          <a:xfrm>
            <a:off x="7378436" y="97654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8" name="Ovál 117"/>
          <p:cNvSpPr/>
          <p:nvPr/>
        </p:nvSpPr>
        <p:spPr>
          <a:xfrm>
            <a:off x="6950004" y="99476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19" name="Ovál 118"/>
          <p:cNvSpPr/>
          <p:nvPr/>
        </p:nvSpPr>
        <p:spPr>
          <a:xfrm>
            <a:off x="6510423" y="99395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20" name="Ovál 119"/>
          <p:cNvSpPr/>
          <p:nvPr/>
        </p:nvSpPr>
        <p:spPr>
          <a:xfrm>
            <a:off x="7194735" y="65252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1" name="Ovál 120"/>
          <p:cNvSpPr/>
          <p:nvPr/>
        </p:nvSpPr>
        <p:spPr>
          <a:xfrm>
            <a:off x="6740943" y="66904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22" name="Ovál 121"/>
          <p:cNvSpPr/>
          <p:nvPr/>
        </p:nvSpPr>
        <p:spPr>
          <a:xfrm>
            <a:off x="6989659" y="379586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xmlns="" val="346126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3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4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9414" y="1772816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smtClean="0"/>
              <a:t>Jak se nazývá nejvyšší hora Afriky?</a:t>
            </a:r>
            <a:endParaRPr lang="cs-CZ" sz="6000" b="1"/>
          </a:p>
        </p:txBody>
      </p:sp>
    </p:spTree>
    <p:extLst>
      <p:ext uri="{BB962C8B-B14F-4D97-AF65-F5344CB8AC3E}">
        <p14:creationId xmlns:p14="http://schemas.microsoft.com/office/powerpoint/2010/main" xmlns="" val="415506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69269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smtClean="0"/>
              <a:t>Na které řece leží Viktoriiny vodopády?</a:t>
            </a:r>
            <a:endParaRPr lang="cs-CZ" sz="3600" b="1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17638"/>
            <a:ext cx="6096000" cy="402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20272" y="5446713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xmlns="" val="248695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486818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Jak se nazývá největší africký ostrov?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10995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74168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Jmenuj nejdelší africkou řeku.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46399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692696"/>
            <a:ext cx="74888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Jak se nazývá průplav, který odděluje Afriku </a:t>
            </a:r>
            <a:r>
              <a:rPr lang="cs-CZ" sz="7200" b="1" dirty="0" smtClean="0"/>
              <a:t>            od </a:t>
            </a:r>
            <a:r>
              <a:rPr lang="cs-CZ" sz="7200" b="1" dirty="0" smtClean="0"/>
              <a:t>Asie?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xmlns="" val="392241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2565" y="2160151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Co je Kalahari?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17270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Uveď největší stát Afriky.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40913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496" y="1196752"/>
            <a:ext cx="81369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mtClean="0"/>
              <a:t>Kolik obyvatel má Afrika?</a:t>
            </a:r>
          </a:p>
          <a:p>
            <a:pPr marL="342900" indent="-342900">
              <a:buAutoNum type="alphaLcParenR"/>
            </a:pPr>
            <a:r>
              <a:rPr lang="cs-CZ" sz="5400" b="1" smtClean="0"/>
              <a:t>kolem jedné miliardy</a:t>
            </a:r>
          </a:p>
          <a:p>
            <a:pPr marL="342900" indent="-342900">
              <a:buAutoNum type="alphaLcParenR"/>
            </a:pPr>
            <a:r>
              <a:rPr lang="cs-CZ" sz="5400" b="1" smtClean="0"/>
              <a:t>asi pět miliard</a:t>
            </a:r>
          </a:p>
          <a:p>
            <a:pPr marL="342900" indent="-342900">
              <a:buAutoNum type="alphaLcParenR"/>
            </a:pPr>
            <a:r>
              <a:rPr lang="cs-CZ" sz="5400" b="1" smtClean="0"/>
              <a:t>asi deset miliard</a:t>
            </a:r>
          </a:p>
          <a:p>
            <a:pPr marL="342900" indent="-342900">
              <a:buAutoNum type="alphaLcParenR"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476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480" y="1052736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Jak se nazývá největší africký poloostrov?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11888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U pobřeží kterého moře leží tyto africké státy: Tunisko, Lybie, Alžírsko?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300841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9914" y="1412776"/>
            <a:ext cx="77048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Jaké je hlavní město Egypta?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65696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96752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Která lidská rasa tvoří většinu afrických obyvatel?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252920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8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Proč se rok 1960 označuje jako</a:t>
            </a:r>
          </a:p>
          <a:p>
            <a:pPr algn="ctr"/>
            <a:r>
              <a:rPr lang="cs-CZ" sz="7200" b="1" smtClean="0"/>
              <a:t> „Rok Afriky?“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133123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348880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Co je SAHEL?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85877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72682" y="1052736"/>
            <a:ext cx="74888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Uveď aspoň jednoho českého cestovatele, který v 19. století podnikl průkopnickou výpravu </a:t>
            </a:r>
            <a:r>
              <a:rPr lang="cs-CZ" sz="5400" b="1" dirty="0" smtClean="0"/>
              <a:t>  do </a:t>
            </a:r>
            <a:r>
              <a:rPr lang="cs-CZ" sz="5400" b="1" dirty="0" smtClean="0"/>
              <a:t>afrického vnitrozemí.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145256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836712"/>
            <a:ext cx="770485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smtClean="0"/>
              <a:t>Jak se nazývá místo </a:t>
            </a:r>
          </a:p>
          <a:p>
            <a:pPr algn="ctr"/>
            <a:r>
              <a:rPr lang="cs-CZ" sz="6600" b="1" smtClean="0"/>
              <a:t>v poušti, které má podzemní vodu?</a:t>
            </a:r>
          </a:p>
          <a:p>
            <a:pPr algn="ctr"/>
            <a:r>
              <a:rPr lang="cs-CZ" sz="6600" b="1" smtClean="0"/>
              <a:t> Je zde zeleň a žijí zde lidé.</a:t>
            </a:r>
            <a:endParaRPr lang="cs-CZ" sz="6600" b="1"/>
          </a:p>
        </p:txBody>
      </p:sp>
    </p:spTree>
    <p:extLst>
      <p:ext uri="{BB962C8B-B14F-4D97-AF65-F5344CB8AC3E}">
        <p14:creationId xmlns:p14="http://schemas.microsoft.com/office/powerpoint/2010/main" xmlns="" val="287699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8"/>
            <a:ext cx="41044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smtClean="0"/>
              <a:t>Kde v Africe žije tento chráněný živočich?</a:t>
            </a:r>
            <a:endParaRPr lang="cs-CZ" sz="6000" b="1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7151" y="764491"/>
            <a:ext cx="3601287" cy="48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07151" y="5617599"/>
            <a:ext cx="6289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xmlns="" val="226375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908720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Jaké je hlavní město Jihoafrické republiky?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266961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908720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Jak se jmenuje největší africká poušť?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399334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980728"/>
            <a:ext cx="81369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smtClean="0"/>
              <a:t>Doplň:	Tripolis je hlavní město ……………….</a:t>
            </a:r>
            <a:endParaRPr lang="cs-CZ" sz="6600" b="1"/>
          </a:p>
        </p:txBody>
      </p:sp>
    </p:spTree>
    <p:extLst>
      <p:ext uri="{BB962C8B-B14F-4D97-AF65-F5344CB8AC3E}">
        <p14:creationId xmlns:p14="http://schemas.microsoft.com/office/powerpoint/2010/main" xmlns="" val="237581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548" y="373421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/>
              <a:t>Ve které části Afriky jsou největší naleziště diamantů?</a:t>
            </a:r>
            <a:endParaRPr lang="cs-CZ" sz="3200" b="1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809998" cy="2528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9612" y="1716577"/>
            <a:ext cx="3531706" cy="1827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3667090"/>
            <a:ext cx="41764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... a diamanty z něj vybroušené v roce 1908 v Amsterodamu. </a:t>
            </a:r>
            <a:r>
              <a:rPr lang="cs-CZ" dirty="0" smtClean="0"/>
              <a:t>Vpravo </a:t>
            </a:r>
            <a:r>
              <a:rPr lang="cs-CZ" dirty="0" err="1" smtClean="0"/>
              <a:t>Cullinan</a:t>
            </a:r>
            <a:r>
              <a:rPr lang="cs-CZ" dirty="0" smtClean="0"/>
              <a:t> </a:t>
            </a:r>
            <a:r>
              <a:rPr lang="cs-CZ" dirty="0"/>
              <a:t>I, zvaný také (Velká) Hvězda Afriky, </a:t>
            </a:r>
            <a:r>
              <a:rPr lang="cs-CZ" dirty="0" smtClean="0"/>
              <a:t>                          o </a:t>
            </a:r>
            <a:r>
              <a:rPr lang="cs-CZ" dirty="0"/>
              <a:t>hmotnosti 530,20 karátů. V současné době je součástí britských korunovačních klenotů umístěných v londýnském </a:t>
            </a:r>
            <a:r>
              <a:rPr lang="cs-CZ" dirty="0" err="1"/>
              <a:t>Toweru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4221088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/>
              <a:t>Surový Cullinan ...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058270" y="4131432"/>
            <a:ext cx="713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obr.č.3</a:t>
            </a:r>
            <a:endParaRPr lang="cs-CZ" sz="1200"/>
          </a:p>
        </p:txBody>
      </p:sp>
      <p:sp>
        <p:nvSpPr>
          <p:cNvPr id="11" name="TextovéPole 10"/>
          <p:cNvSpPr txBox="1"/>
          <p:nvPr/>
        </p:nvSpPr>
        <p:spPr>
          <a:xfrm>
            <a:off x="1079612" y="1439578"/>
            <a:ext cx="713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obr.č.4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xmlns="" val="103238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6176" y="1052736"/>
            <a:ext cx="81369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smtClean="0"/>
              <a:t>Doplň názvy známých afrických národních parků.</a:t>
            </a:r>
          </a:p>
          <a:p>
            <a:pPr algn="ctr"/>
            <a:r>
              <a:rPr lang="cs-CZ" sz="5400" b="1" smtClean="0"/>
              <a:t>V  _  R  _  _  G  _</a:t>
            </a:r>
          </a:p>
          <a:p>
            <a:pPr algn="ctr"/>
            <a:r>
              <a:rPr lang="cs-CZ" sz="5400" b="1" smtClean="0"/>
              <a:t>S  _  _  E  N  _  H  _  T  _</a:t>
            </a:r>
            <a:endParaRPr lang="cs-CZ" sz="5400" b="1"/>
          </a:p>
        </p:txBody>
      </p:sp>
    </p:spTree>
    <p:extLst>
      <p:ext uri="{BB962C8B-B14F-4D97-AF65-F5344CB8AC3E}">
        <p14:creationId xmlns:p14="http://schemas.microsoft.com/office/powerpoint/2010/main" xmlns="" val="123311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04664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/>
              <a:t>Ve které státě najdeme tyto obrovské stavby? Jak se nazývají?</a:t>
            </a:r>
            <a:endParaRPr lang="cs-CZ" sz="3200" b="1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4650" y="1487488"/>
            <a:ext cx="5853113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84109" y="5396177"/>
            <a:ext cx="713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obr.č.5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xmlns="" val="34418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20688"/>
            <a:ext cx="79928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Největší africké jezero má druhý název Ukerewe. Které?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7384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692696"/>
            <a:ext cx="81369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Ve které části Afriky žijí Pygmejové?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24382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908720"/>
            <a:ext cx="72728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Jak se nazývá největší africké město?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42581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692696"/>
            <a:ext cx="80648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Jak se jmenuje skotský misionář, který objevil Viktoriiny vodopády?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415742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Co je to kolonialismus?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81361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2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Omývá africké břehy Černé moře?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148678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052736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Prochází Afrikou rovník i oba obratníky?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8487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22829" y="1124744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Je Afrika druhý největší světadíl?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81331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93327" y="980728"/>
            <a:ext cx="81369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Leží Asuánská přehrada na řece Zambezi?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23708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Nachází se </a:t>
            </a:r>
          </a:p>
          <a:p>
            <a:pPr algn="ctr"/>
            <a:r>
              <a:rPr lang="cs-CZ" sz="8000" b="1" smtClean="0"/>
              <a:t>v Africe tundry?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81921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78488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Je Senegal hlavní město Maroka?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90952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764704"/>
            <a:ext cx="79928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Leží Kapské město, </a:t>
            </a:r>
            <a:r>
              <a:rPr lang="cs-CZ" sz="8000" b="1" dirty="0" smtClean="0"/>
              <a:t>Johannesburg, </a:t>
            </a:r>
            <a:endParaRPr lang="cs-CZ" sz="8000" b="1" dirty="0" smtClean="0"/>
          </a:p>
          <a:p>
            <a:pPr algn="ctr"/>
            <a:r>
              <a:rPr lang="cs-CZ" sz="8000" b="1" dirty="0" smtClean="0"/>
              <a:t>v Egyptě?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xmlns="" val="93916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Omývá africké břehy Indický oceán?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75941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25952"/>
            <a:ext cx="80648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Leží pohoří Atlas na jihu Afriky?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41721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4401" y="1052736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Je Malawi nejhlubší jezero v Africe?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58355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78249" y="1052736"/>
            <a:ext cx="81369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Vlévá se řeka Nil do Středozemního moře?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32922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980728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Leží Austrálie západně </a:t>
            </a:r>
            <a:r>
              <a:rPr lang="cs-CZ" sz="8000" b="1" dirty="0" smtClean="0"/>
              <a:t>                        od </a:t>
            </a:r>
            <a:r>
              <a:rPr lang="cs-CZ" sz="8000" b="1" dirty="0" smtClean="0"/>
              <a:t>Afriky?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xmlns="" val="328416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2"/>
            <a:ext cx="78488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Pěstují se na severu Afriky bavlník, cukrová třtina, vinná réva, fíky?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66781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93890" y="1052736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smtClean="0"/>
              <a:t>Jsou žirafy, antilopy, lvi, sloni typičtí zástupci tropických lesů?</a:t>
            </a:r>
            <a:endParaRPr lang="cs-CZ" sz="7200" b="1"/>
          </a:p>
        </p:txBody>
      </p:sp>
    </p:spTree>
    <p:extLst>
      <p:ext uri="{BB962C8B-B14F-4D97-AF65-F5344CB8AC3E}">
        <p14:creationId xmlns:p14="http://schemas.microsoft.com/office/powerpoint/2010/main" xmlns="" val="51810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/>
              <a:t>J</a:t>
            </a:r>
            <a:r>
              <a:rPr lang="cs-CZ" sz="8000" b="1" smtClean="0"/>
              <a:t>e největším africkým zálivem Somálský záliv?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165505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24744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Je Sever Afriky osídlen převážně Araby? 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70619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6870" y="1897960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Nachází se v Africe tajgy?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163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679" y="2018889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Je Čad africké jezero?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07975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24519" y="1628800"/>
            <a:ext cx="813690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smtClean="0"/>
              <a:t>Je Namib africká řeka?</a:t>
            </a:r>
            <a:endParaRPr lang="cs-CZ" sz="8800" b="1"/>
          </a:p>
        </p:txBody>
      </p:sp>
    </p:spTree>
    <p:extLst>
      <p:ext uri="{BB962C8B-B14F-4D97-AF65-F5344CB8AC3E}">
        <p14:creationId xmlns:p14="http://schemas.microsoft.com/office/powerpoint/2010/main" xmlns="" val="421209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76198" y="1052736"/>
            <a:ext cx="74888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Je hlavní město Alžírska Casablanca?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3785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764704"/>
            <a:ext cx="82809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Odděluje Afriku </a:t>
            </a:r>
            <a:r>
              <a:rPr lang="cs-CZ" sz="8000" b="1" dirty="0" smtClean="0"/>
              <a:t>  od </a:t>
            </a:r>
            <a:r>
              <a:rPr lang="cs-CZ" sz="8000" b="1" dirty="0" smtClean="0"/>
              <a:t>Evropy Panamský průplav?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xmlns="" val="160326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Leží Somálský poloostrov </a:t>
            </a:r>
            <a:r>
              <a:rPr lang="cs-CZ" sz="8000" b="1" dirty="0" smtClean="0"/>
              <a:t>                na </a:t>
            </a:r>
            <a:r>
              <a:rPr lang="cs-CZ" sz="8000" b="1" dirty="0" smtClean="0"/>
              <a:t>východě Afriky?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xmlns="" val="332949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50821" y="1124744"/>
            <a:ext cx="81369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Nachází se Dračí hory na jihu Afriky?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88165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53638" y="1844824"/>
            <a:ext cx="78488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Je hlavní město Keni Nairobi?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405425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620688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Leží Madagaskar </a:t>
            </a:r>
          </a:p>
          <a:p>
            <a:pPr algn="ctr"/>
            <a:r>
              <a:rPr lang="cs-CZ" sz="8000" b="1" smtClean="0"/>
              <a:t>v Atlanském oceánu?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416734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20688"/>
            <a:ext cx="76328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V Africe je </a:t>
            </a:r>
            <a:r>
              <a:rPr lang="cs-CZ" sz="8000" b="1" dirty="0" smtClean="0"/>
              <a:t>                     v </a:t>
            </a:r>
            <a:r>
              <a:rPr lang="cs-CZ" sz="8000" b="1" dirty="0" smtClean="0"/>
              <a:t>současnosti asi 150 nezávislých států. 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xmlns="" val="377813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76328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smtClean="0"/>
              <a:t>Je tento živočich typickým zástupcem afrických pouští?</a:t>
            </a:r>
            <a:endParaRPr lang="cs-CZ" sz="5400" b="1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7687" y="3114666"/>
            <a:ext cx="3968750" cy="313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99548" y="5888305"/>
            <a:ext cx="7136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obr.č.6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xmlns="" val="193112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77768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/>
              <a:t>Je Niger africká řeka?</a:t>
            </a:r>
            <a:endParaRPr lang="cs-CZ" sz="8000" b="1"/>
          </a:p>
        </p:txBody>
      </p:sp>
    </p:spTree>
    <p:extLst>
      <p:ext uri="{BB962C8B-B14F-4D97-AF65-F5344CB8AC3E}">
        <p14:creationId xmlns:p14="http://schemas.microsoft.com/office/powerpoint/2010/main" xmlns="" val="233132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336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/>
              <a:t>Zdroje obrázků a informací</a:t>
            </a:r>
          </a:p>
          <a:p>
            <a:pPr algn="ctr"/>
            <a:endParaRPr lang="cs-CZ" sz="2400" b="1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84784"/>
            <a:ext cx="885698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obr.č.1:	[cit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. 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2012-04-26] </a:t>
            </a:r>
            <a:r>
              <a:rPr lang="cs-CZ" sz="1200">
                <a:solidFill>
                  <a:prstClr val="black"/>
                </a:solidFill>
              </a:rPr>
              <a:t>Dostupné pod licencí Creative commons na http://</a:t>
            </a:r>
            <a:r>
              <a:rPr lang="cs-CZ" sz="1200" smtClean="0">
                <a:solidFill>
                  <a:prstClr val="black"/>
                </a:solidFill>
              </a:rPr>
              <a:t>cs.wikipedia.org/wiki/Soubor:Victoria_Falls_Zambezi.jpg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</a:rPr>
              <a:t>obr.č.2:	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 [cit. 2012-04-26] </a:t>
            </a:r>
            <a:r>
              <a:rPr lang="cs-CZ" sz="1200">
                <a:solidFill>
                  <a:prstClr val="black"/>
                </a:solidFill>
              </a:rPr>
              <a:t>Dostupné pod licencí Creative commons 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species.wikimedia.org/wiki/File:Gorilla.jpg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 smtClean="0"/>
              <a:t>obr.č.3: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	[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cit. 2012-04-26] </a:t>
            </a:r>
            <a:r>
              <a:rPr lang="cs-CZ" sz="1200">
                <a:solidFill>
                  <a:prstClr val="black"/>
                </a:solidFill>
              </a:rPr>
              <a:t>Dostupné pod licencí Creative commons na </a:t>
            </a:r>
            <a:r>
              <a:rPr lang="cs-CZ" sz="1200" smtClean="0"/>
              <a:t>http</a:t>
            </a:r>
            <a:r>
              <a:rPr lang="cs-CZ" sz="1200"/>
              <a:t>://cs.wikipedia.org/wiki/Soubor:Cullinan_copie_1(R%C3%A9publique_d%27Afrique_du_Sud).</a:t>
            </a:r>
            <a:r>
              <a:rPr lang="cs-CZ" sz="1200" smtClean="0"/>
              <a:t>jpg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 smtClean="0"/>
              <a:t>obr.č.4: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	[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cit. 2012-04-26] </a:t>
            </a:r>
            <a:r>
              <a:rPr lang="cs-CZ" sz="1200">
                <a:solidFill>
                  <a:prstClr val="black"/>
                </a:solidFill>
              </a:rPr>
              <a:t>Dostupné pod licencí Creative commons na </a:t>
            </a:r>
            <a:r>
              <a:rPr lang="cs-CZ" sz="1200" smtClean="0"/>
              <a:t>http</a:t>
            </a:r>
            <a:r>
              <a:rPr lang="cs-CZ" sz="1200"/>
              <a:t>://cs.wikipedia.org/wiki/Soubor:Cullinan_Diamond_and_some_of_its_cuts_-_</a:t>
            </a:r>
            <a:r>
              <a:rPr lang="cs-CZ" sz="1200" smtClean="0"/>
              <a:t>copy.jpg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2012-04-26] </a:t>
            </a:r>
            <a:r>
              <a:rPr lang="cs-CZ" sz="1200">
                <a:solidFill>
                  <a:prstClr val="black"/>
                </a:solidFill>
              </a:rPr>
              <a:t>Dostupné pod licencí Creative commons na </a:t>
            </a: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cs.wikipedia.org/wiki/Diamanty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obr.č.5: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	[cit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. 2012-04-26] </a:t>
            </a:r>
            <a:r>
              <a:rPr lang="cs-CZ" sz="1200">
                <a:solidFill>
                  <a:prstClr val="black"/>
                </a:solidFill>
              </a:rPr>
              <a:t>Dostupné pod licencí Creative commons 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</a:t>
            </a:r>
            <a:r>
              <a:rPr lang="cs-CZ" sz="1200" smtClean="0">
                <a:solidFill>
                  <a:prstClr val="black"/>
                </a:solidFill>
              </a:rPr>
              <a:t>commons.wikimedia.org/wiki/File:All_Gizah_Pyramids.jpg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obr.č.6: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	[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cit. 2012-04-26] </a:t>
            </a:r>
            <a:r>
              <a:rPr lang="cs-CZ" sz="1200">
                <a:solidFill>
                  <a:prstClr val="black"/>
                </a:solidFill>
              </a:rPr>
              <a:t>Dostupné pod licencí Creative commons na </a:t>
            </a:r>
            <a:r>
              <a:rPr lang="cs-CZ" sz="1200" smtClean="0">
                <a:solidFill>
                  <a:prstClr val="black"/>
                </a:solidFill>
              </a:rPr>
              <a:t>http</a:t>
            </a:r>
            <a:r>
              <a:rPr lang="cs-CZ" sz="1200">
                <a:solidFill>
                  <a:prstClr val="black"/>
                </a:solidFill>
              </a:rPr>
              <a:t>://commons.wikimedia.org/wiki/File:Klokan_Bennett%C5%AFv.jpg</a:t>
            </a:r>
            <a:endParaRPr lang="cs-CZ" sz="1200" smtClean="0">
              <a:solidFill>
                <a:prstClr val="black"/>
              </a:solidFill>
            </a:endParaRPr>
          </a:p>
          <a:p>
            <a:pPr marL="171450" indent="-171450">
              <a:buFont typeface="Wingdings" pitchFamily="2" charset="2"/>
              <a:buChar char="Ø"/>
            </a:pPr>
            <a:endParaRPr lang="cs-CZ" sz="1200" smtClean="0">
              <a:solidFill>
                <a:prstClr val="black"/>
              </a:solidFill>
            </a:endParaRPr>
          </a:p>
          <a:p>
            <a:pPr marL="171450" indent="-171450">
              <a:buFont typeface="Wingdings" pitchFamily="2" charset="2"/>
              <a:buChar char="Ø"/>
            </a:pP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xmlns="" val="426192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883</TotalTime>
  <Words>807</Words>
  <Application>Microsoft Office PowerPoint</Application>
  <PresentationFormat>Předvádění na obrazovce (4:3)</PresentationFormat>
  <Paragraphs>222</Paragraphs>
  <Slides>60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60</vt:i4>
      </vt:variant>
    </vt:vector>
  </HeadingPairs>
  <TitlesOfParts>
    <vt:vector size="61" baseType="lpstr">
      <vt:lpstr>Motiv systému Office</vt:lpstr>
      <vt:lpstr>Snímek 1</vt:lpstr>
      <vt:lpstr>AZ-kviz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hracst</dc:creator>
  <cp:lastModifiedBy>Dum</cp:lastModifiedBy>
  <cp:revision>91</cp:revision>
  <dcterms:created xsi:type="dcterms:W3CDTF">2012-02-11T20:20:46Z</dcterms:created>
  <dcterms:modified xsi:type="dcterms:W3CDTF">2012-06-06T21:18:31Z</dcterms:modified>
</cp:coreProperties>
</file>