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2" r:id="rId3"/>
    <p:sldId id="303" r:id="rId4"/>
    <p:sldId id="316" r:id="rId5"/>
    <p:sldId id="317" r:id="rId6"/>
    <p:sldId id="304" r:id="rId7"/>
    <p:sldId id="306" r:id="rId8"/>
    <p:sldId id="305" r:id="rId9"/>
    <p:sldId id="318" r:id="rId10"/>
    <p:sldId id="319" r:id="rId11"/>
    <p:sldId id="320" r:id="rId12"/>
    <p:sldId id="321" r:id="rId13"/>
    <p:sldId id="322" r:id="rId14"/>
    <p:sldId id="326" r:id="rId15"/>
    <p:sldId id="327" r:id="rId16"/>
    <p:sldId id="323" r:id="rId17"/>
    <p:sldId id="307" r:id="rId18"/>
    <p:sldId id="324" r:id="rId19"/>
    <p:sldId id="328" r:id="rId20"/>
    <p:sldId id="325" r:id="rId21"/>
    <p:sldId id="308" r:id="rId22"/>
    <p:sldId id="309" r:id="rId23"/>
    <p:sldId id="313" r:id="rId24"/>
    <p:sldId id="329" r:id="rId25"/>
    <p:sldId id="301" r:id="rId26"/>
    <p:sldId id="264" r:id="rId27"/>
    <p:sldId id="314" r:id="rId28"/>
    <p:sldId id="315" r:id="rId29"/>
    <p:sldId id="330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%C3%A1rodn%C3%AD_divadlo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youtube.com/watch?v=SrYawlVOCQw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arodni_divadlo_Praha_1881.jpg" TargetMode="External"/><Relationship Id="rId2" Type="http://schemas.openxmlformats.org/officeDocument/2006/relationships/hyperlink" Target="http://cs.wikipedia.org/wiki/Soubor:Praha_2005-09-20_n%C3%A1rodn%C3%AD_divadlo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emf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Claude_Monet,_Impression,_soleil_levant,_1872.jp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ildhuggarkonst,_Kyssen,_af_Rodin,_Nordisk_familjebok.png" TargetMode="External"/><Relationship Id="rId2" Type="http://schemas.openxmlformats.org/officeDocument/2006/relationships/hyperlink" Target="http://cs.wikipedia.org/wiki/Soubor:Impressionism_mone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emf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Auguste_Rodin-Burghers_of_Calais_London_(photo).jpg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aclav_Brozik_-_Hus.jpg" TargetMode="External"/><Relationship Id="rId7" Type="http://schemas.openxmlformats.org/officeDocument/2006/relationships/image" Target="../media/image3.emf"/><Relationship Id="rId2" Type="http://schemas.openxmlformats.org/officeDocument/2006/relationships/hyperlink" Target="http://cs.wikipedia.org/wiki/Soubor:Rottuv_dum_v_Praz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eg"/><Relationship Id="rId5" Type="http://schemas.openxmlformats.org/officeDocument/2006/relationships/hyperlink" Target="http://cs.wikipedia.org/wiki/Soubor:%C5%BDen%C3%AD%C5%A1ek.Old%C5%99ich.a.Bo%C5%BEena.jpg" TargetMode="External"/><Relationship Id="rId4" Type="http://schemas.openxmlformats.org/officeDocument/2006/relationships/hyperlink" Target="http://cs.wikipedia.org/wiki/Soubor:%C5%BDen%C3%AD%C5%A1ek.opona.ND.jpg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ucha-Maud_Adams_as_Joan_of_Arc-1909.jpg" TargetMode="External"/><Relationship Id="rId2" Type="http://schemas.openxmlformats.org/officeDocument/2006/relationships/hyperlink" Target="http://cs.wikipedia.org/wiki/Soubor:Prag_Prague_Hauptbahnhof_Eingang_(2005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emf"/><Relationship Id="rId5" Type="http://schemas.openxmlformats.org/officeDocument/2006/relationships/image" Target="../media/image2.jpeg"/><Relationship Id="rId4" Type="http://schemas.openxmlformats.org/officeDocument/2006/relationships/hyperlink" Target="http://www.youtube.com/watch?v=SrYawlVOCQw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Bed%C5%99ich_Smetana,_tituln%C3%AD_strana_k_T%C3%A1boru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75494965"/>
              </p:ext>
            </p:extLst>
          </p:nvPr>
        </p:nvGraphicFramePr>
        <p:xfrm>
          <a:off x="1368425" y="2924944"/>
          <a:ext cx="6405925" cy="293840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Soldánová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VY_32_INOVACE_12C_14_Kultura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2. poloviny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19. století a počátku 20. století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25.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4.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ve třídě 8.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 učiva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jako prostředek k bližšímu poznání konkrétních uměleckých děl díky obrazovému a zvukovému materiálu.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Kultura 2. poloviny 19. století a počátku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6680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Návaznost na romantismus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Stavba budov v historizujícím slohu (novogotika, novorenesance)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Národní divadlo – novorenesance</a:t>
            </a:r>
          </a:p>
          <a:p>
            <a:pPr marL="0" indent="0">
              <a:lnSpc>
                <a:spcPct val="200000"/>
              </a:lnSpc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048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1866304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80528" y="260648"/>
            <a:ext cx="50943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Dřevořezba z roku 1881. Vedle novostavby Národního divadla stojí dosud nepřipojené Prozatímní divadlo. Polákův dům (zcela vpravo) je ještě v původní podobě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4705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Výtvarné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lnSpc>
                <a:spcPct val="200000"/>
              </a:lnSpc>
            </a:pPr>
            <a:r>
              <a:rPr lang="cs-CZ" dirty="0" smtClean="0"/>
              <a:t>realismus – snaha věrně zachytit skutečnost</a:t>
            </a:r>
          </a:p>
          <a:p>
            <a:pPr algn="just">
              <a:lnSpc>
                <a:spcPct val="200000"/>
              </a:lnSpc>
            </a:pPr>
            <a:r>
              <a:rPr lang="cs-CZ" dirty="0" smtClean="0"/>
              <a:t>zdokonalení fotografie</a:t>
            </a:r>
          </a:p>
          <a:p>
            <a:pPr algn="just">
              <a:lnSpc>
                <a:spcPct val="200000"/>
              </a:lnSpc>
            </a:pPr>
            <a:r>
              <a:rPr lang="cs-CZ" dirty="0" smtClean="0"/>
              <a:t>malíři nekopírují skutečnost – vyjadřují své pocity, nálady, dojmy (imprese)        impresionismus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716016" y="5157192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98096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Výtvarné umění u nás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200000"/>
              </a:lnSpc>
            </a:pPr>
            <a:r>
              <a:rPr lang="cs-CZ" dirty="0" smtClean="0"/>
              <a:t>boj o národní zrovnoprávnění</a:t>
            </a:r>
          </a:p>
          <a:p>
            <a:pPr algn="just">
              <a:lnSpc>
                <a:spcPct val="200000"/>
              </a:lnSpc>
            </a:pPr>
            <a:r>
              <a:rPr lang="cs-CZ" dirty="0" smtClean="0"/>
              <a:t>historické náměty</a:t>
            </a:r>
          </a:p>
          <a:p>
            <a:pPr algn="just">
              <a:lnSpc>
                <a:spcPct val="200000"/>
              </a:lnSpc>
            </a:pPr>
            <a:r>
              <a:rPr lang="cs-CZ" dirty="0" smtClean="0"/>
              <a:t>Mikoláš Aleš, Václav Brožík, František Ženíšek – malíři</a:t>
            </a:r>
          </a:p>
          <a:p>
            <a:pPr algn="just">
              <a:lnSpc>
                <a:spcPct val="200000"/>
              </a:lnSpc>
            </a:pPr>
            <a:r>
              <a:rPr lang="cs-CZ" dirty="0" smtClean="0"/>
              <a:t>Josef Václav </a:t>
            </a:r>
            <a:r>
              <a:rPr lang="cs-CZ" dirty="0" err="1" smtClean="0"/>
              <a:t>Myslbek</a:t>
            </a:r>
            <a:r>
              <a:rPr lang="cs-CZ" dirty="0" smtClean="0"/>
              <a:t> - sochař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9188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Impresionismus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Umělecký styl – imprese - dojem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Claude Monet – francouzský malíř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Auguste Rodin – francouzský sochař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319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188640"/>
            <a:ext cx="364522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200" b="1" dirty="0" err="1" smtClean="0"/>
              <a:t>Renoirův</a:t>
            </a:r>
            <a:r>
              <a:rPr lang="cs-CZ" sz="2200" b="1" dirty="0" smtClean="0"/>
              <a:t> </a:t>
            </a:r>
            <a:r>
              <a:rPr lang="cs-CZ" sz="2200" b="1" dirty="0" smtClean="0"/>
              <a:t>obraz </a:t>
            </a:r>
            <a:endParaRPr lang="cs-CZ" sz="2200" b="1" dirty="0" smtClean="0"/>
          </a:p>
          <a:p>
            <a:pPr algn="ctr"/>
            <a:r>
              <a:rPr lang="cs-CZ" sz="2200" b="1" dirty="0" err="1" smtClean="0"/>
              <a:t>Kánoistův</a:t>
            </a:r>
            <a:r>
              <a:rPr lang="cs-CZ" sz="2200" b="1" dirty="0" smtClean="0"/>
              <a:t> </a:t>
            </a:r>
            <a:r>
              <a:rPr lang="cs-CZ" sz="2200" b="1" dirty="0" smtClean="0"/>
              <a:t>oběd (1879 – 1880</a:t>
            </a:r>
            <a:r>
              <a:rPr lang="cs-CZ" sz="2200" dirty="0" smtClean="0"/>
              <a:t>)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1370467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80528" y="188640"/>
            <a:ext cx="396044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b="1" dirty="0" smtClean="0"/>
              <a:t>Původní opona </a:t>
            </a:r>
            <a:r>
              <a:rPr lang="cs-CZ" sz="2200" b="1" dirty="0" smtClean="0"/>
              <a:t>Národního divadla</a:t>
            </a:r>
            <a:r>
              <a:rPr lang="cs-CZ" sz="2200" b="1" dirty="0" smtClean="0">
                <a:hlinkClick r:id="rId3" tooltip="Národní divadlo"/>
              </a:rPr>
              <a:t> </a:t>
            </a:r>
            <a:r>
              <a:rPr lang="cs-CZ" sz="2200" b="1" dirty="0" smtClean="0"/>
              <a:t>před </a:t>
            </a:r>
            <a:r>
              <a:rPr lang="cs-CZ" sz="2200" b="1" dirty="0" smtClean="0"/>
              <a:t>požárem v roce </a:t>
            </a:r>
            <a:r>
              <a:rPr lang="cs-CZ" sz="2200" b="1" dirty="0" smtClean="0"/>
              <a:t>1881 – František Ženíšek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xmlns="" val="3879562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3968" y="18864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/>
              <a:t>Obraz </a:t>
            </a:r>
            <a:r>
              <a:rPr lang="cs-CZ" b="1" dirty="0" err="1" smtClean="0"/>
              <a:t>Clauda</a:t>
            </a:r>
            <a:r>
              <a:rPr lang="cs-CZ" b="1" dirty="0" smtClean="0"/>
              <a:t> Moneta </a:t>
            </a:r>
            <a:r>
              <a:rPr lang="cs-CZ" b="1" dirty="0" err="1" smtClean="0"/>
              <a:t>Impression</a:t>
            </a:r>
            <a:r>
              <a:rPr lang="cs-CZ" b="1" dirty="0" smtClean="0"/>
              <a:t> (Imprese</a:t>
            </a:r>
            <a:r>
              <a:rPr lang="cs-CZ" b="1" dirty="0" smtClean="0"/>
              <a:t>, východ slunce), podle jehož názvu Impresionismus pojmenován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99070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99792" y="476672"/>
            <a:ext cx="54502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/>
              <a:t>Václav Brožík - Mistr </a:t>
            </a:r>
            <a:r>
              <a:rPr lang="cs-CZ" b="1" i="1" dirty="0" smtClean="0"/>
              <a:t>Jan Hus před koncilem kostnickým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8190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584684"/>
            <a:ext cx="4226551" cy="537321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1988840"/>
            <a:ext cx="316835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000" dirty="0" smtClean="0">
                <a:latin typeface="Bookman Old Style" pitchFamily="18" charset="0"/>
              </a:rPr>
              <a:t>Obraz </a:t>
            </a:r>
            <a:r>
              <a:rPr lang="cs-CZ" sz="3000" dirty="0" smtClean="0">
                <a:latin typeface="Bookman Old Style" pitchFamily="18" charset="0"/>
              </a:rPr>
              <a:t>Jan Žižka</a:t>
            </a:r>
          </a:p>
          <a:p>
            <a:pPr algn="ctr"/>
            <a:r>
              <a:rPr lang="cs-CZ" sz="3000" dirty="0" smtClean="0">
                <a:latin typeface="Bookman Old Style" pitchFamily="18" charset="0"/>
              </a:rPr>
              <a:t> </a:t>
            </a:r>
            <a:r>
              <a:rPr lang="cs-CZ" sz="3000" dirty="0" smtClean="0">
                <a:latin typeface="Bookman Old Style" pitchFamily="18" charset="0"/>
              </a:rPr>
              <a:t>je jedním z nejznámějších děl Mikoláše Alše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4164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248888"/>
            <a:ext cx="2198155" cy="616530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691680" y="2276872"/>
            <a:ext cx="2088232" cy="170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500" dirty="0" err="1" smtClean="0">
                <a:latin typeface="Bookman Old Style" pitchFamily="18" charset="0"/>
              </a:rPr>
              <a:t>Claude</a:t>
            </a:r>
            <a:r>
              <a:rPr lang="cs-CZ" sz="3500" dirty="0" smtClean="0">
                <a:latin typeface="Bookman Old Style" pitchFamily="18" charset="0"/>
              </a:rPr>
              <a:t> </a:t>
            </a:r>
            <a:endParaRPr lang="cs-CZ" sz="3500" dirty="0" smtClean="0">
              <a:latin typeface="Bookman Old Style" pitchFamily="18" charset="0"/>
            </a:endParaRPr>
          </a:p>
          <a:p>
            <a:pPr algn="ctr"/>
            <a:r>
              <a:rPr lang="cs-CZ" sz="3500" dirty="0" smtClean="0">
                <a:latin typeface="Bookman Old Style" pitchFamily="18" charset="0"/>
              </a:rPr>
              <a:t>Oscar </a:t>
            </a:r>
          </a:p>
          <a:p>
            <a:pPr algn="ctr"/>
            <a:r>
              <a:rPr lang="cs-CZ" sz="3500" dirty="0" smtClean="0">
                <a:latin typeface="Bookman Old Style" pitchFamily="18" charset="0"/>
              </a:rPr>
              <a:t>Monet </a:t>
            </a:r>
            <a:endParaRPr lang="cs-CZ" sz="35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7418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620688"/>
            <a:ext cx="8743604" cy="579263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923928" y="764704"/>
            <a:ext cx="3009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Oldřich a</a:t>
            </a:r>
            <a:r>
              <a:rPr lang="cs-CZ" b="1" dirty="0" smtClean="0"/>
              <a:t> </a:t>
            </a:r>
            <a:r>
              <a:rPr lang="cs-CZ" b="1" dirty="0" smtClean="0"/>
              <a:t>Božena – Fr. Ženíšek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639591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762000"/>
            <a:ext cx="3962400" cy="5715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19383" y="571500"/>
            <a:ext cx="4064000" cy="304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2" y="4051861"/>
            <a:ext cx="2797342" cy="246687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644008" y="188640"/>
            <a:ext cx="37786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Socha sv</a:t>
            </a:r>
            <a:r>
              <a:rPr lang="cs-CZ" b="1" dirty="0" smtClean="0"/>
              <a:t>. Václava </a:t>
            </a:r>
            <a:r>
              <a:rPr lang="cs-CZ" b="1" dirty="0" smtClean="0"/>
              <a:t>v </a:t>
            </a:r>
            <a:r>
              <a:rPr lang="cs-CZ" b="1" dirty="0" smtClean="0"/>
              <a:t>noci- J. V. </a:t>
            </a:r>
            <a:r>
              <a:rPr lang="cs-CZ" b="1" dirty="0" err="1" smtClean="0"/>
              <a:t>Myslbek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283968" y="3717032"/>
            <a:ext cx="39329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Občané Calais, </a:t>
            </a:r>
            <a:r>
              <a:rPr lang="cs-CZ" b="1" dirty="0" smtClean="0"/>
              <a:t>Londýn – Auguste Rodin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18864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Auguste Rodin - Polibek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5264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ecese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nový, originální umělecký styl - 90. léta 19. století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dekorativní sloh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propletené rostlinné ornamenty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Alfons Mucha – plakáty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Obecní dům v Praze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4679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75856" y="620688"/>
            <a:ext cx="253274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Průčelí  </a:t>
            </a:r>
            <a:r>
              <a:rPr lang="cs-CZ" b="1" dirty="0" smtClean="0"/>
              <a:t>Fantovy budovy</a:t>
            </a:r>
          </a:p>
          <a:p>
            <a:r>
              <a:rPr lang="cs-CZ" b="1" dirty="0" smtClean="0"/>
              <a:t>hlavního nádraží v Praze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877586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32656"/>
            <a:ext cx="9144000" cy="609219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69269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Obecní dům v Praze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99304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1268760"/>
            <a:ext cx="1932325" cy="54006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32702" y="1124744"/>
            <a:ext cx="2538714" cy="536348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23528" y="404664"/>
            <a:ext cx="29523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plakát z roku 1909 </a:t>
            </a:r>
            <a:endParaRPr lang="cs-CZ" dirty="0" smtClean="0"/>
          </a:p>
          <a:p>
            <a:pPr algn="ctr"/>
            <a:r>
              <a:rPr lang="cs-CZ" dirty="0" smtClean="0"/>
              <a:t>zobrazující Johanku </a:t>
            </a:r>
            <a:r>
              <a:rPr lang="cs-CZ" dirty="0" smtClean="0"/>
              <a:t>z Arku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3775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Realismus – popis drsné skutečnosti (reakce na změny ve společnosti – bída, těžký život)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Honoré</a:t>
            </a:r>
            <a:r>
              <a:rPr lang="cs-CZ" dirty="0" smtClean="0"/>
              <a:t> de Balzac – Francouz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Charles Dickens – Angličan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Maxim Gorkij - Rus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39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Alois Jirásek – historické náměty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Henryk </a:t>
            </a:r>
            <a:r>
              <a:rPr lang="cs-CZ" dirty="0" err="1" smtClean="0"/>
              <a:t>Sienkiewicz</a:t>
            </a:r>
            <a:r>
              <a:rPr lang="cs-CZ" dirty="0"/>
              <a:t> </a:t>
            </a:r>
            <a:r>
              <a:rPr lang="cs-CZ" dirty="0" smtClean="0"/>
              <a:t>- historické náměty</a:t>
            </a:r>
          </a:p>
          <a:p>
            <a:pPr>
              <a:lnSpc>
                <a:spcPct val="200000"/>
              </a:lnSpc>
            </a:pPr>
            <a:r>
              <a:rPr lang="cs-CZ" dirty="0" err="1"/>
              <a:t>Jules</a:t>
            </a:r>
            <a:r>
              <a:rPr lang="cs-CZ" dirty="0"/>
              <a:t> </a:t>
            </a:r>
            <a:r>
              <a:rPr lang="cs-CZ" dirty="0" smtClean="0"/>
              <a:t>Verne – sci-fi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Karl May – dobrodružství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Arthur </a:t>
            </a:r>
            <a:r>
              <a:rPr lang="cs-CZ" dirty="0" err="1" smtClean="0"/>
              <a:t>Conan</a:t>
            </a:r>
            <a:r>
              <a:rPr lang="cs-CZ" dirty="0" smtClean="0"/>
              <a:t> </a:t>
            </a:r>
            <a:r>
              <a:rPr lang="cs-CZ" dirty="0" err="1" smtClean="0"/>
              <a:t>Doyle</a:t>
            </a:r>
            <a:r>
              <a:rPr lang="cs-CZ" dirty="0" smtClean="0"/>
              <a:t> – detektivní příběh</a:t>
            </a:r>
          </a:p>
          <a:p>
            <a:pPr>
              <a:lnSpc>
                <a:spcPct val="200000"/>
              </a:lnSpc>
            </a:pPr>
            <a:endParaRPr lang="cs-CZ" dirty="0"/>
          </a:p>
          <a:p>
            <a:pPr>
              <a:lnSpc>
                <a:spcPct val="200000"/>
              </a:lnSpc>
            </a:pPr>
            <a:endParaRPr lang="cs-CZ" dirty="0" smtClean="0"/>
          </a:p>
          <a:p>
            <a:pPr>
              <a:lnSpc>
                <a:spcPct val="200000"/>
              </a:lnSpc>
            </a:pPr>
            <a:endParaRPr lang="cs-CZ" dirty="0" smtClean="0"/>
          </a:p>
          <a:p>
            <a:pPr>
              <a:lnSpc>
                <a:spcPct val="20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6968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Opera a opereta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Giacomo </a:t>
            </a:r>
            <a:r>
              <a:rPr lang="cs-CZ" dirty="0" err="1" smtClean="0"/>
              <a:t>Puccini</a:t>
            </a:r>
            <a:r>
              <a:rPr lang="cs-CZ" dirty="0" smtClean="0"/>
              <a:t> – Ital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Georges Bizet - Francouz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Antonín Dvořák – Čech - symfonie Z nového světa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Bedřich Smetana – Čech - cyklus </a:t>
            </a:r>
            <a:r>
              <a:rPr lang="cs-CZ" dirty="0" err="1" smtClean="0"/>
              <a:t>symf</a:t>
            </a:r>
            <a:r>
              <a:rPr lang="cs-CZ" dirty="0" smtClean="0"/>
              <a:t>. básní – Má vlast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2540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Bedřich Smetana – Má vlast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Vyšehrad</a:t>
            </a:r>
          </a:p>
          <a:p>
            <a:r>
              <a:rPr lang="cs-CZ" dirty="0" smtClean="0">
                <a:latin typeface="Bookman Old Style" pitchFamily="18" charset="0"/>
              </a:rPr>
              <a:t>Vltava</a:t>
            </a:r>
          </a:p>
          <a:p>
            <a:r>
              <a:rPr lang="cs-CZ" dirty="0" smtClean="0">
                <a:latin typeface="Bookman Old Style" pitchFamily="18" charset="0"/>
              </a:rPr>
              <a:t>Šárka</a:t>
            </a:r>
          </a:p>
          <a:p>
            <a:r>
              <a:rPr lang="cs-CZ" dirty="0" smtClean="0">
                <a:latin typeface="Bookman Old Style" pitchFamily="18" charset="0"/>
              </a:rPr>
              <a:t>Z českých luhů a hájů</a:t>
            </a:r>
          </a:p>
          <a:p>
            <a:r>
              <a:rPr lang="cs-CZ" dirty="0" smtClean="0">
                <a:latin typeface="Bookman Old Style" pitchFamily="18" charset="0"/>
              </a:rPr>
              <a:t>Tábor</a:t>
            </a:r>
          </a:p>
          <a:p>
            <a:r>
              <a:rPr lang="cs-CZ" dirty="0" smtClean="0">
                <a:latin typeface="Bookman Old Style" pitchFamily="18" charset="0"/>
              </a:rPr>
              <a:t>Blaník</a:t>
            </a:r>
          </a:p>
          <a:p>
            <a:pPr marL="0" indent="0">
              <a:buNone/>
            </a:pPr>
            <a:endParaRPr lang="cs-CZ" dirty="0" smtClean="0">
              <a:latin typeface="Bookman Old Style" pitchFamily="18" charset="0"/>
            </a:endParaRPr>
          </a:p>
          <a:p>
            <a:pPr marL="0" indent="0">
              <a:buNone/>
            </a:pPr>
            <a:r>
              <a:rPr lang="cs-CZ" sz="1000" dirty="0" smtClean="0">
                <a:latin typeface="Bookman Old Style" pitchFamily="18" charset="0"/>
                <a:hlinkClick r:id="rId2"/>
              </a:rPr>
              <a:t>http://www.youtube.com/watch?v=SrYawlVOCQw</a:t>
            </a:r>
            <a:endParaRPr lang="cs-CZ" sz="1000" dirty="0">
              <a:latin typeface="Bookman Old Style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2160" y="1175405"/>
            <a:ext cx="2548504" cy="53992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9284" y="3875006"/>
            <a:ext cx="2181336" cy="254819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1412776"/>
            <a:ext cx="1453308" cy="1972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793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01560231"/>
              </p:ext>
            </p:extLst>
          </p:nvPr>
        </p:nvGraphicFramePr>
        <p:xfrm>
          <a:off x="683568" y="3233738"/>
          <a:ext cx="8136904" cy="3109146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HARENBERG, </a:t>
                      </a:r>
                      <a:r>
                        <a:rPr lang="cs-CZ" sz="1100" dirty="0" err="1" smtClean="0"/>
                        <a:t>Bodo</a:t>
                      </a:r>
                      <a:r>
                        <a:rPr lang="cs-CZ" sz="1100" dirty="0" smtClean="0"/>
                        <a:t>. </a:t>
                      </a:r>
                      <a:r>
                        <a:rPr lang="cs-CZ" sz="1100" i="1" dirty="0" smtClean="0"/>
                        <a:t>Kronika lidstva</a:t>
                      </a:r>
                      <a:r>
                        <a:rPr lang="cs-CZ" sz="1100" dirty="0" smtClean="0"/>
                        <a:t>. Bratislava: Fortuna </a:t>
                      </a:r>
                      <a:r>
                        <a:rPr lang="cs-CZ" sz="1100" dirty="0" err="1" smtClean="0"/>
                        <a:t>Print</a:t>
                      </a:r>
                      <a:r>
                        <a:rPr lang="cs-CZ" sz="1100" dirty="0" smtClean="0"/>
                        <a:t>, 1992, ISBN 80-7153-039-5.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Národní divadlo v Praze.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2012-06-06]. Dostupné z: </a:t>
                      </a:r>
                      <a:r>
                        <a:rPr lang="cs-CZ" sz="1100" dirty="0" smtClean="0">
                          <a:effectLst/>
                          <a:hlinkClick r:id="rId2"/>
                        </a:rPr>
                        <a:t>http://cs.wikipedia.org/wiki/Soubor:Praha_2005-09-20_n%C3%A1rodn%C3%AD_divadlo.jpg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Národní divadlo v Praze 1881.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2012-06-06]. Dostupné z: </a:t>
                      </a:r>
                      <a:r>
                        <a:rPr lang="cs-CZ" sz="1100" dirty="0" smtClean="0">
                          <a:effectLst/>
                          <a:hlinkClick r:id="rId3"/>
                        </a:rPr>
                        <a:t>http://cs.wikipedia.org/wiki/Soubor:Narodni_divadlo_Praha_1881.jpg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Obraz Clauda Moneta </a:t>
                      </a:r>
                      <a:r>
                        <a:rPr lang="cs-CZ" sz="1100" dirty="0" err="1" smtClean="0">
                          <a:effectLst/>
                        </a:rPr>
                        <a:t>Impression</a:t>
                      </a:r>
                      <a:r>
                        <a:rPr lang="cs-CZ" sz="1100" dirty="0" smtClean="0">
                          <a:effectLst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</a:rPr>
                        <a:t>soleil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levant</a:t>
                      </a:r>
                      <a:r>
                        <a:rPr lang="cs-CZ" sz="1100" dirty="0" smtClean="0">
                          <a:effectLst/>
                        </a:rPr>
                        <a:t> (Imprese, východ slunce),.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2012-06-06]. Dostupné z: </a:t>
                      </a:r>
                      <a:r>
                        <a:rPr lang="cs-CZ" sz="1100" dirty="0" smtClean="0">
                          <a:effectLst/>
                          <a:hlinkClick r:id="rId4"/>
                        </a:rPr>
                        <a:t>http://cs.wikipedia.org/wiki/Soubor:Claude_Monet,_Impression,_soleil_levant,_1872.jpg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Renoirův obraz </a:t>
                      </a:r>
                      <a:r>
                        <a:rPr lang="cs-CZ" sz="1100" dirty="0" err="1" smtClean="0">
                          <a:effectLst/>
                        </a:rPr>
                        <a:t>Kánoistův</a:t>
                      </a:r>
                      <a:r>
                        <a:rPr lang="cs-CZ" sz="1100" dirty="0" smtClean="0">
                          <a:effectLst/>
                        </a:rPr>
                        <a:t> oběd (1879 – 1880).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2012-06-06]. Dostupné z: http://cs.wikipedia.org/wiki/Soubor:RenoirCanoist.jpg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65293144"/>
              </p:ext>
            </p:extLst>
          </p:nvPr>
        </p:nvGraphicFramePr>
        <p:xfrm>
          <a:off x="683568" y="3233738"/>
          <a:ext cx="8136904" cy="2916360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7281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 smtClean="0">
                          <a:effectLst/>
                        </a:rPr>
                        <a:t>Monet. In: </a:t>
                      </a:r>
                      <a:r>
                        <a:rPr lang="en-US" sz="1100" i="1" dirty="0" smtClean="0">
                          <a:effectLst/>
                        </a:rPr>
                        <a:t>Wikipedia</a:t>
                      </a:r>
                      <a:r>
                        <a:rPr lang="en-US" sz="1100" dirty="0" smtClean="0">
                          <a:effectLst/>
                        </a:rPr>
                        <a:t>: </a:t>
                      </a:r>
                      <a:r>
                        <a:rPr lang="en-US" sz="1100" i="1" dirty="0" smtClean="0">
                          <a:effectLst/>
                        </a:rPr>
                        <a:t>the free encyclopedia</a:t>
                      </a:r>
                      <a:r>
                        <a:rPr lang="en-US" sz="1100" dirty="0" smtClean="0">
                          <a:effectLst/>
                        </a:rPr>
                        <a:t> [online]. San Francisco (CA): Wikimedia Foundation, 2001- [cit. 2012-06-06]. </a:t>
                      </a:r>
                      <a:r>
                        <a:rPr lang="en-US" sz="1100" dirty="0" err="1" smtClean="0">
                          <a:effectLst/>
                        </a:rPr>
                        <a:t>Dostupné</a:t>
                      </a:r>
                      <a:r>
                        <a:rPr lang="en-US" sz="1100" dirty="0" smtClean="0">
                          <a:effectLst/>
                        </a:rPr>
                        <a:t> z: </a:t>
                      </a:r>
                      <a:r>
                        <a:rPr lang="en-US" sz="1100" dirty="0" smtClean="0">
                          <a:effectLst/>
                          <a:hlinkClick r:id="rId2"/>
                        </a:rPr>
                        <a:t>http://cs.wikipedia.org/wiki/Soubor:Impressionism_monet.jpg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 err="1" smtClean="0">
                          <a:effectLst/>
                        </a:rPr>
                        <a:t>Polibek</a:t>
                      </a:r>
                      <a:r>
                        <a:rPr lang="en-US" sz="1100" dirty="0" smtClean="0">
                          <a:effectLst/>
                        </a:rPr>
                        <a:t>. In: </a:t>
                      </a:r>
                      <a:r>
                        <a:rPr lang="en-US" sz="1100" i="1" dirty="0" smtClean="0">
                          <a:effectLst/>
                        </a:rPr>
                        <a:t>Wikipedia</a:t>
                      </a:r>
                      <a:r>
                        <a:rPr lang="en-US" sz="1100" dirty="0" smtClean="0">
                          <a:effectLst/>
                        </a:rPr>
                        <a:t>: </a:t>
                      </a:r>
                      <a:r>
                        <a:rPr lang="en-US" sz="1100" i="1" dirty="0" smtClean="0">
                          <a:effectLst/>
                        </a:rPr>
                        <a:t>the free encyclopedia</a:t>
                      </a:r>
                      <a:r>
                        <a:rPr lang="en-US" sz="1100" dirty="0" smtClean="0">
                          <a:effectLst/>
                        </a:rPr>
                        <a:t> [online]. San Francisco (CA): Wikimedia Foundation, 2001- [cit. 2012-06-06]. </a:t>
                      </a:r>
                      <a:r>
                        <a:rPr lang="en-US" sz="1100" dirty="0" err="1" smtClean="0">
                          <a:effectLst/>
                        </a:rPr>
                        <a:t>Dostupné</a:t>
                      </a:r>
                      <a:r>
                        <a:rPr lang="en-US" sz="1100" dirty="0" smtClean="0">
                          <a:effectLst/>
                        </a:rPr>
                        <a:t> z: </a:t>
                      </a:r>
                      <a:r>
                        <a:rPr lang="en-US" sz="1100" dirty="0" smtClean="0">
                          <a:effectLst/>
                          <a:hlinkClick r:id="rId3"/>
                        </a:rPr>
                        <a:t>http://cs.wikipedia.org/wiki/Soubor:Bildhuggarkonst,_Kyssen,_af_Rodin,_Nordisk_familjebok.png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Občané Calais, Londýn.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2012-06-06]. Dostupné z: </a:t>
                      </a:r>
                      <a:r>
                        <a:rPr lang="cs-CZ" sz="1100" dirty="0" smtClean="0">
                          <a:effectLst/>
                          <a:hlinkClick r:id="rId4"/>
                        </a:rPr>
                        <a:t>http://cs.wikipedia.org/wiki/Soubor:Auguste_Rodin-Burghers_of_Calais_London_(photo).jpg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Obraz Jan Žižka je jedním z nejznámějších děl Mikoláše Alše.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2012-06-06]. Dostupné z: http://cs.wikipedia.org/wiki/Soubor:Mikolas_ales_zizka.jpg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72191970"/>
              </p:ext>
            </p:extLst>
          </p:nvPr>
        </p:nvGraphicFramePr>
        <p:xfrm>
          <a:off x="683568" y="3233738"/>
          <a:ext cx="8136904" cy="3494718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7281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Rottův dům v Praze s výzdobou.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2012-06-06]. Dostupné z: </a:t>
                      </a:r>
                      <a:r>
                        <a:rPr lang="cs-CZ" sz="1100" dirty="0" smtClean="0">
                          <a:effectLst/>
                          <a:hlinkClick r:id="rId2"/>
                        </a:rPr>
                        <a:t>http://cs.wikipedia.org/wiki/Soubor:Rottuv_dum_v_Praze.jpg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Mistr Jan Hus před koncilem kostnickým.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2012-06-06]. Dostupné z: </a:t>
                      </a:r>
                      <a:r>
                        <a:rPr lang="cs-CZ" sz="1100" dirty="0" smtClean="0">
                          <a:effectLst/>
                          <a:hlinkClick r:id="rId3"/>
                        </a:rPr>
                        <a:t>http://cs.wikipedia.org/wiki/Soubor:Vaclav_Brozik_-_Hus.jpg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Původní opona Národního divadla před požárem v roce 1881.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2012-06-06]. Dostupné z: </a:t>
                      </a:r>
                      <a:r>
                        <a:rPr lang="cs-CZ" sz="1100" dirty="0" smtClean="0">
                          <a:effectLst/>
                          <a:hlinkClick r:id="rId4"/>
                        </a:rPr>
                        <a:t>http://cs.wikipedia.org/wiki/Soubor:%C5%BDen%C3%AD%C5%A1ek.opona.ND.jpg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Oldřich a Božena.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2012-06-06]. Dostupné z: </a:t>
                      </a:r>
                      <a:r>
                        <a:rPr lang="cs-CZ" sz="1100" dirty="0" smtClean="0">
                          <a:effectLst/>
                          <a:hlinkClick r:id="rId5"/>
                        </a:rPr>
                        <a:t>http://cs.wikipedia.org/wiki/Soubor:%C5%BDen%C3%AD%C5%A1ek.Old%C5%99ich.a.Bo%C5%BEena.jpg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Socha </a:t>
                      </a:r>
                      <a:r>
                        <a:rPr lang="cs-CZ" sz="1100" dirty="0" err="1" smtClean="0">
                          <a:effectLst/>
                        </a:rPr>
                        <a:t>sv.Václava</a:t>
                      </a:r>
                      <a:r>
                        <a:rPr lang="cs-CZ" sz="1100" dirty="0" smtClean="0">
                          <a:effectLst/>
                        </a:rPr>
                        <a:t> v noci.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2012-06-06]. Dostupné z: http://cs.wikipedia.org/wiki/Soubor:Prag_Wenzelsplatz_Wenzelsdenkmal_Nationalmuseum_bei_Nacht.jpg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5349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00991869"/>
              </p:ext>
            </p:extLst>
          </p:nvPr>
        </p:nvGraphicFramePr>
        <p:xfrm>
          <a:off x="683568" y="3233738"/>
          <a:ext cx="8136904" cy="2916360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7281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Průčelí hlavního nádraží v Praze.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2012-06-06]. Dostupné z: </a:t>
                      </a:r>
                      <a:r>
                        <a:rPr lang="cs-CZ" sz="1100" dirty="0" smtClean="0">
                          <a:effectLst/>
                          <a:hlinkClick r:id="rId2"/>
                        </a:rPr>
                        <a:t>http://cs.wikipedia.org/wiki/Soubor:Prag_Prague_Hauptbahnhof_Eingang_(2005).JPG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 err="1" smtClean="0">
                          <a:effectLst/>
                        </a:rPr>
                        <a:t>Plakát</a:t>
                      </a:r>
                      <a:r>
                        <a:rPr lang="en-US" sz="1100" dirty="0" smtClean="0">
                          <a:effectLst/>
                        </a:rPr>
                        <a:t> z </a:t>
                      </a:r>
                      <a:r>
                        <a:rPr lang="en-US" sz="1100" dirty="0" err="1" smtClean="0">
                          <a:effectLst/>
                        </a:rPr>
                        <a:t>roku</a:t>
                      </a:r>
                      <a:r>
                        <a:rPr lang="en-US" sz="1100" dirty="0" smtClean="0">
                          <a:effectLst/>
                        </a:rPr>
                        <a:t> 1909 </a:t>
                      </a:r>
                      <a:r>
                        <a:rPr lang="en-US" sz="1100" dirty="0" err="1" smtClean="0">
                          <a:effectLst/>
                        </a:rPr>
                        <a:t>zobrazující</a:t>
                      </a:r>
                      <a:r>
                        <a:rPr lang="en-US" sz="1100" dirty="0" smtClean="0">
                          <a:effectLst/>
                        </a:rPr>
                        <a:t> Maude </a:t>
                      </a:r>
                      <a:r>
                        <a:rPr lang="en-US" sz="1100" dirty="0" err="1" smtClean="0">
                          <a:effectLst/>
                        </a:rPr>
                        <a:t>Adamsovou</a:t>
                      </a:r>
                      <a:r>
                        <a:rPr lang="en-US" sz="1100" dirty="0" smtClean="0">
                          <a:effectLst/>
                        </a:rPr>
                        <a:t> </a:t>
                      </a:r>
                      <a:r>
                        <a:rPr lang="en-US" sz="1100" dirty="0" err="1" smtClean="0">
                          <a:effectLst/>
                        </a:rPr>
                        <a:t>jako</a:t>
                      </a:r>
                      <a:r>
                        <a:rPr lang="en-US" sz="1100" dirty="0" smtClean="0">
                          <a:effectLst/>
                        </a:rPr>
                        <a:t> </a:t>
                      </a:r>
                      <a:r>
                        <a:rPr lang="en-US" sz="1100" dirty="0" err="1" smtClean="0">
                          <a:effectLst/>
                        </a:rPr>
                        <a:t>Johanku</a:t>
                      </a:r>
                      <a:r>
                        <a:rPr lang="en-US" sz="1100" dirty="0" smtClean="0">
                          <a:effectLst/>
                        </a:rPr>
                        <a:t> z </a:t>
                      </a:r>
                      <a:r>
                        <a:rPr lang="en-US" sz="1100" dirty="0" err="1" smtClean="0">
                          <a:effectLst/>
                        </a:rPr>
                        <a:t>Arku</a:t>
                      </a:r>
                      <a:r>
                        <a:rPr lang="en-US" sz="1100" dirty="0" smtClean="0">
                          <a:effectLst/>
                        </a:rPr>
                        <a:t>. In: </a:t>
                      </a:r>
                      <a:r>
                        <a:rPr lang="en-US" sz="1100" i="1" dirty="0" smtClean="0">
                          <a:effectLst/>
                        </a:rPr>
                        <a:t>Wikipedia</a:t>
                      </a:r>
                      <a:r>
                        <a:rPr lang="en-US" sz="1100" dirty="0" smtClean="0">
                          <a:effectLst/>
                        </a:rPr>
                        <a:t>: </a:t>
                      </a:r>
                      <a:r>
                        <a:rPr lang="en-US" sz="1100" i="1" dirty="0" smtClean="0">
                          <a:effectLst/>
                        </a:rPr>
                        <a:t>the free encyclopedia</a:t>
                      </a:r>
                      <a:r>
                        <a:rPr lang="en-US" sz="1100" dirty="0" smtClean="0">
                          <a:effectLst/>
                        </a:rPr>
                        <a:t> [online]. San Francisco (CA): Wikimedia Foundation, 2001- [cit. 2012-06-06]. </a:t>
                      </a:r>
                      <a:r>
                        <a:rPr lang="en-US" sz="1100" dirty="0" err="1" smtClean="0">
                          <a:effectLst/>
                        </a:rPr>
                        <a:t>Dostupné</a:t>
                      </a:r>
                      <a:r>
                        <a:rPr lang="en-US" sz="1100" dirty="0" smtClean="0">
                          <a:effectLst/>
                        </a:rPr>
                        <a:t> z: </a:t>
                      </a:r>
                      <a:r>
                        <a:rPr lang="en-US" sz="1100" dirty="0" smtClean="0">
                          <a:effectLst/>
                          <a:hlinkClick r:id="rId3"/>
                        </a:rPr>
                        <a:t>http://cs.wikipedia.org/wiki/Soubor:Mucha-Maud_Adams_as_Joan_of_Arc-1909.jpg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1" dirty="0" err="1" smtClean="0">
                          <a:effectLst/>
                        </a:rPr>
                        <a:t>Bedrich</a:t>
                      </a:r>
                      <a:r>
                        <a:rPr lang="cs-CZ" sz="1100" i="1" dirty="0" smtClean="0">
                          <a:effectLst/>
                        </a:rPr>
                        <a:t> Smetana: </a:t>
                      </a:r>
                      <a:r>
                        <a:rPr lang="cs-CZ" sz="1100" i="1" dirty="0" err="1" smtClean="0">
                          <a:effectLst/>
                        </a:rPr>
                        <a:t>Ma</a:t>
                      </a:r>
                      <a:r>
                        <a:rPr lang="cs-CZ" sz="1100" i="1" dirty="0" smtClean="0">
                          <a:effectLst/>
                        </a:rPr>
                        <a:t> vlast (My Country) 01 </a:t>
                      </a:r>
                      <a:r>
                        <a:rPr lang="cs-CZ" sz="1100" i="1" dirty="0" err="1" smtClean="0">
                          <a:effectLst/>
                        </a:rPr>
                        <a:t>Vysehrad</a:t>
                      </a:r>
                      <a:r>
                        <a:rPr lang="cs-CZ" sz="1100" i="1" dirty="0" smtClean="0">
                          <a:effectLst/>
                        </a:rPr>
                        <a:t>, Part 1</a:t>
                      </a:r>
                      <a:r>
                        <a:rPr lang="cs-CZ" sz="1100" dirty="0" smtClean="0">
                          <a:effectLst/>
                        </a:rPr>
                        <a:t> [online]. [cit. 2012-06-07]. Dostupné z: </a:t>
                      </a:r>
                      <a:r>
                        <a:rPr lang="cs-CZ" sz="1100" dirty="0" smtClean="0">
                          <a:effectLst/>
                          <a:hlinkClick r:id="rId4"/>
                        </a:rPr>
                        <a:t>http://www.youtube.com/watch?v=SrYawlVOCQw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Bedřich Smetana, autor symfonické sbírky Má vlast, v roce 1878.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2012-06-07]. Dostupné z: http://cs.wikipedia.org/wiki/Soubor:Bedrich_Smetana.jpg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014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27665131"/>
              </p:ext>
            </p:extLst>
          </p:nvPr>
        </p:nvGraphicFramePr>
        <p:xfrm>
          <a:off x="683568" y="3233738"/>
          <a:ext cx="8136904" cy="2523906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7281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Titulní stránka k partituře Táboru.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2012-06-07]. Dostupné z: </a:t>
                      </a:r>
                      <a:r>
                        <a:rPr lang="cs-CZ" sz="1100" dirty="0" smtClean="0">
                          <a:effectLst/>
                          <a:hlinkClick r:id="rId2"/>
                        </a:rPr>
                        <a:t>http://cs.wikipedia.org/wiki/Soubor:Bed%C5%99ich_Smetana,_tituln%C3%AD_strana_k_T%C3%A1boru.jpg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Plakát k prvnímu provedení Mé vlasti. In: </a:t>
                      </a:r>
                      <a:r>
                        <a:rPr lang="cs-CZ" sz="1100" i="1" dirty="0" err="1" smtClean="0">
                          <a:effectLst/>
                        </a:rPr>
                        <a:t>Wikipedia</a:t>
                      </a:r>
                      <a:r>
                        <a:rPr lang="cs-CZ" sz="1100" dirty="0" smtClean="0">
                          <a:effectLst/>
                        </a:rPr>
                        <a:t>: </a:t>
                      </a:r>
                      <a:r>
                        <a:rPr lang="cs-CZ" sz="1100" i="1" dirty="0" err="1" smtClean="0">
                          <a:effectLst/>
                        </a:rPr>
                        <a:t>the</a:t>
                      </a:r>
                      <a:r>
                        <a:rPr lang="cs-CZ" sz="1100" i="1" dirty="0" smtClean="0">
                          <a:effectLst/>
                        </a:rPr>
                        <a:t> free </a:t>
                      </a:r>
                      <a:r>
                        <a:rPr lang="cs-CZ" sz="1100" i="1" dirty="0" err="1" smtClean="0">
                          <a:effectLst/>
                        </a:rPr>
                        <a:t>encyclopedia</a:t>
                      </a:r>
                      <a:r>
                        <a:rPr lang="cs-CZ" sz="1100" dirty="0" smtClean="0">
                          <a:effectLst/>
                        </a:rPr>
                        <a:t> [online]. San Francisco (CA): </a:t>
                      </a:r>
                      <a:r>
                        <a:rPr lang="cs-CZ" sz="1100" dirty="0" err="1" smtClean="0">
                          <a:effectLst/>
                        </a:rPr>
                        <a:t>Wikimedia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dirty="0" err="1" smtClean="0">
                          <a:effectLst/>
                        </a:rPr>
                        <a:t>Foundation</a:t>
                      </a:r>
                      <a:r>
                        <a:rPr lang="cs-CZ" sz="1100" dirty="0" smtClean="0">
                          <a:effectLst/>
                        </a:rPr>
                        <a:t>, 2001- [cit. 2012-06-07]. Dostupné z: http://cs.wikipedia.org/wiki/Soubor:M%C3%A1_vlast_-_plak%C3%A1t_k_prvn%C3%ADmu_p%C5%99edstaven%C3%AD.jpg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9833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555</TotalTime>
  <Words>1207</Words>
  <Application>Microsoft Office PowerPoint</Application>
  <PresentationFormat>Předvádění na obrazovce (4:3)</PresentationFormat>
  <Paragraphs>155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systému Office</vt:lpstr>
      <vt:lpstr>Snímek 1</vt:lpstr>
      <vt:lpstr>Kultura 2. poloviny 19. století a počátku 20. století</vt:lpstr>
      <vt:lpstr>Architektura</vt:lpstr>
      <vt:lpstr>Snímek 4</vt:lpstr>
      <vt:lpstr>Snímek 5</vt:lpstr>
      <vt:lpstr>Výtvarné umění</vt:lpstr>
      <vt:lpstr>Výtvarné umění u nás</vt:lpstr>
      <vt:lpstr>Impresionismus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Secese</vt:lpstr>
      <vt:lpstr>Snímek 18</vt:lpstr>
      <vt:lpstr>Snímek 19</vt:lpstr>
      <vt:lpstr>Snímek 20</vt:lpstr>
      <vt:lpstr>Literatura</vt:lpstr>
      <vt:lpstr>Literatura</vt:lpstr>
      <vt:lpstr>Hudba</vt:lpstr>
      <vt:lpstr>Bedřich Smetana – Má vlast</vt:lpstr>
      <vt:lpstr>Snímek 25</vt:lpstr>
      <vt:lpstr>Snímek 26</vt:lpstr>
      <vt:lpstr>Snímek 27</vt:lpstr>
      <vt:lpstr>Snímek 28</vt:lpstr>
      <vt:lpstr>Snímek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60</cp:revision>
  <dcterms:created xsi:type="dcterms:W3CDTF">2012-04-04T05:08:45Z</dcterms:created>
  <dcterms:modified xsi:type="dcterms:W3CDTF">2012-06-07T07:22:45Z</dcterms:modified>
</cp:coreProperties>
</file>