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66FF33"/>
    <a:srgbClr val="FF9999"/>
    <a:srgbClr val="FFCC00"/>
    <a:srgbClr val="0099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6" d="100"/>
          <a:sy n="86" d="100"/>
        </p:scale>
        <p:origin x="-1050" y="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81091-B1A4-4517-ACF0-CDDD0F4860D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AB2048-BE03-48A0-BBF6-7465642015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647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AB2048-BE03-48A0-BBF6-74656420156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F9272-FA3F-477B-B5B8-E859C6F7D13F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6B7EEF-FEF6-4872-9734-2333472244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2486525"/>
              </p:ext>
            </p:extLst>
          </p:nvPr>
        </p:nvGraphicFramePr>
        <p:xfrm>
          <a:off x="755576" y="2204864"/>
          <a:ext cx="7873846" cy="36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873846"/>
              </a:tblGrid>
              <a:tr h="86409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83794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11.1.2012</a:t>
                      </a:r>
                    </a:p>
                  </a:txBody>
                  <a:tcPr/>
                </a:tc>
              </a:tr>
              <a:tr h="53020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VY_32_INOVACE_07_ČESKÝ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37949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výslovnost a pravopis přejatých slov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020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700808"/>
            <a:ext cx="8229600" cy="2808312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VÝSLOVNOST A PRAVOPIS</a:t>
            </a:r>
            <a:br>
              <a:rPr lang="cs-CZ" sz="5400" b="1" smtClean="0"/>
            </a:br>
            <a:r>
              <a:rPr lang="cs-CZ" sz="5400" b="1" smtClean="0"/>
              <a:t>PŘEJATÝCH SLOV</a:t>
            </a:r>
            <a:endParaRPr lang="cs-CZ" sz="5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4608512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slova s původním pravopisem</a:t>
            </a:r>
          </a:p>
          <a:p>
            <a:r>
              <a:rPr lang="cs-CZ" dirty="0" smtClean="0"/>
              <a:t>tak se píší především odborná slova</a:t>
            </a:r>
          </a:p>
          <a:p>
            <a:pPr>
              <a:buNone/>
            </a:pPr>
            <a:r>
              <a:rPr lang="cs-CZ" dirty="0" smtClean="0"/>
              <a:t>   (watt, joule, netto, revue, interview)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slova s pravopisem českým</a:t>
            </a:r>
          </a:p>
          <a:p>
            <a:r>
              <a:rPr lang="cs-CZ" dirty="0" smtClean="0"/>
              <a:t>tak se píší slova už zdomácnělá</a:t>
            </a:r>
          </a:p>
          <a:p>
            <a:pPr>
              <a:buNone/>
            </a:pPr>
            <a:r>
              <a:rPr lang="cs-CZ" dirty="0" smtClean="0"/>
              <a:t>   (fotbal, metoda, hokej, kakao, kultura)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39"/>
            <a:ext cx="8229600" cy="4608513"/>
          </a:xfrm>
        </p:spPr>
        <p:txBody>
          <a:bodyPr/>
          <a:lstStyle/>
          <a:p>
            <a:pPr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p</a:t>
            </a:r>
            <a:r>
              <a:rPr lang="cs-CZ" dirty="0" err="1" smtClean="0"/>
              <a:t>íšeme</a:t>
            </a: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-</a:t>
            </a:r>
            <a:r>
              <a:rPr lang="cs-CZ" sz="3600" b="1" dirty="0" err="1" smtClean="0">
                <a:solidFill>
                  <a:srgbClr val="FF0000"/>
                </a:solidFill>
              </a:rPr>
              <a:t>ia</a:t>
            </a:r>
            <a:r>
              <a:rPr lang="cs-CZ" sz="3600" b="1" dirty="0" smtClean="0">
                <a:solidFill>
                  <a:srgbClr val="FF0000"/>
                </a:solidFill>
              </a:rPr>
              <a:t>, -</a:t>
            </a:r>
            <a:r>
              <a:rPr lang="cs-CZ" sz="3600" b="1" dirty="0" err="1" smtClean="0">
                <a:solidFill>
                  <a:srgbClr val="FF0000"/>
                </a:solidFill>
              </a:rPr>
              <a:t>ie</a:t>
            </a:r>
            <a:r>
              <a:rPr lang="cs-CZ" sz="3600" b="1" dirty="0" smtClean="0">
                <a:solidFill>
                  <a:srgbClr val="FF0000"/>
                </a:solidFill>
              </a:rPr>
              <a:t>-, -</a:t>
            </a:r>
            <a:r>
              <a:rPr lang="cs-CZ" sz="3600" b="1" dirty="0" err="1" smtClean="0">
                <a:solidFill>
                  <a:srgbClr val="FF0000"/>
                </a:solidFill>
              </a:rPr>
              <a:t>io</a:t>
            </a:r>
            <a:r>
              <a:rPr lang="cs-CZ" sz="3600" b="1" dirty="0" smtClean="0">
                <a:solidFill>
                  <a:srgbClr val="FF0000"/>
                </a:solidFill>
              </a:rPr>
              <a:t>-, -</a:t>
            </a:r>
            <a:r>
              <a:rPr lang="cs-CZ" sz="3600" b="1" dirty="0" err="1" smtClean="0">
                <a:solidFill>
                  <a:srgbClr val="FF0000"/>
                </a:solidFill>
              </a:rPr>
              <a:t>iu</a:t>
            </a:r>
            <a:r>
              <a:rPr lang="cs-CZ" sz="3600" b="1" dirty="0" smtClean="0">
                <a:solidFill>
                  <a:srgbClr val="FF0000"/>
                </a:solidFill>
              </a:rPr>
              <a:t>-, -</a:t>
            </a:r>
            <a:r>
              <a:rPr lang="cs-CZ" sz="3600" b="1" dirty="0" err="1" smtClean="0">
                <a:solidFill>
                  <a:srgbClr val="FF0000"/>
                </a:solidFill>
              </a:rPr>
              <a:t>ii</a:t>
            </a:r>
            <a:r>
              <a:rPr lang="cs-CZ" sz="3600" b="1" dirty="0" smtClean="0">
                <a:solidFill>
                  <a:srgbClr val="FF0000"/>
                </a:solidFill>
              </a:rPr>
              <a:t>-, -</a:t>
            </a:r>
            <a:r>
              <a:rPr lang="cs-CZ" sz="3600" b="1" dirty="0" err="1" smtClean="0">
                <a:solidFill>
                  <a:srgbClr val="FF0000"/>
                </a:solidFill>
              </a:rPr>
              <a:t>ya</a:t>
            </a:r>
            <a:r>
              <a:rPr lang="cs-CZ" sz="3600" b="1" dirty="0" smtClean="0">
                <a:solidFill>
                  <a:srgbClr val="FF0000"/>
                </a:solidFill>
              </a:rPr>
              <a:t>-, -</a:t>
            </a:r>
            <a:r>
              <a:rPr lang="cs-CZ" sz="3600" b="1" dirty="0" err="1" smtClean="0">
                <a:solidFill>
                  <a:srgbClr val="FF0000"/>
                </a:solidFill>
              </a:rPr>
              <a:t>ye</a:t>
            </a:r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vyslovujeme s vloženým 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-j-</a:t>
            </a:r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600" dirty="0" smtClean="0"/>
              <a:t>fiala </a:t>
            </a:r>
            <a:r>
              <a:rPr lang="en-US" sz="3600" dirty="0" smtClean="0"/>
              <a:t>[</a:t>
            </a:r>
            <a:r>
              <a:rPr lang="cs-CZ" sz="3600" dirty="0" err="1" smtClean="0"/>
              <a:t>fijala</a:t>
            </a:r>
            <a:r>
              <a:rPr lang="en-US" sz="3600" dirty="0" smtClean="0"/>
              <a:t> </a:t>
            </a:r>
            <a:r>
              <a:rPr lang="en-US" sz="3600" smtClean="0"/>
              <a:t>]     </a:t>
            </a:r>
            <a:r>
              <a:rPr lang="cs-CZ" sz="3600" smtClean="0"/>
              <a:t>                </a:t>
            </a:r>
            <a:r>
              <a:rPr lang="en-US" sz="3600" smtClean="0"/>
              <a:t>  </a:t>
            </a:r>
            <a:r>
              <a:rPr lang="cs-CZ" sz="3600" smtClean="0"/>
              <a:t>energie </a:t>
            </a:r>
            <a:r>
              <a:rPr lang="en-US" sz="3600" dirty="0" smtClean="0"/>
              <a:t>[</a:t>
            </a:r>
            <a:r>
              <a:rPr lang="en-US" sz="3600" dirty="0" err="1" smtClean="0"/>
              <a:t>energije</a:t>
            </a:r>
            <a:r>
              <a:rPr lang="en-US" sz="3600" dirty="0" smtClean="0"/>
              <a:t>]</a:t>
            </a:r>
            <a:endParaRPr lang="cs-CZ" sz="3600" dirty="0" smtClean="0"/>
          </a:p>
          <a:p>
            <a:pPr>
              <a:buNone/>
            </a:pPr>
            <a:r>
              <a:rPr lang="en-US" sz="3600" smtClean="0"/>
              <a:t>g</a:t>
            </a:r>
            <a:r>
              <a:rPr lang="cs-CZ" sz="3600" smtClean="0"/>
              <a:t>alerie </a:t>
            </a:r>
            <a:r>
              <a:rPr lang="en-US" sz="3600" smtClean="0"/>
              <a:t>[galerije]</a:t>
            </a:r>
            <a:r>
              <a:rPr lang="cs-CZ" sz="3600" smtClean="0"/>
              <a:t>      </a:t>
            </a:r>
            <a:r>
              <a:rPr lang="en-US" sz="3600" smtClean="0"/>
              <a:t>         </a:t>
            </a:r>
            <a:r>
              <a:rPr lang="cs-CZ" sz="3600" smtClean="0"/>
              <a:t>hyena </a:t>
            </a:r>
            <a:r>
              <a:rPr lang="en-US" sz="3600" dirty="0" smtClean="0"/>
              <a:t>[</a:t>
            </a:r>
            <a:r>
              <a:rPr lang="cs-CZ" sz="3600" dirty="0" err="1" smtClean="0"/>
              <a:t>hyjena</a:t>
            </a:r>
            <a:r>
              <a:rPr lang="en-US" sz="3600" dirty="0" smtClean="0"/>
              <a:t>]</a:t>
            </a:r>
          </a:p>
          <a:p>
            <a:pPr>
              <a:buNone/>
            </a:pPr>
            <a:r>
              <a:rPr lang="en-US" sz="3600" dirty="0" err="1" smtClean="0"/>
              <a:t>dieta</a:t>
            </a:r>
            <a:r>
              <a:rPr lang="en-US" sz="3600" dirty="0" smtClean="0"/>
              <a:t> </a:t>
            </a:r>
            <a:r>
              <a:rPr lang="cs-CZ" sz="3600" dirty="0" smtClean="0"/>
              <a:t> </a:t>
            </a:r>
            <a:r>
              <a:rPr lang="en-US" sz="3600" dirty="0" smtClean="0"/>
              <a:t>[</a:t>
            </a:r>
            <a:r>
              <a:rPr lang="cs-CZ" sz="3600" smtClean="0"/>
              <a:t>dyjeta</a:t>
            </a:r>
            <a:r>
              <a:rPr lang="en-US" sz="3600" dirty="0" smtClean="0"/>
              <a:t>]                   </a:t>
            </a:r>
            <a:r>
              <a:rPr lang="cs-CZ" sz="3600" dirty="0" smtClean="0"/>
              <a:t>historie </a:t>
            </a:r>
            <a:r>
              <a:rPr lang="en-US" sz="3600" dirty="0" smtClean="0"/>
              <a:t>[</a:t>
            </a:r>
            <a:r>
              <a:rPr lang="cs-CZ" sz="3600" dirty="0" err="1" smtClean="0"/>
              <a:t>historije</a:t>
            </a:r>
            <a:r>
              <a:rPr lang="en-US" sz="3600" dirty="0" smtClean="0"/>
              <a:t>]</a:t>
            </a:r>
          </a:p>
          <a:p>
            <a:pPr>
              <a:buNone/>
            </a:pP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8640"/>
            <a:ext cx="7416824" cy="1754326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3600" dirty="0" smtClean="0"/>
              <a:t>samohláskové skupiny  </a:t>
            </a:r>
            <a:r>
              <a:rPr lang="cs-CZ" sz="3600" b="1" dirty="0" smtClean="0"/>
              <a:t>-</a:t>
            </a:r>
            <a:r>
              <a:rPr lang="cs-CZ" sz="3600" b="1" dirty="0" err="1" smtClean="0"/>
              <a:t>ia</a:t>
            </a:r>
            <a:r>
              <a:rPr lang="cs-CZ" sz="3600" b="1" dirty="0" smtClean="0"/>
              <a:t>-, -</a:t>
            </a:r>
            <a:r>
              <a:rPr lang="cs-CZ" sz="3600" b="1" dirty="0" err="1" smtClean="0"/>
              <a:t>ie</a:t>
            </a:r>
            <a:r>
              <a:rPr lang="cs-CZ" sz="3600" b="1" dirty="0" smtClean="0"/>
              <a:t>-, -</a:t>
            </a:r>
            <a:r>
              <a:rPr lang="cs-CZ" sz="3600" b="1" dirty="0" err="1" smtClean="0"/>
              <a:t>io</a:t>
            </a:r>
            <a:r>
              <a:rPr lang="cs-CZ" sz="3600" b="1" dirty="0" smtClean="0"/>
              <a:t>-,</a:t>
            </a:r>
          </a:p>
          <a:p>
            <a:pPr>
              <a:buNone/>
            </a:pPr>
            <a:r>
              <a:rPr lang="cs-CZ" sz="3600" b="1" dirty="0" smtClean="0"/>
              <a:t>                          -</a:t>
            </a:r>
            <a:r>
              <a:rPr lang="cs-CZ" sz="3600" b="1" dirty="0" err="1" smtClean="0"/>
              <a:t>io</a:t>
            </a:r>
            <a:r>
              <a:rPr lang="cs-CZ" sz="3600" b="1" dirty="0" smtClean="0"/>
              <a:t>-, -</a:t>
            </a:r>
            <a:r>
              <a:rPr lang="cs-CZ" sz="3600" b="1" dirty="0" err="1" smtClean="0"/>
              <a:t>iu</a:t>
            </a:r>
            <a:r>
              <a:rPr lang="cs-CZ" sz="3600" b="1" dirty="0" smtClean="0"/>
              <a:t>-, -</a:t>
            </a:r>
            <a:r>
              <a:rPr lang="cs-CZ" sz="3600" b="1" dirty="0" err="1" smtClean="0"/>
              <a:t>ii</a:t>
            </a:r>
            <a:r>
              <a:rPr lang="cs-CZ" sz="3600" b="1" dirty="0" smtClean="0"/>
              <a:t>-, -</a:t>
            </a:r>
            <a:r>
              <a:rPr lang="cs-CZ" sz="3600" b="1" dirty="0" err="1" smtClean="0"/>
              <a:t>ya</a:t>
            </a:r>
            <a:r>
              <a:rPr lang="cs-CZ" sz="3600" b="1" dirty="0" smtClean="0"/>
              <a:t>-, -</a:t>
            </a:r>
            <a:r>
              <a:rPr lang="cs-CZ" sz="3600" b="1" dirty="0" err="1" smtClean="0"/>
              <a:t>ye</a:t>
            </a:r>
            <a:r>
              <a:rPr lang="cs-CZ" sz="3600" b="1" dirty="0" smtClean="0"/>
              <a:t>- </a:t>
            </a:r>
            <a:endParaRPr lang="en-US" sz="3600" b="1" dirty="0" smtClean="0"/>
          </a:p>
          <a:p>
            <a:pPr>
              <a:buNone/>
            </a:pPr>
            <a:r>
              <a:rPr lang="en-US" sz="3600" b="1" dirty="0" smtClean="0"/>
              <a:t>                                     </a:t>
            </a:r>
            <a:r>
              <a:rPr lang="cs-CZ" sz="3600" b="1" dirty="0" smtClean="0"/>
              <a:t>   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/>
          </a:bodyPr>
          <a:lstStyle/>
          <a:p>
            <a:r>
              <a:rPr lang="en-US" sz="3500" dirty="0" smtClean="0"/>
              <a:t>p</a:t>
            </a:r>
            <a:r>
              <a:rPr lang="cs-CZ" sz="3500" dirty="0" err="1" smtClean="0"/>
              <a:t>íšeme</a:t>
            </a:r>
            <a:r>
              <a:rPr lang="cs-CZ" sz="3500" dirty="0" smtClean="0"/>
              <a:t>  </a:t>
            </a:r>
            <a:r>
              <a:rPr lang="cs-CZ" sz="3500" b="1" dirty="0" err="1" smtClean="0">
                <a:solidFill>
                  <a:srgbClr val="FF0000"/>
                </a:solidFill>
              </a:rPr>
              <a:t>di</a:t>
            </a:r>
            <a:r>
              <a:rPr lang="cs-CZ" sz="3500" b="1" dirty="0" smtClean="0">
                <a:solidFill>
                  <a:srgbClr val="FF0000"/>
                </a:solidFill>
              </a:rPr>
              <a:t>  ti  ni</a:t>
            </a:r>
          </a:p>
          <a:p>
            <a:r>
              <a:rPr lang="en-US" sz="3500" dirty="0" smtClean="0"/>
              <a:t>v</a:t>
            </a:r>
            <a:r>
              <a:rPr lang="cs-CZ" sz="3500" dirty="0" err="1" smtClean="0"/>
              <a:t>yslovujeme</a:t>
            </a:r>
            <a:r>
              <a:rPr lang="cs-CZ" sz="3500" dirty="0" smtClean="0"/>
              <a:t> tvrdě </a:t>
            </a:r>
            <a:r>
              <a:rPr lang="en-US" sz="3500" dirty="0" smtClean="0">
                <a:solidFill>
                  <a:srgbClr val="FF0000"/>
                </a:solidFill>
              </a:rPr>
              <a:t>[ </a:t>
            </a:r>
            <a:r>
              <a:rPr lang="cs-CZ" sz="3500" b="1" dirty="0" err="1" smtClean="0">
                <a:solidFill>
                  <a:srgbClr val="FF0000"/>
                </a:solidFill>
              </a:rPr>
              <a:t>dy</a:t>
            </a:r>
            <a:r>
              <a:rPr lang="cs-CZ" sz="3500" b="1" dirty="0" smtClean="0">
                <a:solidFill>
                  <a:srgbClr val="FF0000"/>
                </a:solidFill>
              </a:rPr>
              <a:t>  ty  </a:t>
            </a:r>
            <a:r>
              <a:rPr lang="cs-CZ" sz="3500" b="1" dirty="0" err="1" smtClean="0">
                <a:solidFill>
                  <a:srgbClr val="FF0000"/>
                </a:solidFill>
              </a:rPr>
              <a:t>ny</a:t>
            </a:r>
            <a:r>
              <a:rPr lang="en-US" sz="3500" dirty="0" smtClean="0"/>
              <a:t> </a:t>
            </a:r>
            <a:r>
              <a:rPr lang="en-US" sz="3500" dirty="0" smtClean="0">
                <a:solidFill>
                  <a:srgbClr val="FF0000"/>
                </a:solidFill>
              </a:rPr>
              <a:t>]</a:t>
            </a:r>
          </a:p>
          <a:p>
            <a:pPr>
              <a:buNone/>
            </a:pPr>
            <a:endParaRPr lang="en-US" sz="4000" dirty="0" smtClean="0"/>
          </a:p>
          <a:p>
            <a:pPr>
              <a:buNone/>
            </a:pPr>
            <a:r>
              <a:rPr lang="en-US" sz="4000" dirty="0" err="1" smtClean="0"/>
              <a:t>nikotin</a:t>
            </a:r>
            <a:r>
              <a:rPr lang="en-US" sz="4000" dirty="0" smtClean="0"/>
              <a:t> [n</a:t>
            </a:r>
            <a:r>
              <a:rPr lang="cs-CZ" sz="4000" dirty="0" smtClean="0"/>
              <a:t>y</a:t>
            </a:r>
            <a:r>
              <a:rPr lang="en-US" sz="4000" dirty="0" err="1" smtClean="0"/>
              <a:t>kot</a:t>
            </a:r>
            <a:r>
              <a:rPr lang="cs-CZ" sz="4000" dirty="0" err="1" smtClean="0"/>
              <a:t>ýn</a:t>
            </a:r>
            <a:r>
              <a:rPr lang="en-US" sz="4000" dirty="0" smtClean="0"/>
              <a:t>]               </a:t>
            </a:r>
            <a:r>
              <a:rPr lang="cs-CZ" sz="4000" dirty="0" smtClean="0"/>
              <a:t>diktát </a:t>
            </a:r>
            <a:r>
              <a:rPr lang="en-US" sz="4000" dirty="0" smtClean="0"/>
              <a:t>[d</a:t>
            </a:r>
            <a:r>
              <a:rPr lang="cs-CZ" sz="4000" dirty="0" err="1" smtClean="0"/>
              <a:t>yktát</a:t>
            </a:r>
            <a:r>
              <a:rPr lang="en-US" sz="4000" dirty="0" smtClean="0"/>
              <a:t>]</a:t>
            </a:r>
          </a:p>
          <a:p>
            <a:pPr>
              <a:buNone/>
            </a:pPr>
            <a:r>
              <a:rPr lang="en-US" sz="4000" dirty="0" smtClean="0"/>
              <a:t>o</a:t>
            </a:r>
            <a:r>
              <a:rPr lang="cs-CZ" sz="4000" dirty="0" err="1" smtClean="0"/>
              <a:t>rganizace</a:t>
            </a:r>
            <a:r>
              <a:rPr lang="cs-CZ" sz="4000" dirty="0" smtClean="0"/>
              <a:t> </a:t>
            </a:r>
            <a:r>
              <a:rPr lang="en-US" sz="4000" dirty="0" smtClean="0"/>
              <a:t>[</a:t>
            </a:r>
            <a:r>
              <a:rPr lang="cs-CZ" sz="4000" dirty="0" err="1" smtClean="0"/>
              <a:t>organyzace</a:t>
            </a:r>
            <a:r>
              <a:rPr lang="en-US" sz="4000" dirty="0" smtClean="0"/>
              <a:t>]   </a:t>
            </a:r>
            <a:r>
              <a:rPr lang="cs-CZ" sz="4000" dirty="0" smtClean="0"/>
              <a:t>tip </a:t>
            </a:r>
            <a:r>
              <a:rPr lang="en-US" sz="4000" dirty="0" smtClean="0"/>
              <a:t>[</a:t>
            </a:r>
            <a:r>
              <a:rPr lang="cs-CZ" sz="4000" dirty="0" smtClean="0"/>
              <a:t>typ</a:t>
            </a:r>
            <a:r>
              <a:rPr lang="en-US" sz="4000" dirty="0" smtClean="0"/>
              <a:t>]</a:t>
            </a:r>
          </a:p>
          <a:p>
            <a:pPr>
              <a:buNone/>
            </a:pPr>
            <a:r>
              <a:rPr lang="en-US" sz="4000" dirty="0" smtClean="0"/>
              <a:t>d</a:t>
            </a:r>
            <a:r>
              <a:rPr lang="cs-CZ" sz="4000" dirty="0" err="1" smtClean="0"/>
              <a:t>iskuze</a:t>
            </a:r>
            <a:r>
              <a:rPr lang="cs-CZ" sz="4000" dirty="0" smtClean="0"/>
              <a:t> </a:t>
            </a:r>
            <a:r>
              <a:rPr lang="en-US" sz="4000" dirty="0" smtClean="0"/>
              <a:t>[</a:t>
            </a:r>
            <a:r>
              <a:rPr lang="cs-CZ" sz="4000" dirty="0" err="1" smtClean="0"/>
              <a:t>dyskuze</a:t>
            </a:r>
            <a:r>
              <a:rPr lang="en-US" sz="4000" dirty="0" smtClean="0"/>
              <a:t>]               g</a:t>
            </a:r>
            <a:r>
              <a:rPr lang="cs-CZ" sz="4000" dirty="0" err="1" smtClean="0"/>
              <a:t>énius</a:t>
            </a:r>
            <a:r>
              <a:rPr lang="cs-CZ" sz="4000" dirty="0" smtClean="0"/>
              <a:t> </a:t>
            </a:r>
            <a:r>
              <a:rPr lang="en-US" sz="4000" dirty="0" smtClean="0"/>
              <a:t>[g</a:t>
            </a:r>
            <a:r>
              <a:rPr lang="cs-CZ" sz="4000" dirty="0" err="1" smtClean="0"/>
              <a:t>ényjus</a:t>
            </a:r>
            <a:r>
              <a:rPr lang="en-US" sz="4000" dirty="0" smtClean="0"/>
              <a:t>]</a:t>
            </a:r>
            <a:endParaRPr lang="cs-CZ" sz="4000" dirty="0" smtClean="0"/>
          </a:p>
          <a:p>
            <a:endParaRPr lang="cs-CZ" sz="4400" dirty="0" smtClean="0"/>
          </a:p>
          <a:p>
            <a:pPr algn="ctr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182830"/>
            <a:ext cx="7200800" cy="707886"/>
          </a:xfrm>
          <a:prstGeom prst="rect">
            <a:avLst/>
          </a:prstGeom>
          <a:solidFill>
            <a:srgbClr val="FF9999"/>
          </a:solidFill>
        </p:spPr>
        <p:txBody>
          <a:bodyPr wrap="square">
            <a:spAutoFit/>
          </a:bodyPr>
          <a:lstStyle/>
          <a:p>
            <a:pPr marL="342900" lvl="0" indent="-342900" algn="ctr">
              <a:spcBef>
                <a:spcPct val="20000"/>
              </a:spcBef>
            </a:pPr>
            <a:r>
              <a:rPr lang="en-US" sz="3200" dirty="0" smtClean="0">
                <a:solidFill>
                  <a:prstClr val="black"/>
                </a:solidFill>
              </a:rPr>
              <a:t>s</a:t>
            </a:r>
            <a:r>
              <a:rPr lang="cs-CZ" sz="3200" dirty="0" err="1" smtClean="0">
                <a:solidFill>
                  <a:prstClr val="black"/>
                </a:solidFill>
              </a:rPr>
              <a:t>labiky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 smtClean="0"/>
              <a:t>di</a:t>
            </a:r>
            <a:r>
              <a:rPr lang="cs-CZ" sz="4000" b="1" dirty="0" smtClean="0"/>
              <a:t>  ti  ni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algn="ctr"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po těchto souhláskách píšeme </a:t>
            </a:r>
            <a:r>
              <a:rPr lang="cs-CZ" sz="3600" b="1" dirty="0" smtClean="0">
                <a:solidFill>
                  <a:srgbClr val="FF0000"/>
                </a:solidFill>
              </a:rPr>
              <a:t>měkké i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</a:t>
            </a:r>
            <a:r>
              <a:rPr lang="cs-CZ" sz="3600" dirty="0" smtClean="0"/>
              <a:t>hit, kino, rizoto, historie, 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dirty="0" smtClean="0"/>
              <a:t>Po těchto souhláskách píšeme </a:t>
            </a:r>
            <a:r>
              <a:rPr lang="cs-CZ" sz="3600" b="1" dirty="0" smtClean="0">
                <a:solidFill>
                  <a:srgbClr val="FF0000"/>
                </a:solidFill>
              </a:rPr>
              <a:t>tvrdé y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</a:t>
            </a:r>
            <a:r>
              <a:rPr lang="cs-CZ" sz="3600" dirty="0" smtClean="0"/>
              <a:t>hydrant, hypnóza, kynolog, rytmus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764704"/>
            <a:ext cx="6696744" cy="646331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souhlásky  </a:t>
            </a:r>
            <a:r>
              <a:rPr lang="cs-CZ" sz="3600" b="1" dirty="0" smtClean="0"/>
              <a:t>h  ch  k  r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536504"/>
          </a:xfrm>
        </p:spPr>
        <p:txBody>
          <a:bodyPr>
            <a:normAutofit/>
          </a:bodyPr>
          <a:lstStyle/>
          <a:p>
            <a:r>
              <a:rPr lang="cs-CZ" dirty="0" smtClean="0"/>
              <a:t>ve slovech píšeme  </a:t>
            </a:r>
            <a:r>
              <a:rPr lang="cs-CZ" b="1" dirty="0" smtClean="0">
                <a:solidFill>
                  <a:srgbClr val="FF0000"/>
                </a:solidFill>
              </a:rPr>
              <a:t>x</a:t>
            </a:r>
          </a:p>
          <a:p>
            <a:r>
              <a:rPr lang="cs-CZ" smtClean="0"/>
              <a:t> </a:t>
            </a:r>
            <a:r>
              <a:rPr lang="cs-CZ" dirty="0" smtClean="0"/>
              <a:t>vyslovujeme  </a:t>
            </a:r>
            <a:r>
              <a:rPr lang="en-US" b="1" dirty="0" smtClean="0">
                <a:solidFill>
                  <a:srgbClr val="FF0000"/>
                </a:solidFill>
              </a:rPr>
              <a:t>[</a:t>
            </a:r>
            <a:r>
              <a:rPr lang="en-US" b="1" dirty="0" err="1" smtClean="0">
                <a:solidFill>
                  <a:srgbClr val="FF0000"/>
                </a:solidFill>
              </a:rPr>
              <a:t>ks</a:t>
            </a:r>
            <a:r>
              <a:rPr lang="en-US" b="1" dirty="0" smtClean="0">
                <a:solidFill>
                  <a:srgbClr val="FF0000"/>
                </a:solidFill>
              </a:rPr>
              <a:t>]</a:t>
            </a:r>
          </a:p>
          <a:p>
            <a:r>
              <a:rPr lang="cs-CZ" dirty="0" smtClean="0"/>
              <a:t>p</a:t>
            </a:r>
            <a:r>
              <a:rPr lang="en-US" dirty="0" err="1" smtClean="0"/>
              <a:t>okud</a:t>
            </a:r>
            <a:r>
              <a:rPr lang="en-US" dirty="0" smtClean="0"/>
              <a:t> je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cs-CZ" dirty="0" smtClean="0"/>
              <a:t>začátku slova </a:t>
            </a:r>
            <a:r>
              <a:rPr lang="cs-CZ" b="1" dirty="0" smtClean="0">
                <a:solidFill>
                  <a:srgbClr val="FF0000"/>
                </a:solidFill>
              </a:rPr>
              <a:t>ex- 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                             vyslovujeme jako  </a:t>
            </a:r>
            <a:r>
              <a:rPr lang="en-US" b="1" dirty="0" smtClean="0">
                <a:solidFill>
                  <a:srgbClr val="FF0000"/>
                </a:solidFill>
              </a:rPr>
              <a:t>[g</a:t>
            </a:r>
            <a:r>
              <a:rPr lang="cs-CZ" b="1" dirty="0" smtClean="0">
                <a:solidFill>
                  <a:srgbClr val="FF0000"/>
                </a:solidFill>
              </a:rPr>
              <a:t>z)</a:t>
            </a:r>
          </a:p>
          <a:p>
            <a:pPr>
              <a:buNone/>
            </a:pPr>
            <a:r>
              <a:rPr lang="en-US" sz="3600" dirty="0" smtClean="0"/>
              <a:t>e</a:t>
            </a:r>
            <a:r>
              <a:rPr lang="cs-CZ" sz="3600" dirty="0" err="1" smtClean="0"/>
              <a:t>xistence</a:t>
            </a:r>
            <a:r>
              <a:rPr lang="en-US" sz="3600" dirty="0" smtClean="0"/>
              <a:t>  [</a:t>
            </a:r>
            <a:r>
              <a:rPr lang="cs-CZ" sz="3600" dirty="0" err="1" smtClean="0"/>
              <a:t>egzistence</a:t>
            </a:r>
            <a:r>
              <a:rPr lang="en-US" sz="3600" dirty="0" smtClean="0"/>
              <a:t>]     </a:t>
            </a:r>
          </a:p>
          <a:p>
            <a:pPr>
              <a:buNone/>
            </a:pPr>
            <a:r>
              <a:rPr lang="en-US" sz="3600" dirty="0" smtClean="0"/>
              <a:t>p</a:t>
            </a:r>
            <a:r>
              <a:rPr lang="cs-CZ" sz="3600" dirty="0" err="1" smtClean="0"/>
              <a:t>raxe</a:t>
            </a:r>
            <a:r>
              <a:rPr lang="cs-CZ" sz="3600" dirty="0" smtClean="0"/>
              <a:t> </a:t>
            </a:r>
            <a:r>
              <a:rPr lang="en-US" sz="3600" dirty="0" smtClean="0"/>
              <a:t>[</a:t>
            </a:r>
            <a:r>
              <a:rPr lang="en-US" sz="3600" dirty="0" err="1" smtClean="0"/>
              <a:t>prakse</a:t>
            </a:r>
            <a:r>
              <a:rPr lang="en-US" sz="3600" dirty="0" smtClean="0"/>
              <a:t>]</a:t>
            </a:r>
          </a:p>
          <a:p>
            <a:pPr>
              <a:buNone/>
            </a:pPr>
            <a:r>
              <a:rPr lang="en-US" sz="3600" dirty="0" err="1" smtClean="0"/>
              <a:t>exotick</a:t>
            </a:r>
            <a:r>
              <a:rPr lang="cs-CZ" sz="3600" dirty="0" smtClean="0"/>
              <a:t>ý </a:t>
            </a:r>
            <a:r>
              <a:rPr lang="en-US" sz="3600" dirty="0" smtClean="0"/>
              <a:t>[</a:t>
            </a:r>
            <a:r>
              <a:rPr lang="cs-CZ" sz="3600" dirty="0" err="1" smtClean="0"/>
              <a:t>egzotycký</a:t>
            </a:r>
            <a:r>
              <a:rPr lang="en-US" sz="3600" dirty="0" smtClean="0"/>
              <a:t>]</a:t>
            </a:r>
            <a:endParaRPr lang="cs-CZ" sz="3600" dirty="0" smtClean="0"/>
          </a:p>
          <a:p>
            <a:pPr algn="ctr"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92696"/>
            <a:ext cx="6912768" cy="6463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písmeno  </a:t>
            </a:r>
            <a:r>
              <a:rPr lang="cs-CZ" sz="3600" b="1" dirty="0" smtClean="0"/>
              <a:t>x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sz="3500" dirty="0" smtClean="0"/>
              <a:t> vyslovujeme obvykle jako  </a:t>
            </a:r>
            <a:r>
              <a:rPr lang="en-US" sz="3500" dirty="0" smtClean="0"/>
              <a:t>[</a:t>
            </a:r>
            <a:r>
              <a:rPr lang="cs-CZ" sz="3500" b="1" dirty="0" smtClean="0">
                <a:solidFill>
                  <a:srgbClr val="FF0000"/>
                </a:solidFill>
              </a:rPr>
              <a:t>z</a:t>
            </a:r>
            <a:r>
              <a:rPr lang="en-US" sz="3500" dirty="0" smtClean="0"/>
              <a:t>]</a:t>
            </a:r>
          </a:p>
          <a:p>
            <a:r>
              <a:rPr lang="cs-CZ" sz="3500" dirty="0" smtClean="0"/>
              <a:t> píšeme </a:t>
            </a:r>
            <a:r>
              <a:rPr lang="cs-CZ" sz="3500" b="1" dirty="0" smtClean="0">
                <a:solidFill>
                  <a:srgbClr val="FF0000"/>
                </a:solidFill>
              </a:rPr>
              <a:t>z</a:t>
            </a:r>
            <a:r>
              <a:rPr lang="cs-CZ" sz="3500" dirty="0" smtClean="0"/>
              <a:t> </a:t>
            </a:r>
          </a:p>
          <a:p>
            <a:endParaRPr lang="cs-CZ" dirty="0" smtClean="0"/>
          </a:p>
          <a:p>
            <a:pPr>
              <a:buNone/>
            </a:pPr>
            <a:r>
              <a:rPr lang="en-US" sz="4300" smtClean="0"/>
              <a:t>   </a:t>
            </a:r>
            <a:r>
              <a:rPr lang="cs-CZ" sz="4300" smtClean="0"/>
              <a:t> </a:t>
            </a:r>
            <a:r>
              <a:rPr lang="en-US" sz="3900" smtClean="0"/>
              <a:t>a</a:t>
            </a:r>
            <a:r>
              <a:rPr lang="cs-CZ" sz="3900" smtClean="0"/>
              <a:t>nalýza </a:t>
            </a:r>
            <a:r>
              <a:rPr lang="en-US" sz="3900" smtClean="0"/>
              <a:t> [</a:t>
            </a:r>
            <a:r>
              <a:rPr lang="cs-CZ" sz="3900" smtClean="0"/>
              <a:t>analýza</a:t>
            </a:r>
            <a:r>
              <a:rPr lang="en-US" sz="3900" smtClean="0"/>
              <a:t>]</a:t>
            </a:r>
            <a:endParaRPr lang="cs-CZ" sz="3900" dirty="0" smtClean="0"/>
          </a:p>
          <a:p>
            <a:pPr>
              <a:buNone/>
            </a:pPr>
            <a:r>
              <a:rPr lang="en-US" sz="3900" smtClean="0"/>
              <a:t>    </a:t>
            </a:r>
            <a:r>
              <a:rPr lang="cs-CZ" sz="3900" smtClean="0"/>
              <a:t> </a:t>
            </a:r>
            <a:r>
              <a:rPr lang="en-US" sz="3900" smtClean="0"/>
              <a:t>r</a:t>
            </a:r>
            <a:r>
              <a:rPr lang="cs-CZ" sz="3900" smtClean="0"/>
              <a:t>enezance</a:t>
            </a:r>
            <a:r>
              <a:rPr lang="en-US" sz="3900" smtClean="0"/>
              <a:t> </a:t>
            </a:r>
            <a:r>
              <a:rPr lang="cs-CZ" sz="3900" smtClean="0"/>
              <a:t> </a:t>
            </a:r>
            <a:r>
              <a:rPr lang="en-US" sz="3900" smtClean="0"/>
              <a:t>[</a:t>
            </a:r>
            <a:r>
              <a:rPr lang="cs-CZ" sz="3900" smtClean="0"/>
              <a:t>renezance</a:t>
            </a:r>
            <a:r>
              <a:rPr lang="en-US" sz="3900" smtClean="0"/>
              <a:t>]</a:t>
            </a:r>
            <a:r>
              <a:rPr lang="cs-CZ" sz="3900" smtClean="0"/>
              <a:t>                 </a:t>
            </a:r>
            <a:endParaRPr lang="cs-CZ" sz="3900" dirty="0" smtClean="0"/>
          </a:p>
          <a:p>
            <a:pPr>
              <a:buNone/>
            </a:pPr>
            <a:r>
              <a:rPr lang="en-US" sz="3900" smtClean="0"/>
              <a:t>     </a:t>
            </a:r>
            <a:r>
              <a:rPr lang="cs-CZ" sz="3900" smtClean="0"/>
              <a:t>konkurz  </a:t>
            </a:r>
            <a:r>
              <a:rPr lang="en-US" sz="3900" smtClean="0"/>
              <a:t>[</a:t>
            </a:r>
            <a:r>
              <a:rPr lang="cs-CZ" sz="3900" smtClean="0"/>
              <a:t>konkurz</a:t>
            </a:r>
            <a:r>
              <a:rPr lang="en-US" sz="3900" smtClean="0"/>
              <a:t>]</a:t>
            </a:r>
            <a:r>
              <a:rPr lang="cs-CZ" sz="3900" smtClean="0"/>
              <a:t>                    </a:t>
            </a:r>
            <a:endParaRPr lang="cs-CZ" sz="3900" dirty="0" smtClean="0"/>
          </a:p>
          <a:p>
            <a:pPr>
              <a:buNone/>
            </a:pPr>
            <a:r>
              <a:rPr lang="en-US" sz="3900" smtClean="0"/>
              <a:t>     </a:t>
            </a:r>
            <a:r>
              <a:rPr lang="cs-CZ" sz="3900" smtClean="0"/>
              <a:t>impulz  </a:t>
            </a:r>
            <a:r>
              <a:rPr lang="en-US" sz="3900" smtClean="0"/>
              <a:t>[</a:t>
            </a:r>
            <a:r>
              <a:rPr lang="cs-CZ" sz="3900" smtClean="0"/>
              <a:t>impulz</a:t>
            </a:r>
            <a:r>
              <a:rPr lang="en-US" sz="3900" smtClean="0"/>
              <a:t>]</a:t>
            </a:r>
            <a:r>
              <a:rPr lang="cs-CZ" sz="3900" smtClean="0"/>
              <a:t>                                              </a:t>
            </a:r>
            <a:endParaRPr lang="cs-CZ" sz="39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48680"/>
            <a:ext cx="6552728" cy="646331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písmeno  </a:t>
            </a:r>
            <a:r>
              <a:rPr lang="cs-CZ" sz="3600" b="1" dirty="0" smtClean="0"/>
              <a:t>z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 Přečti tato slova se správnou výslovností.</a:t>
            </a:r>
          </a:p>
          <a:p>
            <a:pPr>
              <a:buNone/>
            </a:pPr>
            <a:r>
              <a:rPr lang="cs-CZ" dirty="0" smtClean="0"/>
              <a:t>    exponát, dezinfekce, kino, diktát, tribuna,</a:t>
            </a:r>
          </a:p>
          <a:p>
            <a:pPr>
              <a:buNone/>
            </a:pPr>
            <a:r>
              <a:rPr lang="cs-CZ" dirty="0" smtClean="0"/>
              <a:t>    laguna, akvárium, série, existence, ekzém,</a:t>
            </a:r>
          </a:p>
          <a:p>
            <a:pPr>
              <a:buNone/>
            </a:pPr>
            <a:r>
              <a:rPr lang="cs-CZ" dirty="0" smtClean="0"/>
              <a:t>    instalatér, diktát, kreditní karta, parfém,</a:t>
            </a:r>
          </a:p>
          <a:p>
            <a:pPr>
              <a:buNone/>
            </a:pPr>
            <a:r>
              <a:rPr lang="cs-CZ" smtClean="0"/>
              <a:t>    inventúra</a:t>
            </a:r>
            <a:r>
              <a:rPr lang="cs-CZ" dirty="0" smtClean="0"/>
              <a:t>, kariéra, energie, skútr, klient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>
                <a:solidFill>
                  <a:srgbClr val="FF0000"/>
                </a:solidFill>
              </a:rPr>
              <a:t>Doplň do slov chybějící písmena.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text_l, státní arch_v, </a:t>
            </a:r>
            <a:r>
              <a:rPr lang="cs-CZ" dirty="0" err="1" smtClean="0"/>
              <a:t>kr</a:t>
            </a:r>
            <a:r>
              <a:rPr lang="cs-CZ" dirty="0" smtClean="0"/>
              <a:t>_t_</a:t>
            </a:r>
            <a:r>
              <a:rPr lang="cs-CZ" dirty="0" err="1" smtClean="0"/>
              <a:t>ka</a:t>
            </a:r>
            <a:r>
              <a:rPr lang="cs-CZ" dirty="0" smtClean="0"/>
              <a:t>, r_</a:t>
            </a:r>
            <a:r>
              <a:rPr lang="cs-CZ" dirty="0" err="1" smtClean="0"/>
              <a:t>sk</a:t>
            </a:r>
            <a:r>
              <a:rPr lang="cs-CZ" dirty="0" smtClean="0"/>
              <a:t>, </a:t>
            </a:r>
            <a:r>
              <a:rPr lang="cs-CZ" dirty="0" err="1" smtClean="0"/>
              <a:t>kr</a:t>
            </a:r>
            <a:r>
              <a:rPr lang="cs-CZ" dirty="0" smtClean="0"/>
              <a:t>_staly soli, kur_ </a:t>
            </a:r>
            <a:r>
              <a:rPr lang="cs-CZ" smtClean="0"/>
              <a:t>kreslení,</a:t>
            </a:r>
            <a:r>
              <a:rPr lang="en-US" smtClean="0"/>
              <a:t> </a:t>
            </a:r>
            <a:r>
              <a:rPr lang="cs-CZ" smtClean="0"/>
              <a:t>r_tmus</a:t>
            </a:r>
            <a:r>
              <a:rPr lang="cs-CZ" dirty="0" smtClean="0"/>
              <a:t>, </a:t>
            </a:r>
            <a:r>
              <a:rPr lang="cs-CZ" dirty="0" err="1" smtClean="0"/>
              <a:t>exper</a:t>
            </a:r>
            <a:r>
              <a:rPr lang="cs-CZ" dirty="0" smtClean="0"/>
              <a:t>_ment,</a:t>
            </a:r>
          </a:p>
          <a:p>
            <a:pPr>
              <a:buNone/>
            </a:pPr>
            <a:r>
              <a:rPr lang="cs-CZ" dirty="0" smtClean="0"/>
              <a:t>    klimat_</a:t>
            </a:r>
            <a:r>
              <a:rPr lang="cs-CZ" dirty="0" err="1" smtClean="0"/>
              <a:t>zace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</a:t>
            </a:r>
            <a:endParaRPr lang="cs-CZ" dirty="0" smtClean="0"/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US" sz="12800" i="1" dirty="0" smtClean="0">
                <a:solidFill>
                  <a:srgbClr val="FF0000"/>
                </a:solidFill>
              </a:rPr>
              <a:t>    </a:t>
            </a:r>
            <a:r>
              <a:rPr lang="en-US" sz="12800" i="1" dirty="0" err="1" smtClean="0">
                <a:solidFill>
                  <a:srgbClr val="FF0000"/>
                </a:solidFill>
              </a:rPr>
              <a:t>Takto</a:t>
            </a:r>
            <a:r>
              <a:rPr lang="en-US" sz="12800" i="1" dirty="0" smtClean="0">
                <a:solidFill>
                  <a:srgbClr val="FF0000"/>
                </a:solidFill>
              </a:rPr>
              <a:t> se </a:t>
            </a:r>
            <a:r>
              <a:rPr lang="en-US" sz="12800" i="1" dirty="0" err="1" smtClean="0">
                <a:solidFill>
                  <a:srgbClr val="FF0000"/>
                </a:solidFill>
              </a:rPr>
              <a:t>slova</a:t>
            </a:r>
            <a:r>
              <a:rPr lang="en-US" sz="12800" i="1" dirty="0" smtClean="0">
                <a:solidFill>
                  <a:srgbClr val="FF0000"/>
                </a:solidFill>
              </a:rPr>
              <a:t> </a:t>
            </a:r>
            <a:r>
              <a:rPr lang="cs-CZ" sz="12800" i="1" smtClean="0">
                <a:solidFill>
                  <a:srgbClr val="FF0000"/>
                </a:solidFill>
              </a:rPr>
              <a:t> čtou.</a:t>
            </a:r>
            <a:endParaRPr lang="cs-CZ" sz="12800" i="1" dirty="0" smtClean="0">
              <a:solidFill>
                <a:srgbClr val="FF0000"/>
              </a:solidFill>
            </a:endParaRPr>
          </a:p>
          <a:p>
            <a:pPr>
              <a:lnSpc>
                <a:spcPct val="120000"/>
              </a:lnSpc>
              <a:buNone/>
            </a:pPr>
            <a:r>
              <a:rPr lang="cs-CZ" sz="12800" dirty="0" smtClean="0"/>
              <a:t>    </a:t>
            </a:r>
            <a:r>
              <a:rPr lang="en-US" sz="12800" dirty="0" smtClean="0"/>
              <a:t>[</a:t>
            </a:r>
            <a:r>
              <a:rPr lang="cs-CZ" sz="12800" dirty="0" smtClean="0"/>
              <a:t>e</a:t>
            </a:r>
            <a:r>
              <a:rPr lang="en-US" sz="12800" dirty="0" err="1" smtClean="0"/>
              <a:t>ks</a:t>
            </a:r>
            <a:r>
              <a:rPr lang="cs-CZ" sz="12800" dirty="0" err="1" smtClean="0"/>
              <a:t>ponát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dezinfekce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smtClean="0"/>
              <a:t>[</a:t>
            </a:r>
            <a:r>
              <a:rPr lang="cs-CZ" sz="12800" smtClean="0"/>
              <a:t>kyno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err="1" smtClean="0"/>
              <a:t>dyktát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smtClean="0"/>
              <a:t>[</a:t>
            </a:r>
            <a:r>
              <a:rPr lang="cs-CZ" sz="12800" smtClean="0"/>
              <a:t>tr</a:t>
            </a:r>
            <a:r>
              <a:rPr lang="en-US" sz="12800" smtClean="0"/>
              <a:t>i</a:t>
            </a:r>
            <a:r>
              <a:rPr lang="cs-CZ" sz="12800" smtClean="0"/>
              <a:t>buna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laguna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smtClean="0"/>
              <a:t>[</a:t>
            </a:r>
            <a:r>
              <a:rPr lang="cs-CZ" sz="12800" smtClean="0"/>
              <a:t>akvár</a:t>
            </a:r>
            <a:r>
              <a:rPr lang="en-US" sz="12800" smtClean="0"/>
              <a:t>ij</a:t>
            </a:r>
            <a:r>
              <a:rPr lang="cs-CZ" sz="12800" dirty="0" smtClean="0"/>
              <a:t>um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smtClean="0"/>
              <a:t>[</a:t>
            </a:r>
            <a:r>
              <a:rPr lang="cs-CZ" sz="12800" smtClean="0"/>
              <a:t>sér</a:t>
            </a:r>
            <a:r>
              <a:rPr lang="en-US" sz="12800" smtClean="0"/>
              <a:t>ij</a:t>
            </a:r>
            <a:r>
              <a:rPr lang="cs-CZ" sz="12800" dirty="0" smtClean="0"/>
              <a:t>e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e</a:t>
            </a:r>
            <a:r>
              <a:rPr lang="en-US" sz="12800" dirty="0" err="1" smtClean="0"/>
              <a:t>gz</a:t>
            </a:r>
            <a:r>
              <a:rPr lang="cs-CZ" sz="12800" dirty="0" err="1" smtClean="0"/>
              <a:t>istence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e</a:t>
            </a:r>
            <a:r>
              <a:rPr lang="en-US" sz="12800" dirty="0" smtClean="0"/>
              <a:t>g</a:t>
            </a:r>
            <a:r>
              <a:rPr lang="cs-CZ" sz="12800" dirty="0" err="1" smtClean="0"/>
              <a:t>zém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instalatér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d</a:t>
            </a:r>
            <a:r>
              <a:rPr lang="en-US" sz="12800" dirty="0" smtClean="0"/>
              <a:t>y</a:t>
            </a:r>
            <a:r>
              <a:rPr lang="cs-CZ" sz="12800" dirty="0" err="1" smtClean="0"/>
              <a:t>ktát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</a:p>
          <a:p>
            <a:pPr>
              <a:lnSpc>
                <a:spcPct val="120000"/>
              </a:lnSpc>
              <a:buNone/>
            </a:pPr>
            <a:r>
              <a:rPr lang="en-US" sz="12800" dirty="0" smtClean="0"/>
              <a:t>    [</a:t>
            </a:r>
            <a:r>
              <a:rPr lang="cs-CZ" sz="12800" dirty="0" err="1" smtClean="0"/>
              <a:t>kred</a:t>
            </a:r>
            <a:r>
              <a:rPr lang="en-US" sz="12800" dirty="0" smtClean="0"/>
              <a:t>y</a:t>
            </a:r>
            <a:r>
              <a:rPr lang="cs-CZ" sz="12800" dirty="0" err="1" smtClean="0"/>
              <a:t>tní</a:t>
            </a:r>
            <a:r>
              <a:rPr lang="cs-CZ" sz="12800" dirty="0" smtClean="0"/>
              <a:t> karta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parfém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smtClean="0"/>
              <a:t>[</a:t>
            </a:r>
            <a:r>
              <a:rPr lang="cs-CZ" sz="12800" smtClean="0"/>
              <a:t>inventúra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smtClean="0"/>
              <a:t>[</a:t>
            </a:r>
            <a:r>
              <a:rPr lang="cs-CZ" sz="12800" smtClean="0"/>
              <a:t>kar</a:t>
            </a:r>
            <a:r>
              <a:rPr lang="en-US" sz="12800" smtClean="0"/>
              <a:t>ij</a:t>
            </a:r>
            <a:r>
              <a:rPr lang="cs-CZ" sz="12800" dirty="0" smtClean="0"/>
              <a:t>éra</a:t>
            </a:r>
            <a:r>
              <a:rPr lang="en-US" sz="12800" dirty="0" smtClean="0"/>
              <a:t>]</a:t>
            </a:r>
            <a:r>
              <a:rPr lang="cs-CZ" sz="12800" dirty="0" smtClean="0"/>
              <a:t>,</a:t>
            </a:r>
            <a:r>
              <a:rPr lang="en-US" sz="12800" dirty="0" smtClean="0"/>
              <a:t> [</a:t>
            </a:r>
            <a:r>
              <a:rPr lang="cs-CZ" sz="12800" dirty="0" err="1" smtClean="0"/>
              <a:t>energi</a:t>
            </a:r>
            <a:r>
              <a:rPr lang="en-US" sz="12800" dirty="0" smtClean="0"/>
              <a:t>j</a:t>
            </a:r>
            <a:r>
              <a:rPr lang="cs-CZ" sz="12800" dirty="0" smtClean="0"/>
              <a:t>e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skútr</a:t>
            </a:r>
            <a:r>
              <a:rPr lang="en-US" sz="12800" dirty="0" smtClean="0"/>
              <a:t>]</a:t>
            </a:r>
            <a:r>
              <a:rPr lang="cs-CZ" sz="12800" dirty="0" smtClean="0"/>
              <a:t>, </a:t>
            </a:r>
            <a:r>
              <a:rPr lang="en-US" sz="12800" dirty="0" smtClean="0"/>
              <a:t>[</a:t>
            </a:r>
            <a:r>
              <a:rPr lang="cs-CZ" sz="12800" dirty="0" smtClean="0"/>
              <a:t>kli</a:t>
            </a:r>
            <a:r>
              <a:rPr lang="en-US" sz="12800" dirty="0" smtClean="0"/>
              <a:t>j</a:t>
            </a:r>
            <a:r>
              <a:rPr lang="cs-CZ" sz="12800" dirty="0" err="1" smtClean="0"/>
              <a:t>ent</a:t>
            </a:r>
            <a:r>
              <a:rPr lang="en-US" sz="12800" dirty="0" smtClean="0"/>
              <a:t>]</a:t>
            </a:r>
            <a:r>
              <a:rPr lang="cs-CZ" sz="12800" dirty="0" smtClean="0"/>
              <a:t> </a:t>
            </a:r>
          </a:p>
          <a:p>
            <a:pPr>
              <a:lnSpc>
                <a:spcPct val="120000"/>
              </a:lnSpc>
              <a:buNone/>
            </a:pPr>
            <a:endParaRPr lang="cs-CZ" sz="12800" dirty="0" smtClean="0"/>
          </a:p>
          <a:p>
            <a:pPr>
              <a:buNone/>
            </a:pPr>
            <a:r>
              <a:rPr lang="en-US" sz="12800" smtClean="0"/>
              <a:t>    </a:t>
            </a:r>
            <a:r>
              <a:rPr lang="cs-CZ" sz="12800" i="1" smtClean="0">
                <a:solidFill>
                  <a:srgbClr val="FF0000"/>
                </a:solidFill>
              </a:rPr>
              <a:t>Řešení.</a:t>
            </a:r>
            <a:endParaRPr lang="cs-CZ" sz="128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12800" i="1" dirty="0" smtClean="0">
                <a:solidFill>
                  <a:srgbClr val="FF0000"/>
                </a:solidFill>
              </a:rPr>
              <a:t>    </a:t>
            </a:r>
            <a:r>
              <a:rPr lang="cs-CZ" sz="12800" dirty="0" smtClean="0"/>
              <a:t>text</a:t>
            </a:r>
            <a:r>
              <a:rPr lang="cs-CZ" sz="12800" b="1" dirty="0" smtClean="0">
                <a:solidFill>
                  <a:srgbClr val="FF0000"/>
                </a:solidFill>
              </a:rPr>
              <a:t>i</a:t>
            </a:r>
            <a:r>
              <a:rPr lang="cs-CZ" sz="12800" dirty="0" smtClean="0"/>
              <a:t>l, státní arch</a:t>
            </a:r>
            <a:r>
              <a:rPr lang="cs-CZ" sz="12800" b="1" dirty="0" smtClean="0">
                <a:solidFill>
                  <a:srgbClr val="FF0000"/>
                </a:solidFill>
              </a:rPr>
              <a:t>i</a:t>
            </a:r>
            <a:r>
              <a:rPr lang="cs-CZ" sz="12800" dirty="0" smtClean="0"/>
              <a:t>v, , kr</a:t>
            </a:r>
            <a:r>
              <a:rPr lang="cs-CZ" sz="12800" b="1" dirty="0" smtClean="0">
                <a:solidFill>
                  <a:srgbClr val="FF0000"/>
                </a:solidFill>
              </a:rPr>
              <a:t>i</a:t>
            </a:r>
            <a:r>
              <a:rPr lang="cs-CZ" sz="12800" dirty="0" smtClean="0"/>
              <a:t>t</a:t>
            </a:r>
            <a:r>
              <a:rPr lang="cs-CZ" sz="12800" b="1" dirty="0" smtClean="0">
                <a:solidFill>
                  <a:srgbClr val="FF0000"/>
                </a:solidFill>
              </a:rPr>
              <a:t>i</a:t>
            </a:r>
            <a:r>
              <a:rPr lang="cs-CZ" sz="12800" dirty="0" smtClean="0"/>
              <a:t>ka, r</a:t>
            </a:r>
            <a:r>
              <a:rPr lang="cs-CZ" sz="12800" b="1" dirty="0" smtClean="0">
                <a:solidFill>
                  <a:srgbClr val="FF0000"/>
                </a:solidFill>
              </a:rPr>
              <a:t>i</a:t>
            </a:r>
            <a:r>
              <a:rPr lang="cs-CZ" sz="12800" dirty="0" smtClean="0"/>
              <a:t>sk, kr</a:t>
            </a:r>
            <a:r>
              <a:rPr lang="cs-CZ" sz="12800" b="1" dirty="0" smtClean="0">
                <a:solidFill>
                  <a:srgbClr val="FF0000"/>
                </a:solidFill>
              </a:rPr>
              <a:t>y</a:t>
            </a:r>
            <a:r>
              <a:rPr lang="cs-CZ" sz="12800" dirty="0" smtClean="0"/>
              <a:t>staly soli,</a:t>
            </a:r>
          </a:p>
          <a:p>
            <a:pPr>
              <a:buNone/>
            </a:pPr>
            <a:r>
              <a:rPr lang="cs-CZ" sz="12800" dirty="0" smtClean="0"/>
              <a:t>    kur</a:t>
            </a:r>
            <a:r>
              <a:rPr lang="cs-CZ" sz="12800" b="1" dirty="0" smtClean="0">
                <a:solidFill>
                  <a:srgbClr val="FF0000"/>
                </a:solidFill>
              </a:rPr>
              <a:t>z</a:t>
            </a:r>
            <a:r>
              <a:rPr lang="cs-CZ" sz="12800" dirty="0" smtClean="0"/>
              <a:t> kreslení, r</a:t>
            </a:r>
            <a:r>
              <a:rPr lang="cs-CZ" sz="12800" b="1" dirty="0" smtClean="0">
                <a:solidFill>
                  <a:srgbClr val="FF0000"/>
                </a:solidFill>
              </a:rPr>
              <a:t>y</a:t>
            </a:r>
            <a:r>
              <a:rPr lang="cs-CZ" sz="12800" dirty="0" smtClean="0"/>
              <a:t>tmus, exper</a:t>
            </a:r>
            <a:r>
              <a:rPr lang="cs-CZ" sz="12800" b="1" dirty="0" smtClean="0">
                <a:solidFill>
                  <a:srgbClr val="FF0000"/>
                </a:solidFill>
              </a:rPr>
              <a:t>i</a:t>
            </a:r>
            <a:r>
              <a:rPr lang="cs-CZ" sz="12800" dirty="0" smtClean="0"/>
              <a:t>ment, klimat</a:t>
            </a:r>
            <a:r>
              <a:rPr lang="cs-CZ" sz="12800" b="1" dirty="0" smtClean="0">
                <a:solidFill>
                  <a:srgbClr val="FF0000"/>
                </a:solidFill>
              </a:rPr>
              <a:t>i</a:t>
            </a:r>
            <a:r>
              <a:rPr lang="cs-CZ" sz="12800" dirty="0" smtClean="0"/>
              <a:t>zace</a:t>
            </a:r>
          </a:p>
          <a:p>
            <a:pPr>
              <a:lnSpc>
                <a:spcPct val="120000"/>
              </a:lnSpc>
              <a:buNone/>
            </a:pPr>
            <a:endParaRPr lang="cs-CZ" sz="12800" dirty="0" smtClean="0"/>
          </a:p>
          <a:p>
            <a:pPr>
              <a:buNone/>
            </a:pPr>
            <a:r>
              <a:rPr lang="cs-CZ" sz="12800" dirty="0" smtClean="0"/>
              <a:t> </a:t>
            </a:r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r>
              <a:rPr lang="cs-CZ" sz="12800" i="1" dirty="0" smtClean="0">
                <a:solidFill>
                  <a:srgbClr val="FF0000"/>
                </a:solidFill>
              </a:rPr>
              <a:t>    </a:t>
            </a:r>
          </a:p>
          <a:p>
            <a:pPr>
              <a:buNone/>
            </a:pPr>
            <a:endParaRPr lang="cs-CZ" sz="5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smtClean="0"/>
              <a:t>Citace:</a:t>
            </a:r>
          </a:p>
          <a:p>
            <a:pPr>
              <a:buNone/>
            </a:pPr>
            <a:r>
              <a:rPr lang="cs-CZ" i="1" smtClean="0"/>
              <a:t>Kuna nese nanuk</a:t>
            </a:r>
            <a:r>
              <a:rPr lang="cs-CZ" smtClean="0"/>
              <a:t>: </a:t>
            </a:r>
            <a:r>
              <a:rPr lang="cs-CZ" i="1" smtClean="0"/>
              <a:t>aneb zábavná cvičení z češtiny</a:t>
            </a:r>
            <a:r>
              <a:rPr lang="cs-CZ" smtClean="0"/>
              <a:t>. Praha: Albatros nakladatelství, a. s., právní nástupce, 2008. ISBN 978-80-00-02126-3</a:t>
            </a:r>
          </a:p>
          <a:p>
            <a:pPr>
              <a:buNone/>
            </a:pPr>
            <a:r>
              <a:rPr lang="cs-CZ" i="1" smtClean="0"/>
              <a:t>Nový akademický slovník cizích slov</a:t>
            </a:r>
            <a:r>
              <a:rPr lang="cs-CZ" smtClean="0"/>
              <a:t>. Praha: Nakladatelství Academia, 2006. ISBN 80-200-1415-2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i="1" smtClean="0"/>
              <a:t>Kapesní slovník cizích slov</a:t>
            </a:r>
            <a:r>
              <a:rPr lang="cs-CZ" smtClean="0"/>
              <a:t>. Praha: OTTOVO nakladatelství, s. r. o., 2000. ISBN 80-7181-410-5.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i="1" smtClean="0"/>
              <a:t>Český jazyk 8</a:t>
            </a:r>
            <a:r>
              <a:rPr lang="cs-CZ" smtClean="0"/>
              <a:t>: </a:t>
            </a:r>
            <a:r>
              <a:rPr lang="cs-CZ" i="1" smtClean="0"/>
              <a:t>učebnice pro základní školy a víceletá gymnázia</a:t>
            </a:r>
            <a:r>
              <a:rPr lang="cs-CZ" smtClean="0"/>
              <a:t>. Plzeň: Nakladatelství Fraus, 2005. ISBN 80-7238-419-8. </a:t>
            </a:r>
          </a:p>
          <a:p>
            <a:pPr>
              <a:buNone/>
            </a:pPr>
            <a:r>
              <a:rPr lang="cs-CZ" smtClean="0"/>
              <a:t> 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smtClean="0"/>
              <a:t>Anotace:</a:t>
            </a:r>
          </a:p>
          <a:p>
            <a:pPr>
              <a:buNone/>
            </a:pPr>
            <a:r>
              <a:rPr lang="cs-CZ" smtClean="0"/>
              <a:t>Žáci se seznámí s výslovností přejatých slov a zíkají ucelený přehled o pravopisu. Správně přečtou cizí slova a doplní vynechaná písmena.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668</Words>
  <Application>Microsoft Office PowerPoint</Application>
  <PresentationFormat>Předvádění na obrazovce (4:3)</PresentationFormat>
  <Paragraphs>94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VÝSLOVNOST A PRAVOPIS PŘEJATÝCH SLOV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41</cp:revision>
  <dcterms:created xsi:type="dcterms:W3CDTF">2011-12-27T11:28:47Z</dcterms:created>
  <dcterms:modified xsi:type="dcterms:W3CDTF">2012-02-27T07:42:06Z</dcterms:modified>
</cp:coreProperties>
</file>