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92" r:id="rId1"/>
  </p:sldMasterIdLst>
  <p:notesMasterIdLst>
    <p:notesMasterId r:id="rId14"/>
  </p:notesMasterIdLst>
  <p:sldIdLst>
    <p:sldId id="257" r:id="rId2"/>
    <p:sldId id="258" r:id="rId3"/>
    <p:sldId id="259" r:id="rId4"/>
    <p:sldId id="263" r:id="rId5"/>
    <p:sldId id="267" r:id="rId6"/>
    <p:sldId id="269" r:id="rId7"/>
    <p:sldId id="270" r:id="rId8"/>
    <p:sldId id="260" r:id="rId9"/>
    <p:sldId id="262" r:id="rId10"/>
    <p:sldId id="271" r:id="rId11"/>
    <p:sldId id="272" r:id="rId12"/>
    <p:sldId id="273" r:id="rId13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982" autoAdjust="0"/>
    <p:restoredTop sz="88172" autoAdjust="0"/>
  </p:normalViewPr>
  <p:slideViewPr>
    <p:cSldViewPr>
      <p:cViewPr varScale="1">
        <p:scale>
          <a:sx n="61" d="100"/>
          <a:sy n="61" d="100"/>
        </p:scale>
        <p:origin x="-1554" y="-7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856F14D-2AEF-45BE-8D35-C356B218F67C}" type="datetimeFigureOut">
              <a:rPr lang="cs-CZ" smtClean="0"/>
              <a:t>15.3.2012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80F5C9F-6A3D-4734-928D-94D72670B3E2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88713708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římá spojnice 6"/>
          <p:cNvSpPr>
            <a:spLocks noChangeShapeType="1"/>
          </p:cNvSpPr>
          <p:nvPr/>
        </p:nvSpPr>
        <p:spPr bwMode="auto">
          <a:xfrm>
            <a:off x="514350" y="5349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9" name="Nadpis 28"/>
          <p:cNvSpPr>
            <a:spLocks noGrp="1"/>
          </p:cNvSpPr>
          <p:nvPr>
            <p:ph type="ctrTitle"/>
          </p:nvPr>
        </p:nvSpPr>
        <p:spPr>
          <a:xfrm>
            <a:off x="381000" y="4853411"/>
            <a:ext cx="8458200" cy="1222375"/>
          </a:xfrm>
        </p:spPr>
        <p:txBody>
          <a:bodyPr anchor="t"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381000" y="3886200"/>
            <a:ext cx="8458200" cy="914400"/>
          </a:xfrm>
        </p:spPr>
        <p:txBody>
          <a:bodyPr anchor="b"/>
          <a:lstStyle>
            <a:lvl1pPr marL="0" indent="0" algn="l">
              <a:buNone/>
              <a:defRPr sz="2400">
                <a:solidFill>
                  <a:schemeClr val="tx2">
                    <a:shade val="7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Kliknutím lze upravit styl předlohy.</a:t>
            </a:r>
            <a:endParaRPr kumimoji="0" lang="en-US"/>
          </a:p>
        </p:txBody>
      </p:sp>
      <p:sp>
        <p:nvSpPr>
          <p:cNvPr id="16" name="Zástupný symbol pro datum 1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15.3.2012</a:t>
            </a:fld>
            <a:endParaRPr lang="cs-CZ"/>
          </a:p>
        </p:txBody>
      </p:sp>
      <p:sp>
        <p:nvSpPr>
          <p:cNvPr id="2" name="Zástupný symbol pro zápatí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Nadpis 2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27" name="Zástupný symbol pro obsah 26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5" name="Zástupný symbol pro datum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15.3.2012</a:t>
            </a:fld>
            <a:endParaRPr lang="cs-CZ"/>
          </a:p>
        </p:txBody>
      </p:sp>
      <p:sp>
        <p:nvSpPr>
          <p:cNvPr id="19" name="Zástupný symbol pro zápatí 18"/>
          <p:cNvSpPr>
            <a:spLocks noGrp="1"/>
          </p:cNvSpPr>
          <p:nvPr>
            <p:ph type="ftr" sz="quarter" idx="11"/>
          </p:nvPr>
        </p:nvSpPr>
        <p:spPr>
          <a:xfrm>
            <a:off x="3581400" y="76200"/>
            <a:ext cx="2895600" cy="288925"/>
          </a:xfrm>
        </p:spPr>
        <p:txBody>
          <a:bodyPr/>
          <a:lstStyle/>
          <a:p>
            <a:endParaRPr lang="cs-CZ"/>
          </a:p>
        </p:txBody>
      </p:sp>
      <p:sp>
        <p:nvSpPr>
          <p:cNvPr id="16" name="Zástupný symbol pro číslo snímku 15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římá spojnice 6"/>
          <p:cNvSpPr>
            <a:spLocks noChangeShapeType="1"/>
          </p:cNvSpPr>
          <p:nvPr/>
        </p:nvSpPr>
        <p:spPr bwMode="auto">
          <a:xfrm>
            <a:off x="514350" y="3444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Zástupný symbol pro text 5"/>
          <p:cNvSpPr>
            <a:spLocks noGrp="1"/>
          </p:cNvSpPr>
          <p:nvPr>
            <p:ph type="body" idx="1"/>
          </p:nvPr>
        </p:nvSpPr>
        <p:spPr>
          <a:xfrm>
            <a:off x="381000" y="1676400"/>
            <a:ext cx="8458200" cy="1219200"/>
          </a:xfrm>
        </p:spPr>
        <p:txBody>
          <a:bodyPr anchor="b"/>
          <a:lstStyle>
            <a:lvl1pPr marL="0" indent="0" algn="r">
              <a:buNone/>
              <a:defRPr sz="2000">
                <a:solidFill>
                  <a:schemeClr val="tx2">
                    <a:shade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19" name="Zástupný symbol pro datum 18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15.3.2012</a:t>
            </a:fld>
            <a:endParaRPr lang="cs-CZ"/>
          </a:p>
        </p:txBody>
      </p:sp>
      <p:sp>
        <p:nvSpPr>
          <p:cNvPr id="11" name="Zástupný symbol pro zápatí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16" name="Zástupný symbol pro číslo snímku 1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  <p:sp>
        <p:nvSpPr>
          <p:cNvPr id="8" name="Nadpis 7"/>
          <p:cNvSpPr>
            <a:spLocks noGrp="1"/>
          </p:cNvSpPr>
          <p:nvPr>
            <p:ph type="title"/>
          </p:nvPr>
        </p:nvSpPr>
        <p:spPr>
          <a:xfrm>
            <a:off x="180475" y="2947085"/>
            <a:ext cx="8686800" cy="1184825"/>
          </a:xfrm>
        </p:spPr>
        <p:txBody>
          <a:bodyPr rtlCol="0" anchor="t"/>
          <a:lstStyle>
            <a:lvl1pPr algn="r">
              <a:defRPr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Nadpis 1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14" name="Zástupný symbol pro obsah 13"/>
          <p:cNvSpPr>
            <a:spLocks noGrp="1"/>
          </p:cNvSpPr>
          <p:nvPr>
            <p:ph sz="half" idx="1"/>
          </p:nvPr>
        </p:nvSpPr>
        <p:spPr>
          <a:xfrm>
            <a:off x="304800" y="1600200"/>
            <a:ext cx="41910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3" name="Zástupný symbol pro obsah 12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3434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1" name="Zástupný symbol pro datum 20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15.3.2012</a:t>
            </a:fld>
            <a:endParaRPr lang="cs-CZ"/>
          </a:p>
        </p:txBody>
      </p:sp>
      <p:sp>
        <p:nvSpPr>
          <p:cNvPr id="10" name="Zástupný symbol pro zápatí 9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1" name="Zástupný symbol pro číslo snímku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Nadpis 28"/>
          <p:cNvSpPr>
            <a:spLocks noGrp="1"/>
          </p:cNvSpPr>
          <p:nvPr>
            <p:ph type="title"/>
          </p:nvPr>
        </p:nvSpPr>
        <p:spPr>
          <a:xfrm>
            <a:off x="304800" y="5410200"/>
            <a:ext cx="8610600" cy="88265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13" name="Zástupný symbol pro text 12"/>
          <p:cNvSpPr>
            <a:spLocks noGrp="1"/>
          </p:cNvSpPr>
          <p:nvPr>
            <p:ph type="body" idx="1"/>
          </p:nvPr>
        </p:nvSpPr>
        <p:spPr>
          <a:xfrm>
            <a:off x="281444" y="666750"/>
            <a:ext cx="4290556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25" name="Zástupný symbol pro text 24"/>
          <p:cNvSpPr>
            <a:spLocks noGrp="1"/>
          </p:cNvSpPr>
          <p:nvPr>
            <p:ph type="body" sz="half" idx="3"/>
          </p:nvPr>
        </p:nvSpPr>
        <p:spPr>
          <a:xfrm>
            <a:off x="4645025" y="666750"/>
            <a:ext cx="4292241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quarter" idx="2"/>
          </p:nvPr>
        </p:nvSpPr>
        <p:spPr>
          <a:xfrm>
            <a:off x="281444" y="1316037"/>
            <a:ext cx="429055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8" name="Zástupný symbol pro obsah 27"/>
          <p:cNvSpPr>
            <a:spLocks noGrp="1"/>
          </p:cNvSpPr>
          <p:nvPr>
            <p:ph sz="quarter" idx="4"/>
          </p:nvPr>
        </p:nvSpPr>
        <p:spPr>
          <a:xfrm>
            <a:off x="4648730" y="1316037"/>
            <a:ext cx="428853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0" name="Zástupný symbol pro datum 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15.3.2012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8229600" y="6477000"/>
            <a:ext cx="762000" cy="246888"/>
          </a:xfrm>
        </p:spPr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  <p:sp>
        <p:nvSpPr>
          <p:cNvPr id="11" name="Přímá spojnice 10"/>
          <p:cNvSpPr>
            <a:spLocks noChangeShapeType="1"/>
          </p:cNvSpPr>
          <p:nvPr/>
        </p:nvSpPr>
        <p:spPr bwMode="auto">
          <a:xfrm>
            <a:off x="514350" y="6019800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Nadpis 2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12" name="Zástupný symbol pro datum 1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15.3.2012</a:t>
            </a:fld>
            <a:endParaRPr lang="cs-CZ"/>
          </a:p>
        </p:txBody>
      </p:sp>
      <p:sp>
        <p:nvSpPr>
          <p:cNvPr id="21" name="Zástupný symbol pro zápatí 2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15.3.2012</a:t>
            </a:fld>
            <a:endParaRPr lang="cs-CZ"/>
          </a:p>
        </p:txBody>
      </p:sp>
      <p:sp>
        <p:nvSpPr>
          <p:cNvPr id="24" name="Zástupný symbol pro zápatí 2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Přímá spojnice 7"/>
          <p:cNvSpPr>
            <a:spLocks noChangeShapeType="1"/>
          </p:cNvSpPr>
          <p:nvPr/>
        </p:nvSpPr>
        <p:spPr bwMode="auto">
          <a:xfrm>
            <a:off x="514350" y="5849117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Nadpis 11"/>
          <p:cNvSpPr>
            <a:spLocks noGrp="1"/>
          </p:cNvSpPr>
          <p:nvPr>
            <p:ph type="title"/>
          </p:nvPr>
        </p:nvSpPr>
        <p:spPr>
          <a:xfrm>
            <a:off x="457200" y="5486400"/>
            <a:ext cx="8458200" cy="520700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26" name="Zástupný symbol pro text 25"/>
          <p:cNvSpPr>
            <a:spLocks noGrp="1"/>
          </p:cNvSpPr>
          <p:nvPr>
            <p:ph type="body" idx="2"/>
          </p:nvPr>
        </p:nvSpPr>
        <p:spPr>
          <a:xfrm>
            <a:off x="457200" y="609600"/>
            <a:ext cx="3008313" cy="4800600"/>
          </a:xfrm>
        </p:spPr>
        <p:txBody>
          <a:bodyPr/>
          <a:lstStyle>
            <a:lvl1pPr marL="0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14" name="Zástupný symbol pro obsah 13"/>
          <p:cNvSpPr>
            <a:spLocks noGrp="1"/>
          </p:cNvSpPr>
          <p:nvPr>
            <p:ph sz="half" idx="1"/>
          </p:nvPr>
        </p:nvSpPr>
        <p:spPr>
          <a:xfrm>
            <a:off x="3575050" y="609600"/>
            <a:ext cx="5340350" cy="48006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5" name="Zástupný symbol pro datum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15.3.2012</a:t>
            </a:fld>
            <a:endParaRPr lang="cs-CZ"/>
          </a:p>
        </p:txBody>
      </p:sp>
      <p:sp>
        <p:nvSpPr>
          <p:cNvPr id="29" name="Zástupný symbol pro zápatí 2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Zástupný symbol pro obrázek 12"/>
          <p:cNvSpPr>
            <a:spLocks noGrp="1"/>
          </p:cNvSpPr>
          <p:nvPr>
            <p:ph type="pic" idx="1"/>
          </p:nvPr>
        </p:nvSpPr>
        <p:spPr>
          <a:xfrm>
            <a:off x="3505200" y="616634"/>
            <a:ext cx="5029200" cy="3657600"/>
          </a:xfrm>
          <a:solidFill>
            <a:schemeClr val="bg1"/>
          </a:solidFill>
          <a:ln w="6350">
            <a:solidFill>
              <a:schemeClr val="accent1"/>
            </a:solidFill>
          </a:ln>
          <a:effectLst>
            <a:reflection blurRad="1000" stA="49000" endA="500" endPos="10000" dist="900" dir="5400000" sy="-90000" algn="bl" rotWithShape="0"/>
          </a:effectLst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cs-CZ" smtClean="0"/>
              <a:t>Kliknutím na ikonu přidáte obrázek.</a:t>
            </a:r>
            <a:endParaRPr kumimoji="0" lang="en-US" dirty="0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15.3.2012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1" name="Zástupný symbol pro číslo snímku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  <p:sp>
        <p:nvSpPr>
          <p:cNvPr id="17" name="Nadpis 16"/>
          <p:cNvSpPr>
            <a:spLocks noGrp="1"/>
          </p:cNvSpPr>
          <p:nvPr>
            <p:ph type="title"/>
          </p:nvPr>
        </p:nvSpPr>
        <p:spPr>
          <a:xfrm>
            <a:off x="381000" y="4993760"/>
            <a:ext cx="5867400" cy="522288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26" name="Zástupný symbol pro text 25"/>
          <p:cNvSpPr>
            <a:spLocks noGrp="1"/>
          </p:cNvSpPr>
          <p:nvPr>
            <p:ph type="body" sz="half" idx="2"/>
          </p:nvPr>
        </p:nvSpPr>
        <p:spPr>
          <a:xfrm>
            <a:off x="381000" y="5533218"/>
            <a:ext cx="5867400" cy="768350"/>
          </a:xfrm>
        </p:spPr>
        <p:txBody>
          <a:bodyPr lIns="109728" tIns="0"/>
          <a:lstStyle>
            <a:lvl1pPr marL="0" indent="0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15.3.2012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858000" y="549276"/>
            <a:ext cx="1828800" cy="5851525"/>
          </a:xfrm>
        </p:spPr>
        <p:txBody>
          <a:bodyPr vert="eaVert"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549276"/>
            <a:ext cx="6248400" cy="5851525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15.3.2012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římá spojnice 6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8" name="Zástupný symbol pro text 7"/>
          <p:cNvSpPr>
            <a:spLocks noGrp="1"/>
          </p:cNvSpPr>
          <p:nvPr>
            <p:ph type="body" idx="1"/>
          </p:nvPr>
        </p:nvSpPr>
        <p:spPr>
          <a:xfrm>
            <a:off x="304800" y="1554162"/>
            <a:ext cx="8686800" cy="4525963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1" name="Zástupný symbol pro datum 10"/>
          <p:cNvSpPr>
            <a:spLocks noGrp="1"/>
          </p:cNvSpPr>
          <p:nvPr>
            <p:ph type="dt" sz="half" idx="2"/>
          </p:nvPr>
        </p:nvSpPr>
        <p:spPr>
          <a:xfrm>
            <a:off x="6477000" y="76200"/>
            <a:ext cx="2514600" cy="288925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95EC1D4A-A796-47C3-A63E-CE236FB377E2}" type="datetimeFigureOut">
              <a:rPr lang="cs-CZ" smtClean="0"/>
              <a:t>15.3.2012</a:t>
            </a:fld>
            <a:endParaRPr lang="cs-CZ"/>
          </a:p>
        </p:txBody>
      </p:sp>
      <p:sp>
        <p:nvSpPr>
          <p:cNvPr id="28" name="Zástupný symbol pro zápatí 27"/>
          <p:cNvSpPr>
            <a:spLocks noGrp="1"/>
          </p:cNvSpPr>
          <p:nvPr>
            <p:ph type="ftr" sz="quarter" idx="3"/>
          </p:nvPr>
        </p:nvSpPr>
        <p:spPr>
          <a:xfrm>
            <a:off x="3124200" y="76200"/>
            <a:ext cx="3352800" cy="28892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4"/>
          </p:nvPr>
        </p:nvSpPr>
        <p:spPr>
          <a:xfrm>
            <a:off x="8229600" y="6477000"/>
            <a:ext cx="762000" cy="24447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  <p:sp>
        <p:nvSpPr>
          <p:cNvPr id="10" name="Zástupný symbol pro nadpis 9"/>
          <p:cNvSpPr>
            <a:spLocks noGrp="1"/>
          </p:cNvSpPr>
          <p:nvPr>
            <p:ph type="title"/>
          </p:nvPr>
        </p:nvSpPr>
        <p:spPr>
          <a:xfrm>
            <a:off x="304800" y="457200"/>
            <a:ext cx="8686800" cy="8382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9" name="Přímá spojnice 8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Přímá spojnice 11"/>
          <p:cNvSpPr>
            <a:spLocks noChangeShapeType="1"/>
          </p:cNvSpPr>
          <p:nvPr/>
        </p:nvSpPr>
        <p:spPr bwMode="auto">
          <a:xfrm>
            <a:off x="514350" y="1057986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93" r:id="rId1"/>
    <p:sldLayoutId id="2147483794" r:id="rId2"/>
    <p:sldLayoutId id="2147483795" r:id="rId3"/>
    <p:sldLayoutId id="2147483796" r:id="rId4"/>
    <p:sldLayoutId id="2147483797" r:id="rId5"/>
    <p:sldLayoutId id="2147483798" r:id="rId6"/>
    <p:sldLayoutId id="2147483799" r:id="rId7"/>
    <p:sldLayoutId id="2147483800" r:id="rId8"/>
    <p:sldLayoutId id="2147483801" r:id="rId9"/>
    <p:sldLayoutId id="2147483802" r:id="rId10"/>
    <p:sldLayoutId id="2147483803" r:id="rId11"/>
  </p:sldLayoutIdLst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  <p:txStyles>
    <p:titleStyle>
      <a:lvl1pPr algn="l" rtl="0" eaLnBrk="1" latinLnBrk="0" hangingPunct="1">
        <a:spcBef>
          <a:spcPct val="0"/>
        </a:spcBef>
        <a:buNone/>
        <a:defRPr kumimoji="0" sz="3600" kern="1200" cap="all" baseline="0">
          <a:solidFill>
            <a:schemeClr val="tx2"/>
          </a:solidFill>
          <a:effectLst>
            <a:reflection blurRad="12700" stA="48000" endA="300" endPos="55000" dir="5400000" sy="-90000" algn="bl" rotWithShape="0"/>
          </a:effectLst>
          <a:latin typeface="+mj-lt"/>
          <a:ea typeface="+mj-ea"/>
          <a:cs typeface="+mj-cs"/>
        </a:defRPr>
      </a:lvl1pPr>
    </p:titleStyle>
    <p:bodyStyle>
      <a:lvl1pPr marL="342900" indent="-3429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"/>
        <a:defRPr kumimoji="0" sz="3200" kern="1200">
          <a:solidFill>
            <a:schemeClr val="tx2"/>
          </a:solidFill>
          <a:latin typeface="+mn-lt"/>
          <a:ea typeface="+mn-ea"/>
          <a:cs typeface="+mn-cs"/>
        </a:defRPr>
      </a:lvl1pPr>
      <a:lvl2pPr marL="742950" indent="-28575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"/>
        <a:defRPr kumimoji="0" sz="2800" kern="1200">
          <a:solidFill>
            <a:schemeClr val="tx2"/>
          </a:solidFill>
          <a:latin typeface="+mn-lt"/>
          <a:ea typeface="+mn-ea"/>
          <a:cs typeface="+mn-cs"/>
        </a:defRPr>
      </a:lvl2pPr>
      <a:lvl3pPr marL="11430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"/>
        <a:defRPr kumimoji="0" sz="2400" kern="1200">
          <a:solidFill>
            <a:schemeClr val="tx2"/>
          </a:solidFill>
          <a:latin typeface="+mn-lt"/>
          <a:ea typeface="+mn-ea"/>
          <a:cs typeface="+mn-cs"/>
        </a:defRPr>
      </a:lvl3pPr>
      <a:lvl4pPr marL="16002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"/>
        <a:defRPr kumimoji="0" sz="2000" kern="1200">
          <a:solidFill>
            <a:schemeClr val="tx2"/>
          </a:solidFill>
          <a:latin typeface="+mn-lt"/>
          <a:ea typeface="+mn-ea"/>
          <a:cs typeface="+mn-cs"/>
        </a:defRPr>
      </a:lvl4pPr>
      <a:lvl5pPr marL="20574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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5pPr>
      <a:lvl6pPr marL="25146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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6pPr>
      <a:lvl7pPr marL="29718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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7pPr>
      <a:lvl8pPr marL="34290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"/>
        <a:defRPr kumimoji="0" sz="1600" kern="1200" baseline="0">
          <a:solidFill>
            <a:schemeClr val="tx2"/>
          </a:solidFill>
          <a:latin typeface="+mn-lt"/>
          <a:ea typeface="+mn-ea"/>
          <a:cs typeface="+mn-cs"/>
        </a:defRPr>
      </a:lvl8pPr>
      <a:lvl9pPr marL="38862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hyperlink" Target="http://cs.wikipedia.org/wiki/Velk%C3%A1_hospod%C3%A1%C5%99sk%C3%A1_krize" TargetMode="External"/><Relationship Id="rId2" Type="http://schemas.openxmlformats.org/officeDocument/2006/relationships/hyperlink" Target="http://cs.wikipedia.org/wiki/Druh%C3%A1_sv%C4%9Btov%C3%A1_v%C3%A1lka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76375" y="620713"/>
            <a:ext cx="5715000" cy="1247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graphicFrame>
        <p:nvGraphicFramePr>
          <p:cNvPr id="5" name="Tabulka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216747816"/>
              </p:ext>
            </p:extLst>
          </p:nvPr>
        </p:nvGraphicFramePr>
        <p:xfrm>
          <a:off x="1665288" y="2414588"/>
          <a:ext cx="5813425" cy="3375263"/>
        </p:xfrm>
        <a:graphic>
          <a:graphicData uri="http://schemas.openxmlformats.org/drawingml/2006/table">
            <a:tbl>
              <a:tblPr/>
              <a:tblGrid>
                <a:gridCol w="1360487"/>
                <a:gridCol w="4452938"/>
              </a:tblGrid>
              <a:tr h="182901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10181C"/>
                          </a:solidFill>
                          <a:effectLst/>
                          <a:latin typeface="Verdana" pitchFamily="34" charset="0"/>
                          <a:ea typeface="Verdana" pitchFamily="34" charset="0"/>
                          <a:cs typeface="Verdana" pitchFamily="34" charset="0"/>
                        </a:rPr>
                        <a:t>Škola</a:t>
                      </a:r>
                      <a:endParaRPr kumimoji="0" lang="cs-CZ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10181C"/>
                        </a:solidFill>
                        <a:effectLst/>
                        <a:latin typeface="Verdana" pitchFamily="34" charset="0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44450" marR="4445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10181C"/>
                          </a:solidFill>
                          <a:effectLst/>
                          <a:latin typeface="Verdana" pitchFamily="34" charset="0"/>
                          <a:ea typeface="Verdana" pitchFamily="34" charset="0"/>
                          <a:cs typeface="Verdana" pitchFamily="34" charset="0"/>
                        </a:rPr>
                        <a:t>ZŠ Třeboň, Sokolská 296, 379 01 Třeboň</a:t>
                      </a:r>
                    </a:p>
                  </a:txBody>
                  <a:tcPr marL="44450" marR="4445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82901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10181C"/>
                          </a:solidFill>
                          <a:effectLst/>
                          <a:latin typeface="Verdana" pitchFamily="34" charset="0"/>
                          <a:ea typeface="Verdana" pitchFamily="34" charset="0"/>
                          <a:cs typeface="Verdana" pitchFamily="34" charset="0"/>
                        </a:rPr>
                        <a:t>Autor</a:t>
                      </a:r>
                      <a:endParaRPr kumimoji="0" lang="cs-CZ" sz="1200" b="0" i="0" u="none" strike="noStrike" cap="none" normalizeH="0" baseline="0" smtClean="0">
                        <a:ln>
                          <a:noFill/>
                        </a:ln>
                        <a:solidFill>
                          <a:srgbClr val="10181C"/>
                        </a:solidFill>
                        <a:effectLst/>
                        <a:latin typeface="Verdana" pitchFamily="34" charset="0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44450" marR="4445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10181C"/>
                          </a:solidFill>
                          <a:effectLst/>
                          <a:latin typeface="Verdana" pitchFamily="34" charset="0"/>
                          <a:ea typeface="Verdana" pitchFamily="34" charset="0"/>
                          <a:cs typeface="Verdana" pitchFamily="34" charset="0"/>
                        </a:rPr>
                        <a:t>Mgr. Anna Zabranská</a:t>
                      </a:r>
                    </a:p>
                  </a:txBody>
                  <a:tcPr marL="44450" marR="4445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44554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10181C"/>
                          </a:solidFill>
                          <a:effectLst/>
                          <a:latin typeface="Verdana" pitchFamily="34" charset="0"/>
                          <a:ea typeface="Verdana" pitchFamily="34" charset="0"/>
                          <a:cs typeface="Verdana" pitchFamily="34" charset="0"/>
                        </a:rPr>
                        <a:t>Číslo</a:t>
                      </a:r>
                      <a:endParaRPr kumimoji="0" lang="cs-CZ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10181C"/>
                        </a:solidFill>
                        <a:effectLst/>
                        <a:latin typeface="Verdana" pitchFamily="34" charset="0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44450" marR="4445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10181C"/>
                          </a:solidFill>
                          <a:effectLst/>
                          <a:latin typeface="Verdana" pitchFamily="34" charset="0"/>
                          <a:ea typeface="Verdana" pitchFamily="34" charset="0"/>
                          <a:cs typeface="Verdana" pitchFamily="34" charset="0"/>
                        </a:rPr>
                        <a:t>VY_62_INOVACE_6021</a:t>
                      </a:r>
                    </a:p>
                  </a:txBody>
                  <a:tcPr marL="44450" marR="4445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82901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10181C"/>
                          </a:solidFill>
                          <a:effectLst/>
                          <a:latin typeface="Verdana" pitchFamily="34" charset="0"/>
                          <a:ea typeface="Verdana" pitchFamily="34" charset="0"/>
                          <a:cs typeface="Verdana" pitchFamily="34" charset="0"/>
                        </a:rPr>
                        <a:t>Název</a:t>
                      </a:r>
                      <a:endParaRPr kumimoji="0" lang="cs-CZ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10181C"/>
                        </a:solidFill>
                        <a:effectLst/>
                        <a:latin typeface="Verdana" pitchFamily="34" charset="0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44450" marR="4445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10181C"/>
                          </a:solidFill>
                          <a:effectLst/>
                          <a:latin typeface="Verdana" pitchFamily="34" charset="0"/>
                          <a:ea typeface="Verdana" pitchFamily="34" charset="0"/>
                          <a:cs typeface="Verdana" pitchFamily="34" charset="0"/>
                        </a:rPr>
                        <a:t>Světová hospodářská krize</a:t>
                      </a:r>
                    </a:p>
                  </a:txBody>
                  <a:tcPr marL="44450" marR="4445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82901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10181C"/>
                          </a:solidFill>
                          <a:effectLst/>
                          <a:latin typeface="Verdana" pitchFamily="34" charset="0"/>
                          <a:ea typeface="Verdana" pitchFamily="34" charset="0"/>
                          <a:cs typeface="Verdana" pitchFamily="34" charset="0"/>
                        </a:rPr>
                        <a:t>Téma hodiny</a:t>
                      </a:r>
                      <a:endParaRPr kumimoji="0" lang="cs-CZ" sz="1200" b="0" i="0" u="none" strike="noStrike" cap="none" normalizeH="0" baseline="0" smtClean="0">
                        <a:ln>
                          <a:noFill/>
                        </a:ln>
                        <a:solidFill>
                          <a:srgbClr val="10181C"/>
                        </a:solidFill>
                        <a:effectLst/>
                        <a:latin typeface="Verdana" pitchFamily="34" charset="0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44450" marR="4445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10181C"/>
                          </a:solidFill>
                          <a:effectLst/>
                          <a:latin typeface="Verdana" pitchFamily="34" charset="0"/>
                          <a:ea typeface="Verdana" pitchFamily="34" charset="0"/>
                          <a:cs typeface="Verdana" pitchFamily="34" charset="0"/>
                        </a:rPr>
                        <a:t>Hospodářství mezi válkami</a:t>
                      </a:r>
                      <a:endParaRPr kumimoji="0" lang="cs-CZ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10181C"/>
                        </a:solidFill>
                        <a:effectLst/>
                        <a:latin typeface="Verdana" pitchFamily="34" charset="0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44450" marR="4445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82901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10181C"/>
                          </a:solidFill>
                          <a:effectLst/>
                          <a:latin typeface="Verdana" pitchFamily="34" charset="0"/>
                          <a:ea typeface="Verdana" pitchFamily="34" charset="0"/>
                          <a:cs typeface="Verdana" pitchFamily="34" charset="0"/>
                        </a:rPr>
                        <a:t>Předmět</a:t>
                      </a:r>
                      <a:endParaRPr kumimoji="0" lang="cs-CZ" sz="1200" b="0" i="0" u="none" strike="noStrike" cap="none" normalizeH="0" baseline="0" smtClean="0">
                        <a:ln>
                          <a:noFill/>
                        </a:ln>
                        <a:solidFill>
                          <a:srgbClr val="10181C"/>
                        </a:solidFill>
                        <a:effectLst/>
                        <a:latin typeface="Verdana" pitchFamily="34" charset="0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44450" marR="4445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10181C"/>
                          </a:solidFill>
                          <a:effectLst/>
                          <a:latin typeface="Verdana" pitchFamily="34" charset="0"/>
                          <a:ea typeface="Verdana" pitchFamily="34" charset="0"/>
                          <a:cs typeface="Verdana" pitchFamily="34" charset="0"/>
                        </a:rPr>
                        <a:t>Dějepis</a:t>
                      </a:r>
                    </a:p>
                  </a:txBody>
                  <a:tcPr marL="44450" marR="4445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82901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10181C"/>
                          </a:solidFill>
                          <a:effectLst/>
                          <a:latin typeface="Verdana" pitchFamily="34" charset="0"/>
                          <a:ea typeface="Verdana" pitchFamily="34" charset="0"/>
                          <a:cs typeface="Verdana" pitchFamily="34" charset="0"/>
                        </a:rPr>
                        <a:t>Ročník/y/</a:t>
                      </a:r>
                      <a:endParaRPr kumimoji="0" lang="cs-CZ" sz="1200" b="0" i="0" u="none" strike="noStrike" cap="none" normalizeH="0" baseline="0" smtClean="0">
                        <a:ln>
                          <a:noFill/>
                        </a:ln>
                        <a:solidFill>
                          <a:srgbClr val="10181C"/>
                        </a:solidFill>
                        <a:effectLst/>
                        <a:latin typeface="Verdana" pitchFamily="34" charset="0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44450" marR="4445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10181C"/>
                          </a:solidFill>
                          <a:effectLst/>
                          <a:latin typeface="Verdana" pitchFamily="34" charset="0"/>
                          <a:ea typeface="Verdana" pitchFamily="34" charset="0"/>
                          <a:cs typeface="Verdana" pitchFamily="34" charset="0"/>
                        </a:rPr>
                        <a:t>9</a:t>
                      </a:r>
                    </a:p>
                  </a:txBody>
                  <a:tcPr marL="44450" marR="4445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42986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10181C"/>
                          </a:solidFill>
                          <a:effectLst/>
                          <a:latin typeface="Verdana" pitchFamily="34" charset="0"/>
                          <a:ea typeface="Verdana" pitchFamily="34" charset="0"/>
                          <a:cs typeface="Verdana" pitchFamily="34" charset="0"/>
                        </a:rPr>
                        <a:t>Anotace</a:t>
                      </a:r>
                      <a:endParaRPr kumimoji="0" lang="cs-CZ" sz="1200" b="0" i="0" u="none" strike="noStrike" cap="none" normalizeH="0" baseline="0" smtClean="0">
                        <a:ln>
                          <a:noFill/>
                        </a:ln>
                        <a:solidFill>
                          <a:srgbClr val="10181C"/>
                        </a:solidFill>
                        <a:effectLst/>
                        <a:latin typeface="Verdana" pitchFamily="34" charset="0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44450" marR="4445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accent6">
                              <a:lumMod val="10000"/>
                            </a:schemeClr>
                          </a:solidFill>
                          <a:effectLst/>
                          <a:latin typeface="Verdana" pitchFamily="34" charset="0"/>
                          <a:ea typeface="Verdana" pitchFamily="34" charset="0"/>
                          <a:cs typeface="Verdana" pitchFamily="34" charset="0"/>
                        </a:rPr>
                        <a:t>Žák se seznámil s politickými a hospodářskými poměry ve světě po skončení 1. světové války a se vznikem ČSR. Osvojil si učivo o totalitních režimech. Pracoval s pojmem poválečná krize.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accent6">
                              <a:lumMod val="10000"/>
                            </a:schemeClr>
                          </a:solidFill>
                          <a:effectLst/>
                          <a:latin typeface="Verdana" pitchFamily="34" charset="0"/>
                          <a:ea typeface="Verdana" pitchFamily="34" charset="0"/>
                          <a:cs typeface="Verdana" pitchFamily="34" charset="0"/>
                        </a:rPr>
                        <a:t>Pracuje se Slovníkem cizích slov a další informace vyhledává v encyklopediích na PC.</a:t>
                      </a:r>
                    </a:p>
                  </a:txBody>
                  <a:tcPr marL="44450" marR="4445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631896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10181C"/>
                          </a:solidFill>
                          <a:effectLst/>
                          <a:latin typeface="Verdana" pitchFamily="34" charset="0"/>
                          <a:ea typeface="Verdana" pitchFamily="34" charset="0"/>
                          <a:cs typeface="Verdana" pitchFamily="34" charset="0"/>
                        </a:rPr>
                        <a:t>Očekávaný výstup</a:t>
                      </a:r>
                      <a:endParaRPr kumimoji="0" lang="cs-CZ" sz="1200" b="0" i="0" u="none" strike="noStrike" cap="none" normalizeH="0" baseline="0" smtClean="0">
                        <a:ln>
                          <a:noFill/>
                        </a:ln>
                        <a:solidFill>
                          <a:srgbClr val="10181C"/>
                        </a:solidFill>
                        <a:effectLst/>
                        <a:latin typeface="Verdana" pitchFamily="34" charset="0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44450" marR="4445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10181C"/>
                          </a:solidFill>
                          <a:effectLst/>
                          <a:latin typeface="Verdana" pitchFamily="34" charset="0"/>
                          <a:ea typeface="Verdana" pitchFamily="34" charset="0"/>
                          <a:cs typeface="Verdana" pitchFamily="34" charset="0"/>
                        </a:rPr>
                        <a:t>Žák hledá souvislosti mezi nepříznivým stavem ekonomiky a tendencí  řešit problémy extrémními způsoby.</a:t>
                      </a:r>
                    </a:p>
                  </a:txBody>
                  <a:tcPr marL="44450" marR="4445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65801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10181C"/>
                          </a:solidFill>
                          <a:effectLst/>
                          <a:latin typeface="Verdana" pitchFamily="34" charset="0"/>
                          <a:ea typeface="Verdana" pitchFamily="34" charset="0"/>
                          <a:cs typeface="Verdana" pitchFamily="34" charset="0"/>
                        </a:rPr>
                        <a:t>Druh učebního materiálu</a:t>
                      </a:r>
                      <a:endParaRPr kumimoji="0" lang="cs-CZ" sz="1200" b="0" i="0" u="none" strike="noStrike" cap="none" normalizeH="0" baseline="0" smtClean="0">
                        <a:ln>
                          <a:noFill/>
                        </a:ln>
                        <a:solidFill>
                          <a:srgbClr val="10181C"/>
                        </a:solidFill>
                        <a:effectLst/>
                        <a:latin typeface="Verdana" pitchFamily="34" charset="0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44450" marR="4445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10181C"/>
                          </a:solidFill>
                          <a:effectLst/>
                          <a:latin typeface="Verdana" pitchFamily="34" charset="0"/>
                          <a:ea typeface="Verdana" pitchFamily="34" charset="0"/>
                          <a:cs typeface="Verdana" pitchFamily="34" charset="0"/>
                        </a:rPr>
                        <a:t>Prezentace</a:t>
                      </a:r>
                    </a:p>
                  </a:txBody>
                  <a:tcPr marL="44450" marR="4445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4024686172"/>
      </p:ext>
    </p:extLst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cs-CZ" dirty="0" smtClean="0"/>
              <a:t>Světová hospodářská krize</a:t>
            </a:r>
            <a:br>
              <a:rPr lang="cs-CZ" dirty="0" smtClean="0"/>
            </a:br>
            <a:r>
              <a:rPr lang="cs-CZ" dirty="0" smtClean="0"/>
              <a:t>1929 - 1933</a:t>
            </a:r>
            <a:endParaRPr lang="cs-CZ" dirty="0"/>
          </a:p>
        </p:txBody>
      </p:sp>
      <p:sp>
        <p:nvSpPr>
          <p:cNvPr id="5" name="Zástupný symbol pro obsah 4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cs-CZ" dirty="0" smtClean="0"/>
              <a:t> 24. říjen 1929 = „černý čtvrtek“ na Wall Streetu</a:t>
            </a:r>
            <a:endParaRPr lang="cs-CZ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83768" y="2492895"/>
            <a:ext cx="4104456" cy="374441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6984447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cs-CZ" dirty="0" smtClean="0"/>
              <a:t>Newyorská burza – největší peněžní trh světa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b="1" dirty="0" smtClean="0">
                <a:solidFill>
                  <a:srgbClr val="0070C0"/>
                </a:solidFill>
              </a:rPr>
              <a:t>20. léta </a:t>
            </a:r>
            <a:r>
              <a:rPr lang="cs-CZ" dirty="0" smtClean="0"/>
              <a:t>– po překonání poválečné krize nastal </a:t>
            </a:r>
            <a:r>
              <a:rPr lang="cs-CZ" b="1" dirty="0" smtClean="0"/>
              <a:t>vzestup výroby</a:t>
            </a:r>
            <a:r>
              <a:rPr lang="cs-CZ" dirty="0" smtClean="0"/>
              <a:t>, nákupy zboží i </a:t>
            </a:r>
            <a:r>
              <a:rPr lang="cs-CZ" b="1" dirty="0" smtClean="0"/>
              <a:t>akcií</a:t>
            </a:r>
            <a:r>
              <a:rPr lang="cs-CZ" dirty="0" smtClean="0"/>
              <a:t> od burzovních </a:t>
            </a:r>
            <a:r>
              <a:rPr lang="cs-CZ" b="1" dirty="0" smtClean="0"/>
              <a:t>makléřů</a:t>
            </a:r>
            <a:r>
              <a:rPr lang="cs-CZ" dirty="0" smtClean="0"/>
              <a:t>, půjčky, </a:t>
            </a:r>
            <a:r>
              <a:rPr lang="cs-CZ" b="1" dirty="0" smtClean="0"/>
              <a:t>hypotéky</a:t>
            </a:r>
            <a:r>
              <a:rPr lang="cs-CZ" dirty="0" smtClean="0"/>
              <a:t>, bezstarostný život</a:t>
            </a:r>
          </a:p>
          <a:p>
            <a:r>
              <a:rPr lang="cs-CZ" b="1" dirty="0" smtClean="0">
                <a:solidFill>
                  <a:srgbClr val="0070C0"/>
                </a:solidFill>
              </a:rPr>
              <a:t>V říjnu 1929 </a:t>
            </a:r>
            <a:r>
              <a:rPr lang="cs-CZ" dirty="0" smtClean="0"/>
              <a:t>se ceny akcií začaly hroutit </a:t>
            </a:r>
          </a:p>
          <a:p>
            <a:r>
              <a:rPr lang="cs-CZ" dirty="0" smtClean="0"/>
              <a:t>Ve snaze, co nejrychleji se jich zbavit, </a:t>
            </a:r>
            <a:r>
              <a:rPr lang="cs-CZ" b="1" dirty="0" smtClean="0"/>
              <a:t>prodávaly</a:t>
            </a:r>
            <a:r>
              <a:rPr lang="cs-CZ" dirty="0" smtClean="0"/>
              <a:t> </a:t>
            </a:r>
            <a:r>
              <a:rPr lang="cs-CZ" b="1" dirty="0" smtClean="0"/>
              <a:t>se pod cenou</a:t>
            </a:r>
            <a:endParaRPr lang="cs-CZ" b="1" dirty="0"/>
          </a:p>
          <a:p>
            <a:endParaRPr lang="cs-CZ" dirty="0"/>
          </a:p>
        </p:txBody>
      </p:sp>
      <p:sp>
        <p:nvSpPr>
          <p:cNvPr id="6" name="Šipka doprava 5"/>
          <p:cNvSpPr/>
          <p:nvPr/>
        </p:nvSpPr>
        <p:spPr>
          <a:xfrm>
            <a:off x="7740352" y="3717032"/>
            <a:ext cx="978408" cy="432048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9353691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dirty="0" smtClean="0"/>
              <a:t>Hlavní příčina krize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cs-CZ" b="1" dirty="0" smtClean="0"/>
              <a:t>   Nadměrná výroba zboží</a:t>
            </a:r>
          </a:p>
          <a:p>
            <a:endParaRPr lang="cs-CZ" b="1" dirty="0" smtClean="0"/>
          </a:p>
          <a:p>
            <a:pPr marL="0" indent="0">
              <a:buNone/>
            </a:pPr>
            <a:r>
              <a:rPr lang="cs-CZ" dirty="0" smtClean="0"/>
              <a:t>                    nebyl odbyt</a:t>
            </a:r>
          </a:p>
          <a:p>
            <a:pPr marL="0" indent="0">
              <a:buNone/>
            </a:pPr>
            <a:r>
              <a:rPr lang="cs-CZ" dirty="0"/>
              <a:t> </a:t>
            </a:r>
            <a:r>
              <a:rPr lang="cs-CZ" dirty="0" smtClean="0"/>
              <a:t>                    </a:t>
            </a:r>
          </a:p>
          <a:p>
            <a:pPr marL="0" indent="0">
              <a:buNone/>
            </a:pPr>
            <a:r>
              <a:rPr lang="cs-CZ" dirty="0"/>
              <a:t> </a:t>
            </a:r>
            <a:r>
              <a:rPr lang="cs-CZ" dirty="0" smtClean="0"/>
              <a:t>                    hromadily se výrobky</a:t>
            </a:r>
          </a:p>
          <a:p>
            <a:endParaRPr lang="cs-CZ" dirty="0"/>
          </a:p>
          <a:p>
            <a:pPr marL="0" indent="0">
              <a:buNone/>
            </a:pPr>
            <a:r>
              <a:rPr lang="cs-CZ" dirty="0" smtClean="0"/>
              <a:t>                     přestávalo se vyrábět              </a:t>
            </a:r>
          </a:p>
          <a:p>
            <a:endParaRPr lang="cs-CZ" dirty="0"/>
          </a:p>
        </p:txBody>
      </p:sp>
      <p:sp>
        <p:nvSpPr>
          <p:cNvPr id="5" name="Šipka doprava 4"/>
          <p:cNvSpPr/>
          <p:nvPr/>
        </p:nvSpPr>
        <p:spPr>
          <a:xfrm>
            <a:off x="811518" y="2708920"/>
            <a:ext cx="978408" cy="576064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7" name="Šipka doprava 6"/>
          <p:cNvSpPr/>
          <p:nvPr/>
        </p:nvSpPr>
        <p:spPr>
          <a:xfrm>
            <a:off x="811518" y="3861048"/>
            <a:ext cx="978408" cy="700656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8" name="Šipka doprava 7"/>
          <p:cNvSpPr/>
          <p:nvPr/>
        </p:nvSpPr>
        <p:spPr>
          <a:xfrm>
            <a:off x="811518" y="5091282"/>
            <a:ext cx="978408" cy="628648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5192723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dirty="0" smtClean="0"/>
              <a:t>Prázdná továrna v době krize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611560" y="6858000"/>
            <a:ext cx="8686800" cy="4525963"/>
          </a:xfrm>
        </p:spPr>
        <p:txBody>
          <a:bodyPr/>
          <a:lstStyle/>
          <a:p>
            <a:endParaRPr lang="cs-CZ" dirty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39752" y="2204864"/>
            <a:ext cx="4608512" cy="352839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2031049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dirty="0" smtClean="0"/>
              <a:t>Tragické důsledky krize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Zhroucení světového obchodu (pokles na 1/3)</a:t>
            </a:r>
          </a:p>
          <a:p>
            <a:r>
              <a:rPr lang="cs-CZ" dirty="0" smtClean="0"/>
              <a:t>Pokles průmyslové výroby (1932 o 37%)</a:t>
            </a:r>
          </a:p>
          <a:p>
            <a:r>
              <a:rPr lang="cs-CZ" dirty="0" smtClean="0"/>
              <a:t>Devalvace měn</a:t>
            </a:r>
          </a:p>
          <a:p>
            <a:r>
              <a:rPr lang="cs-CZ" dirty="0" smtClean="0"/>
              <a:t>Nezaměstnanost ve světě (30 miliónů)</a:t>
            </a:r>
          </a:p>
          <a:p>
            <a:r>
              <a:rPr lang="cs-CZ" dirty="0" smtClean="0"/>
              <a:t>Nepokoje ve společnosti – stávky, demonstrace, hladové pochody, sebevraždy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9351590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dirty="0" smtClean="0"/>
              <a:t>Nezaměstnaní čekají na polévku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691680" y="7533455"/>
            <a:ext cx="7299920" cy="144016"/>
          </a:xfrm>
        </p:spPr>
        <p:txBody>
          <a:bodyPr>
            <a:normAutofit fontScale="25000" lnSpcReduction="20000"/>
          </a:bodyPr>
          <a:lstStyle/>
          <a:p>
            <a:endParaRPr lang="cs-CZ" dirty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79712" y="1772816"/>
            <a:ext cx="5112568" cy="417646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3079510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Úkol: pracuj se slovníkem cizích slov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Konjunktura =</a:t>
            </a:r>
          </a:p>
          <a:p>
            <a:r>
              <a:rPr lang="cs-CZ" dirty="0" smtClean="0"/>
              <a:t>Akcie = </a:t>
            </a:r>
          </a:p>
          <a:p>
            <a:r>
              <a:rPr lang="cs-CZ" dirty="0" smtClean="0"/>
              <a:t>Burza = </a:t>
            </a:r>
          </a:p>
          <a:p>
            <a:r>
              <a:rPr lang="cs-CZ" dirty="0" smtClean="0"/>
              <a:t>Makléř =</a:t>
            </a:r>
          </a:p>
          <a:p>
            <a:r>
              <a:rPr lang="cs-CZ" dirty="0" smtClean="0"/>
              <a:t>Bankrot =</a:t>
            </a:r>
          </a:p>
          <a:p>
            <a:r>
              <a:rPr lang="cs-CZ" dirty="0" smtClean="0"/>
              <a:t>Hypotéka = </a:t>
            </a:r>
          </a:p>
          <a:p>
            <a:r>
              <a:rPr lang="cs-CZ" dirty="0" smtClean="0"/>
              <a:t>Devalvace =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9701079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dirty="0" smtClean="0"/>
              <a:t>Řešení: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cs-CZ" dirty="0" smtClean="0"/>
              <a:t>Konjunktura = rozmach výroby</a:t>
            </a:r>
          </a:p>
          <a:p>
            <a:r>
              <a:rPr lang="cs-CZ" dirty="0" smtClean="0"/>
              <a:t>Akcie = cenný papír zajišťující podíl na zisku</a:t>
            </a:r>
          </a:p>
          <a:p>
            <a:pPr marL="0" indent="0">
              <a:buNone/>
            </a:pPr>
            <a:r>
              <a:rPr lang="cs-CZ" dirty="0" smtClean="0"/>
              <a:t>                 určité akciové společnosti</a:t>
            </a:r>
          </a:p>
          <a:p>
            <a:r>
              <a:rPr lang="cs-CZ" dirty="0" smtClean="0"/>
              <a:t>Burza = trh s cennými papíry </a:t>
            </a:r>
          </a:p>
          <a:p>
            <a:r>
              <a:rPr lang="cs-CZ" dirty="0" smtClean="0"/>
              <a:t>Makléř = zprostředkovatel obchodu na burze</a:t>
            </a:r>
          </a:p>
          <a:p>
            <a:r>
              <a:rPr lang="cs-CZ" dirty="0" smtClean="0"/>
              <a:t>Bankrot = finanční úpadek</a:t>
            </a:r>
          </a:p>
          <a:p>
            <a:r>
              <a:rPr lang="cs-CZ" dirty="0" smtClean="0"/>
              <a:t>Hypotéka = peněžní dluh na nemovitosti </a:t>
            </a:r>
          </a:p>
          <a:p>
            <a:r>
              <a:rPr lang="cs-CZ" dirty="0" smtClean="0"/>
              <a:t>Devalvace = snížení hodnoty </a:t>
            </a:r>
            <a:r>
              <a:rPr lang="cs-CZ" dirty="0"/>
              <a:t>p</a:t>
            </a:r>
            <a:r>
              <a:rPr lang="cs-CZ" dirty="0" smtClean="0"/>
              <a:t>eněz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40040199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dirty="0" smtClean="0"/>
              <a:t>Rozšíření krize do dalších zemí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b="1" dirty="0" smtClean="0"/>
              <a:t>Velká Británie </a:t>
            </a:r>
            <a:r>
              <a:rPr lang="cs-CZ" dirty="0" smtClean="0"/>
              <a:t>(devalvace libry)</a:t>
            </a:r>
          </a:p>
          <a:p>
            <a:r>
              <a:rPr lang="cs-CZ" b="1" dirty="0" smtClean="0"/>
              <a:t>Austrálie</a:t>
            </a:r>
            <a:r>
              <a:rPr lang="cs-CZ" dirty="0" smtClean="0"/>
              <a:t>, Indonésie, Brazílie</a:t>
            </a:r>
          </a:p>
          <a:p>
            <a:r>
              <a:rPr lang="cs-CZ" b="1" dirty="0" smtClean="0"/>
              <a:t>Německo</a:t>
            </a:r>
            <a:r>
              <a:rPr lang="cs-CZ" dirty="0" smtClean="0"/>
              <a:t>, Rakousko, Holandsko, Belgie (krachovaly banky)</a:t>
            </a:r>
          </a:p>
          <a:p>
            <a:r>
              <a:rPr lang="cs-CZ" b="1" dirty="0" smtClean="0"/>
              <a:t>Španělsko</a:t>
            </a:r>
            <a:r>
              <a:rPr lang="cs-CZ" dirty="0" smtClean="0"/>
              <a:t> (krize byla jednou z příčin občanské války)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5416162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cs-CZ" dirty="0" smtClean="0"/>
              <a:t>Krize BYLA JEDNOU Z PŘÍČIN 2. SVĚTOVÉ VÁLKY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b="1" dirty="0" smtClean="0"/>
              <a:t>Představitelé totalitních režimů </a:t>
            </a:r>
            <a:r>
              <a:rPr lang="cs-CZ" dirty="0" smtClean="0"/>
              <a:t>slibovali východisko z krize (připravovali se na válku, </a:t>
            </a:r>
            <a:r>
              <a:rPr lang="cs-CZ" b="1" dirty="0" smtClean="0"/>
              <a:t>zahájili válečnou výrobu</a:t>
            </a:r>
            <a:r>
              <a:rPr lang="cs-CZ" dirty="0" smtClean="0"/>
              <a:t>)</a:t>
            </a:r>
            <a:endParaRPr lang="cs-CZ" dirty="0"/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43808" y="3140968"/>
            <a:ext cx="3168351" cy="338437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1048286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dirty="0" smtClean="0"/>
              <a:t>Zdroje: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07504" y="1628800"/>
            <a:ext cx="8884096" cy="4451325"/>
          </a:xfrm>
        </p:spPr>
        <p:txBody>
          <a:bodyPr/>
          <a:lstStyle/>
          <a:p>
            <a:pPr marL="0" indent="0">
              <a:buNone/>
            </a:pPr>
            <a:r>
              <a:rPr lang="cs-CZ" dirty="0">
                <a:hlinkClick r:id="rId2"/>
              </a:rPr>
              <a:t>http://</a:t>
            </a:r>
            <a:r>
              <a:rPr lang="cs-CZ" dirty="0" smtClean="0">
                <a:hlinkClick r:id="rId2"/>
              </a:rPr>
              <a:t>cs.wikipedia.org/wiki/Druh%C3%A1_sv%C4%9Btov%C3%A1_v%C3%A1lka</a:t>
            </a:r>
            <a:endParaRPr lang="cs-CZ" dirty="0" smtClean="0"/>
          </a:p>
          <a:p>
            <a:pPr marL="0" indent="0">
              <a:buNone/>
            </a:pPr>
            <a:endParaRPr lang="cs-CZ" dirty="0"/>
          </a:p>
          <a:p>
            <a:pPr marL="0" indent="0">
              <a:buNone/>
            </a:pPr>
            <a:r>
              <a:rPr lang="cs-CZ" dirty="0">
                <a:hlinkClick r:id="rId3"/>
              </a:rPr>
              <a:t>http://</a:t>
            </a:r>
            <a:r>
              <a:rPr lang="cs-CZ" dirty="0" smtClean="0">
                <a:hlinkClick r:id="rId3"/>
              </a:rPr>
              <a:t>cs.wikipedia.org/wiki/Velk%C3%A1_hospod%C3%A1%C5%99sk%C3%A1_krize</a:t>
            </a:r>
            <a:endParaRPr lang="cs-CZ" dirty="0"/>
          </a:p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r>
              <a:rPr lang="cs-CZ" dirty="0" smtClean="0"/>
              <a:t>Archív autora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2622930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Cesta">
  <a:themeElements>
    <a:clrScheme name="Cesta">
      <a:dk1>
        <a:sysClr val="windowText" lastClr="000000"/>
      </a:dk1>
      <a:lt1>
        <a:sysClr val="window" lastClr="FFFFFF"/>
      </a:lt1>
      <a:dk2>
        <a:srgbClr val="4E3B30"/>
      </a:dk2>
      <a:lt2>
        <a:srgbClr val="FBEEC9"/>
      </a:lt2>
      <a:accent1>
        <a:srgbClr val="F0A22E"/>
      </a:accent1>
      <a:accent2>
        <a:srgbClr val="A5644E"/>
      </a:accent2>
      <a:accent3>
        <a:srgbClr val="B58B80"/>
      </a:accent3>
      <a:accent4>
        <a:srgbClr val="C3986D"/>
      </a:accent4>
      <a:accent5>
        <a:srgbClr val="A19574"/>
      </a:accent5>
      <a:accent6>
        <a:srgbClr val="C17529"/>
      </a:accent6>
      <a:hlink>
        <a:srgbClr val="AD1F1F"/>
      </a:hlink>
      <a:folHlink>
        <a:srgbClr val="FFC42F"/>
      </a:folHlink>
    </a:clrScheme>
    <a:fontScheme name="Cesta">
      <a:majorFont>
        <a:latin typeface="Franklin Gothic Medium"/>
        <a:ea typeface=""/>
        <a:cs typeface=""/>
        <a:font script="Jpan" typeface="HG創英角ｺﾞｼｯｸUB"/>
        <a:font script="Hang" typeface="돋움"/>
        <a:font script="Hans" typeface="隶书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Franklin Gothic Book"/>
        <a:ea typeface=""/>
        <a:cs typeface=""/>
        <a:font script="Jpan" typeface="HGｺﾞｼｯｸE"/>
        <a:font script="Hang" typeface="돋움"/>
        <a:font script="Hans" typeface="华文楷体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Lití písma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80000"/>
              </a:schemeClr>
            </a:gs>
            <a:gs pos="62000">
              <a:schemeClr val="phClr">
                <a:tint val="30000"/>
                <a:satMod val="180000"/>
              </a:schemeClr>
            </a:gs>
            <a:gs pos="100000">
              <a:schemeClr val="phClr">
                <a:tint val="22000"/>
                <a:satMod val="180000"/>
              </a:schemeClr>
            </a:gs>
          </a:gsLst>
          <a:lin ang="16200000" scaled="0"/>
        </a:gradFill>
        <a:gradFill rotWithShape="1">
          <a:gsLst>
            <a:gs pos="0">
              <a:schemeClr val="phClr">
                <a:shade val="58000"/>
                <a:satMod val="150000"/>
              </a:schemeClr>
            </a:gs>
            <a:gs pos="72000">
              <a:schemeClr val="phClr">
                <a:tint val="90000"/>
                <a:satMod val="135000"/>
              </a:schemeClr>
            </a:gs>
            <a:gs pos="100000">
              <a:schemeClr val="phClr">
                <a:tint val="80000"/>
                <a:satMod val="15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80000"/>
            </a:schemeClr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38100" dir="5400000" rotWithShape="0">
              <a:srgbClr val="000000">
                <a:alpha val="43137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43137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soft" dir="tl">
              <a:rot lat="0" lon="0" rev="20000000"/>
            </a:lightRig>
          </a:scene3d>
          <a:sp3d prstMaterial="matte">
            <a:bevelT w="63500" h="63500" prst="coolSlant"/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05000"/>
              </a:schemeClr>
            </a:duotone>
          </a:blip>
          <a:tile tx="0" ty="0" sx="95000" sy="95000" flip="none" algn="t"/>
        </a:blipFill>
        <a:blipFill>
          <a:blip xmlns:r="http://schemas.openxmlformats.org/officeDocument/2006/relationships" r:embed="rId2">
            <a:duotone>
              <a:schemeClr val="phClr">
                <a:shade val="30000"/>
                <a:satMod val="455000"/>
              </a:schemeClr>
              <a:schemeClr val="phClr">
                <a:tint val="95000"/>
                <a:satMod val="120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Trek</Template>
  <TotalTime>823</TotalTime>
  <Words>377</Words>
  <Application>Microsoft Office PowerPoint</Application>
  <PresentationFormat>Předvádění na obrazovce (4:3)</PresentationFormat>
  <Paragraphs>73</Paragraphs>
  <Slides>12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12</vt:i4>
      </vt:variant>
    </vt:vector>
  </HeadingPairs>
  <TitlesOfParts>
    <vt:vector size="13" baseType="lpstr">
      <vt:lpstr>Cesta</vt:lpstr>
      <vt:lpstr>Prezentace aplikace PowerPoint</vt:lpstr>
      <vt:lpstr>Světová hospodářská krize 1929 - 1933</vt:lpstr>
      <vt:lpstr>Newyorská burza – největší peněžní trh světa</vt:lpstr>
      <vt:lpstr>Hlavní příčina krize</vt:lpstr>
      <vt:lpstr>Prázdná továrna v době krize</vt:lpstr>
      <vt:lpstr>Tragické důsledky krize</vt:lpstr>
      <vt:lpstr>Nezaměstnaní čekají na polévku</vt:lpstr>
      <vt:lpstr>Úkol: pracuj se slovníkem cizích slov</vt:lpstr>
      <vt:lpstr>Řešení:</vt:lpstr>
      <vt:lpstr>Rozšíření krize do dalších zemí</vt:lpstr>
      <vt:lpstr>Krize BYLA JEDNOU Z PŘÍČIN 2. SVĚTOVÉ VÁLKY</vt:lpstr>
      <vt:lpstr>Zdroje: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ZSTREBON</dc:creator>
  <cp:lastModifiedBy>ZSTREBON</cp:lastModifiedBy>
  <cp:revision>100</cp:revision>
  <dcterms:created xsi:type="dcterms:W3CDTF">2011-11-10T09:46:05Z</dcterms:created>
  <dcterms:modified xsi:type="dcterms:W3CDTF">2012-03-15T10:10:27Z</dcterms:modified>
</cp:coreProperties>
</file>