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60" r:id="rId4"/>
    <p:sldId id="261" r:id="rId5"/>
    <p:sldId id="263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114550"/>
            <a:ext cx="7924800" cy="1771650"/>
          </a:xfrm>
        </p:spPr>
        <p:txBody>
          <a:bodyPr>
            <a:noAutofit/>
          </a:bodyPr>
          <a:lstStyle>
            <a:lvl1pPr algn="r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86200"/>
            <a:ext cx="7924800" cy="1219200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133600"/>
            <a:ext cx="7772400" cy="1362075"/>
          </a:xfrm>
        </p:spPr>
        <p:txBody>
          <a:bodyPr anchor="b" anchorCtr="0"/>
          <a:lstStyle>
            <a:lvl1pPr algn="r">
              <a:defRPr sz="3600" b="0" i="0" cap="all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505200"/>
            <a:ext cx="7772400" cy="9017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2783796">
            <a:off x="6232" y="-270992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336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864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864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 2"/>
              </a:rPr>
              <a:t>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53" y="273050"/>
            <a:ext cx="2680447" cy="116205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49" y="914400"/>
            <a:ext cx="5338763" cy="479901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600">
                <a:solidFill>
                  <a:schemeClr val="accent1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4">
                    <a:lumMod val="50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5153" y="1905001"/>
            <a:ext cx="2223247" cy="4037012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1341" y="6539753"/>
            <a:ext cx="1828800" cy="228600"/>
          </a:xfrm>
        </p:spPr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34440"/>
            <a:ext cx="4700016" cy="416052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10" y="4828310"/>
            <a:ext cx="6780213" cy="640080"/>
          </a:xfrm>
        </p:spPr>
        <p:txBody>
          <a:bodyPr anchor="b"/>
          <a:lstStyle>
            <a:lvl1pPr algn="r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08811" y="5486400"/>
            <a:ext cx="6780212" cy="640358"/>
          </a:xfrm>
        </p:spPr>
        <p:txBody>
          <a:bodyPr/>
          <a:lstStyle>
            <a:lvl1pPr marL="0" indent="0" algn="r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50863" y="685800"/>
            <a:ext cx="8138160" cy="38404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6623" y="1005840"/>
            <a:ext cx="7406640" cy="3200400"/>
          </a:xfrm>
          <a:solidFill>
            <a:schemeClr val="tx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>
            <a:spLocks/>
          </p:cNvSpPr>
          <p:nvPr/>
        </p:nvSpPr>
        <p:spPr>
          <a:xfrm>
            <a:off x="3575304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18204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>
            <a:spLocks/>
          </p:cNvSpPr>
          <p:nvPr/>
        </p:nvSpPr>
        <p:spPr>
          <a:xfrm>
            <a:off x="6400800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3"/>
          </p:nvPr>
        </p:nvSpPr>
        <p:spPr>
          <a:xfrm>
            <a:off x="6743700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66160" y="34290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3"/>
          </p:nvPr>
        </p:nvSpPr>
        <p:spPr>
          <a:xfrm>
            <a:off x="3886200" y="37719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814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5"/>
          </p:nvPr>
        </p:nvSpPr>
        <p:spPr>
          <a:xfrm>
            <a:off x="3924300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Picture Placeholder 2"/>
          <p:cNvSpPr>
            <a:spLocks noGrp="1"/>
          </p:cNvSpPr>
          <p:nvPr>
            <p:ph type="pic" idx="16"/>
          </p:nvPr>
        </p:nvSpPr>
        <p:spPr>
          <a:xfrm>
            <a:off x="6742113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9364" y="699247"/>
            <a:ext cx="1667435" cy="501416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699247"/>
            <a:ext cx="6037729" cy="50141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5">
          <a:fgClr>
            <a:schemeClr val="bg2">
              <a:lumMod val="50000"/>
              <a:lumOff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0"/>
            <a:ext cx="6553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1341" y="6539753"/>
            <a:ext cx="1828800" cy="22860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514B602D-7D4C-40D7-8B3A-5560BE63197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43400" y="6539753"/>
            <a:ext cx="3657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539753"/>
            <a:ext cx="609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94AB4EC1-8623-450A-82E1-3CB6E7A0008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1500"/>
        </a:spcBef>
        <a:buFont typeface="Wingdings" pitchFamily="2" charset="2"/>
        <a:buChar char="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1500"/>
        </a:spcBef>
        <a:buFont typeface="Wingdings" pitchFamily="2" charset="2"/>
        <a:buChar char="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-457200" algn="l" defTabSz="914400" rtl="0" eaLnBrk="1" latinLnBrk="0" hangingPunct="1">
        <a:spcBef>
          <a:spcPts val="1500"/>
        </a:spcBef>
        <a:buFont typeface="Wingdings" pitchFamily="2" charset="2"/>
        <a:buChar char="Ï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1116200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VY_32_Inovace_3164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Karel Veliký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Karel Veliký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 velkou osobností franské říše, 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Karlem Velikým, s jeho politikou a kulturou.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Seznámí se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 franckou říší a významným panovníkem Karlem Velikým.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8860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40">
          <a:fgClr>
            <a:schemeClr val="bg1"/>
          </a:fgClr>
          <a:bgClr>
            <a:schemeClr val="bg1">
              <a:lumMod val="25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48680"/>
            <a:ext cx="8748464" cy="2232248"/>
          </a:xfrm>
        </p:spPr>
        <p:txBody>
          <a:bodyPr/>
          <a:lstStyle/>
          <a:p>
            <a:r>
              <a:rPr lang="cs-CZ" sz="8800" b="1" dirty="0">
                <a:solidFill>
                  <a:srgbClr val="FF0000"/>
                </a:solidFill>
              </a:rPr>
              <a:t>Karel Veliký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38200" y="2204864"/>
            <a:ext cx="7924800" cy="290053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Dějepis 7.třída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ZLJ8VCN3\MP9004339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414900"/>
            <a:ext cx="4666523" cy="286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417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99592" y="1700213"/>
            <a:ext cx="7920880" cy="4033043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sz="6700" b="1" dirty="0">
                <a:solidFill>
                  <a:schemeClr val="tx2"/>
                </a:solidFill>
              </a:rPr>
              <a:t>b</a:t>
            </a:r>
            <a:r>
              <a:rPr lang="cs-CZ" sz="6700" b="1" dirty="0" smtClean="0">
                <a:solidFill>
                  <a:schemeClr val="tx2"/>
                </a:solidFill>
              </a:rPr>
              <a:t>yl synem Pipina z rodu Karlovců, majordoma, který svrhl Merovejce a chopil se moci ve francké říši.</a:t>
            </a:r>
          </a:p>
          <a:p>
            <a:pPr>
              <a:buFont typeface="Wingdings" pitchFamily="2" charset="2"/>
              <a:buChar char="v"/>
            </a:pPr>
            <a:r>
              <a:rPr lang="cs-CZ" sz="6700" b="1" dirty="0">
                <a:solidFill>
                  <a:schemeClr val="tx2"/>
                </a:solidFill>
              </a:rPr>
              <a:t>n</a:t>
            </a:r>
            <a:r>
              <a:rPr lang="cs-CZ" sz="6700" b="1" dirty="0" smtClean="0">
                <a:solidFill>
                  <a:schemeClr val="tx2"/>
                </a:solidFill>
              </a:rPr>
              <a:t>ejslavnější panovník a úspěšný válečník</a:t>
            </a:r>
          </a:p>
          <a:p>
            <a:pPr>
              <a:buFont typeface="Wingdings" pitchFamily="2" charset="2"/>
              <a:buChar char="v"/>
            </a:pPr>
            <a:r>
              <a:rPr lang="cs-CZ" sz="6700" b="1" dirty="0">
                <a:solidFill>
                  <a:schemeClr val="tx2"/>
                </a:solidFill>
              </a:rPr>
              <a:t>d</a:t>
            </a:r>
            <a:r>
              <a:rPr lang="cs-CZ" sz="6700" b="1" dirty="0" smtClean="0">
                <a:solidFill>
                  <a:schemeClr val="tx2"/>
                </a:solidFill>
              </a:rPr>
              <a:t>bal na rozvoj vzdělanosti </a:t>
            </a:r>
          </a:p>
          <a:p>
            <a:pPr marL="0" indent="0">
              <a:buNone/>
            </a:pPr>
            <a:r>
              <a:rPr lang="cs-CZ" sz="6700" b="1" dirty="0" smtClean="0">
                <a:solidFill>
                  <a:schemeClr val="tx2"/>
                </a:solidFill>
              </a:rPr>
              <a:t>     a kultury</a:t>
            </a:r>
            <a:endParaRPr lang="cs-CZ" sz="6700" b="1" dirty="0">
              <a:solidFill>
                <a:schemeClr val="tx2"/>
              </a:solidFill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1619672" y="0"/>
            <a:ext cx="6408712" cy="1916832"/>
          </a:xfrm>
          <a:prstGeom prst="flowChartPunchedTape">
            <a:avLst/>
          </a:prstGeom>
          <a:solidFill>
            <a:schemeClr val="tx2">
              <a:lumMod val="65000"/>
            </a:schemeClr>
          </a:solidFill>
          <a:ln>
            <a:solidFill>
              <a:schemeClr val="bg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2"/>
                </a:solidFill>
              </a:rPr>
              <a:t>Kdo byl Karel Veliký ?</a:t>
            </a:r>
            <a:endParaRPr lang="cs-CZ" sz="4400" b="1" dirty="0">
              <a:solidFill>
                <a:schemeClr val="bg2"/>
              </a:solidFill>
            </a:endParaRPr>
          </a:p>
        </p:txBody>
      </p:sp>
      <p:pic>
        <p:nvPicPr>
          <p:cNvPr id="2050" name="Picture 2" descr="C:\Users\mzavisova\AppData\Local\Microsoft\Windows\Temporary Internet Files\Content.IE5\377NIBZT\MC900149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151" y="4294830"/>
            <a:ext cx="2371725" cy="254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19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chemeClr val="bg2"/>
                </a:solidFill>
              </a:rPr>
              <a:t>Jak se stal císařem ?</a:t>
            </a:r>
            <a:endParaRPr lang="cs-CZ" sz="48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8594" y="1371922"/>
            <a:ext cx="8219256" cy="4752528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 b="1" dirty="0" smtClean="0">
                <a:solidFill>
                  <a:schemeClr val="tx2"/>
                </a:solidFill>
              </a:rPr>
              <a:t>papež</a:t>
            </a:r>
            <a:r>
              <a:rPr lang="cs-CZ" sz="2800" b="1" dirty="0">
                <a:solidFill>
                  <a:schemeClr val="tx2"/>
                </a:solidFill>
              </a:rPr>
              <a:t>, kterého Římané uvěznili, požádal Karla o pomoc. Za odměnu svého zachránce jmenoval </a:t>
            </a:r>
            <a:r>
              <a:rPr lang="cs-CZ" sz="2800" b="1" dirty="0" smtClean="0">
                <a:solidFill>
                  <a:schemeClr val="tx2"/>
                </a:solidFill>
              </a:rPr>
              <a:t>r. 800 římským </a:t>
            </a:r>
            <a:r>
              <a:rPr lang="cs-CZ" sz="2800" b="1" dirty="0">
                <a:solidFill>
                  <a:schemeClr val="tx2"/>
                </a:solidFill>
              </a:rPr>
              <a:t>císařem. </a:t>
            </a:r>
            <a:endParaRPr lang="cs-CZ" sz="2800" b="1" dirty="0" smtClean="0">
              <a:solidFill>
                <a:schemeClr val="tx2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sz="2800" b="1" dirty="0">
              <a:solidFill>
                <a:schemeClr val="tx2"/>
              </a:solidFill>
              <a:sym typeface="Wingdings" pitchFamily="2" charset="2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 b="1" dirty="0">
                <a:solidFill>
                  <a:schemeClr val="tx2"/>
                </a:solidFill>
                <a:sym typeface="Wingdings" pitchFamily="2" charset="2"/>
              </a:rPr>
              <a:t>Spojenectví s papežem prospělo oběma: Karel se stal pánem západní Evropy, papež </a:t>
            </a:r>
            <a:r>
              <a:rPr lang="cs-CZ" sz="2800" b="1" dirty="0" smtClean="0">
                <a:solidFill>
                  <a:schemeClr val="tx2"/>
                </a:solidFill>
                <a:sym typeface="Wingdings" pitchFamily="2" charset="2"/>
              </a:rPr>
              <a:t> vládcem </a:t>
            </a:r>
            <a:r>
              <a:rPr lang="cs-CZ" sz="2800" b="1" dirty="0">
                <a:solidFill>
                  <a:schemeClr val="tx2"/>
                </a:solidFill>
                <a:sym typeface="Wingdings" pitchFamily="2" charset="2"/>
              </a:rPr>
              <a:t>západních křesťanů. Navzájem se podporovali. Konkurencí pro oba zůstala Byzantská říše.</a:t>
            </a:r>
            <a:endParaRPr lang="cs-CZ" sz="2800" b="1" dirty="0">
              <a:solidFill>
                <a:schemeClr val="tx2"/>
              </a:solidFill>
            </a:endParaRPr>
          </a:p>
          <a:p>
            <a:endParaRPr lang="cs-CZ" dirty="0"/>
          </a:p>
        </p:txBody>
      </p:sp>
      <p:pic>
        <p:nvPicPr>
          <p:cNvPr id="3074" name="Picture 2" descr="C:\Users\mzavisova\AppData\Local\Microsoft\Windows\Temporary Internet Files\Content.IE5\4O4X942X\MC900378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079374"/>
            <a:ext cx="2160239" cy="1527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6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/>
                </a:solidFill>
              </a:rPr>
              <a:t>Jak vypadalo vojsko za </a:t>
            </a:r>
            <a:r>
              <a:rPr lang="cs-CZ" b="1" dirty="0" err="1" smtClean="0">
                <a:solidFill>
                  <a:schemeClr val="bg2"/>
                </a:solidFill>
              </a:rPr>
              <a:t>karla</a:t>
            </a:r>
            <a:r>
              <a:rPr lang="cs-CZ" b="1" dirty="0" smtClean="0">
                <a:solidFill>
                  <a:schemeClr val="bg2"/>
                </a:solidFill>
              </a:rPr>
              <a:t> velikého ?</a:t>
            </a:r>
            <a:endParaRPr lang="cs-CZ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00808"/>
            <a:ext cx="8579296" cy="5040560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Jádrem armády byli rytíři na koních. Víc bylo ale pěšáků v jejich družinách. </a:t>
            </a:r>
            <a:r>
              <a:rPr lang="cs-CZ" sz="2800" b="1" dirty="0" smtClean="0"/>
              <a:t>Díky </a:t>
            </a:r>
            <a:r>
              <a:rPr lang="cs-CZ" sz="2800" b="1" dirty="0"/>
              <a:t>drátěným košilím byli těžko zranitelní. Výrobní tajemství zbroje Frankové tajili, ale neutajili. Podobné brnění později uměli i kováři na Velké Moravě</a:t>
            </a:r>
            <a:r>
              <a:rPr lang="cs-CZ" sz="2800" b="1" dirty="0" smtClean="0"/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Karel velel železnou </a:t>
            </a:r>
            <a:r>
              <a:rPr lang="cs-CZ" sz="2800" b="1" dirty="0" smtClean="0"/>
              <a:t>rukou. Když </a:t>
            </a:r>
            <a:r>
              <a:rPr lang="cs-CZ" sz="2800" b="1" dirty="0"/>
              <a:t>se vzbouřili Sasové, nechal jich 4000 popravit . </a:t>
            </a:r>
            <a:endParaRPr lang="cs-CZ" sz="2800" b="1" dirty="0" smtClean="0"/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sz="2800" b="1" dirty="0" smtClean="0"/>
              <a:t>     Přezdívali </a:t>
            </a:r>
            <a:r>
              <a:rPr lang="cs-CZ" sz="2800" b="1" dirty="0"/>
              <a:t>mu „saský řezník“.</a:t>
            </a:r>
          </a:p>
          <a:p>
            <a:endParaRPr lang="cs-CZ" dirty="0"/>
          </a:p>
        </p:txBody>
      </p:sp>
      <p:pic>
        <p:nvPicPr>
          <p:cNvPr id="1027" name="Picture 3" descr="C:\Users\mzavisova\AppData\Local\Microsoft\Windows\Temporary Internet Files\Content.IE5\TKB4JE0C\MC9002309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085184"/>
            <a:ext cx="1755575" cy="1591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1050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23528" y="116632"/>
            <a:ext cx="6912768" cy="1728192"/>
          </a:xfrm>
          <a:prstGeom prst="ellipse">
            <a:avLst/>
          </a:prstGeom>
          <a:solidFill>
            <a:schemeClr val="tx2">
              <a:lumMod val="65000"/>
            </a:schemeClr>
          </a:solidFill>
          <a:ln>
            <a:solidFill>
              <a:schemeClr val="bg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2"/>
                </a:solidFill>
              </a:rPr>
              <a:t>Co je karolinská renesance ?</a:t>
            </a:r>
            <a:endParaRPr lang="cs-CZ" sz="4400" b="1" dirty="0">
              <a:solidFill>
                <a:schemeClr val="bg2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79512" y="1844824"/>
            <a:ext cx="8640960" cy="4896544"/>
          </a:xfrm>
          <a:prstGeom prst="ellipse">
            <a:avLst/>
          </a:prstGeom>
          <a:solidFill>
            <a:schemeClr val="bg2">
              <a:lumMod val="65000"/>
              <a:lumOff val="35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Karel chtěl obnovit slávu a krásu antického </a:t>
            </a:r>
            <a:r>
              <a:rPr lang="cs-CZ" sz="2400" b="1" dirty="0" smtClean="0"/>
              <a:t>Říma. </a:t>
            </a:r>
            <a:r>
              <a:rPr lang="cs-CZ" sz="2400" b="1" dirty="0"/>
              <a:t>Architekti pro něj vystavěli palác v Cáchách a korunovační osmibokou kapli „</a:t>
            </a:r>
            <a:r>
              <a:rPr lang="cs-CZ" sz="2400" b="1" dirty="0" err="1"/>
              <a:t>Octagon</a:t>
            </a:r>
            <a:r>
              <a:rPr lang="cs-CZ" sz="2400" b="1" dirty="0"/>
              <a:t>“.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Kláštery byly tehdy středem kultury: mniši učili </a:t>
            </a:r>
            <a:r>
              <a:rPr lang="cs-CZ" sz="2400" b="1" dirty="0" smtClean="0"/>
              <a:t>, opisovali </a:t>
            </a:r>
            <a:r>
              <a:rPr lang="cs-CZ" sz="2400" b="1" dirty="0"/>
              <a:t>knihy (knihovny), zdobili je obrázky ze zlata a barev tzv. „iluminacemi</a:t>
            </a:r>
            <a:r>
              <a:rPr lang="cs-CZ" sz="2400" b="1" dirty="0" smtClean="0"/>
              <a:t>“.</a:t>
            </a:r>
            <a:endParaRPr lang="cs-CZ" sz="2400" b="1" dirty="0"/>
          </a:p>
        </p:txBody>
      </p:sp>
      <p:pic>
        <p:nvPicPr>
          <p:cNvPr id="2054" name="Picture 6" descr="C:\Users\mzavisova\AppData\Local\Microsoft\Windows\Temporary Internet Files\Content.IE5\2DF873JT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169" y="812505"/>
            <a:ext cx="1678550" cy="146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5201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620688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cs-CZ" sz="3600" b="1" dirty="0" smtClean="0">
                <a:solidFill>
                  <a:srgbClr val="FFC000"/>
                </a:solidFill>
              </a:rPr>
              <a:t>ZDROJ OBRÁZKŮ A ILUSTRACÍ</a:t>
            </a:r>
          </a:p>
          <a:p>
            <a:pPr lvl="2"/>
            <a:r>
              <a:rPr lang="cs-CZ" sz="3600" b="1" dirty="0" smtClean="0">
                <a:solidFill>
                  <a:srgbClr val="FFC000"/>
                </a:solidFill>
              </a:rPr>
              <a:t>www.office.microsoft.com </a:t>
            </a:r>
          </a:p>
          <a:p>
            <a:pPr lvl="2"/>
            <a:r>
              <a:rPr lang="cs-CZ" sz="3600" b="1" dirty="0" smtClean="0">
                <a:solidFill>
                  <a:srgbClr val="FFC000"/>
                </a:solidFill>
              </a:rPr>
              <a:t>CITACE: archiv autora</a:t>
            </a:r>
            <a:endParaRPr lang="cs-CZ" sz="36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949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1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Celebration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lebra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blipFill rotWithShape="1">
          <a:blip xmlns:r="http://schemas.openxmlformats.org/officeDocument/2006/relationships" r:embed="rId1">
            <a:duotone>
              <a:schemeClr val="phClr">
                <a:tint val="30000"/>
                <a:satMod val="175000"/>
              </a:schemeClr>
              <a:schemeClr val="phClr">
                <a:shade val="50000"/>
                <a:satMod val="115000"/>
              </a:schemeClr>
            </a:duotone>
          </a:blip>
          <a:tile tx="0" ty="0" sx="80000" sy="8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innerShdw blurRad="76200">
              <a:srgbClr val="000000">
                <a:alpha val="50000"/>
              </a:srgbClr>
            </a:innerShdw>
          </a:effectLst>
          <a:scene3d>
            <a:camera prst="orthographicFront">
              <a:rot lat="0" lon="0" rev="0"/>
            </a:camera>
            <a:lightRig rig="soft" dir="t">
              <a:rot lat="0" lon="0" rev="7800000"/>
            </a:lightRig>
          </a:scene3d>
          <a:sp3d>
            <a:bevelT w="63500" h="38100" prst="relaxedInset"/>
          </a:sp3d>
        </a:effectStyle>
      </a:effectStyleLst>
      <a:bgFillStyleLst>
        <a:blipFill rotWithShape="1">
          <a:blip xmlns:r="http://schemas.openxmlformats.org/officeDocument/2006/relationships" r:embed="rId2">
            <a:duotone>
              <a:schemeClr val="phClr">
                <a:tint val="80000"/>
                <a:satMod val="300000"/>
                <a:lumMod val="110000"/>
              </a:schemeClr>
              <a:schemeClr val="phClr">
                <a:shade val="50000"/>
                <a:satMod val="130000"/>
                <a:lum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TC010258012[[fn=Motiv Oslava]]</Template>
  <TotalTime>65</TotalTime>
  <Words>295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Prezentace aplikace PowerPoint</vt:lpstr>
      <vt:lpstr>Karel Veliký</vt:lpstr>
      <vt:lpstr>Prezentace aplikace PowerPoint</vt:lpstr>
      <vt:lpstr>Jak se stal císařem ?</vt:lpstr>
      <vt:lpstr>Jak vypadalo vojsko za karla velikého 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8</cp:revision>
  <dcterms:created xsi:type="dcterms:W3CDTF">2012-02-29T18:46:05Z</dcterms:created>
  <dcterms:modified xsi:type="dcterms:W3CDTF">2012-03-10T16:34:09Z</dcterms:modified>
</cp:coreProperties>
</file>