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66" r:id="rId5"/>
    <p:sldId id="264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393A6-7D0B-4D3D-BA49-4C21750C394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7CC7C-4B6F-4188-BF34-A3C4D6E595A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430003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Svatá říše římská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Svatá říše římská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se vznikem Svaté říše římské a s jejími prvními panovníky.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Učí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 chápat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politické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hospodářské změny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prvních státních celcích Evropy.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408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891480"/>
            <a:ext cx="7515062" cy="4516732"/>
          </a:xfrm>
        </p:spPr>
        <p:txBody>
          <a:bodyPr/>
          <a:lstStyle/>
          <a:p>
            <a:r>
              <a:rPr lang="cs-CZ" sz="7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SVATÁ ŘÍŠE ŘÍMSKÁ</a:t>
            </a:r>
            <a:br>
              <a:rPr lang="cs-CZ" sz="7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002060"/>
                </a:solidFill>
              </a:rPr>
              <a:t>(národa německého)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005064"/>
            <a:ext cx="7299038" cy="18002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Dějepis  </a:t>
            </a:r>
          </a:p>
          <a:p>
            <a:r>
              <a:rPr lang="cs-CZ" sz="4800" dirty="0">
                <a:solidFill>
                  <a:srgbClr val="002060"/>
                </a:solidFill>
              </a:rPr>
              <a:t> </a:t>
            </a:r>
            <a:r>
              <a:rPr lang="cs-CZ" sz="4800" dirty="0" smtClean="0">
                <a:solidFill>
                  <a:srgbClr val="002060"/>
                </a:solidFill>
              </a:rPr>
              <a:t>           </a:t>
            </a:r>
            <a:r>
              <a:rPr lang="cs-CZ" sz="4800" dirty="0" smtClean="0">
                <a:solidFill>
                  <a:srgbClr val="002060"/>
                </a:solidFill>
              </a:rPr>
              <a:t>7.třída</a:t>
            </a:r>
            <a:endParaRPr lang="cs-CZ" sz="48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VQOLH837\MC9003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6858"/>
            <a:ext cx="2689721" cy="245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90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115616" y="116632"/>
            <a:ext cx="6696744" cy="21602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002060"/>
                </a:solidFill>
              </a:rPr>
              <a:t>Jak vznikla Svatá říše římská ?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2276872"/>
            <a:ext cx="896448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ctr">
              <a:buFont typeface="Wingdings" pitchFamily="2" charset="2"/>
              <a:buChar char="Ø"/>
            </a:pPr>
            <a:r>
              <a:rPr lang="cs-CZ" sz="3200" i="1" dirty="0" smtClean="0">
                <a:solidFill>
                  <a:schemeClr val="bg1"/>
                </a:solidFill>
              </a:rPr>
              <a:t>vznikla z bývalé východofranské říše</a:t>
            </a:r>
          </a:p>
          <a:p>
            <a:pPr algn="ctr"/>
            <a:endParaRPr lang="cs-CZ" sz="3200" i="1" dirty="0" smtClean="0">
              <a:solidFill>
                <a:schemeClr val="bg1"/>
              </a:solidFill>
            </a:endParaRPr>
          </a:p>
          <a:p>
            <a:pPr marL="457200" indent="-457200" algn="ctr">
              <a:buFont typeface="Wingdings" pitchFamily="2" charset="2"/>
              <a:buChar char="Ø"/>
            </a:pPr>
            <a:r>
              <a:rPr lang="cs-CZ" sz="3200" i="1" dirty="0">
                <a:solidFill>
                  <a:schemeClr val="bg1"/>
                </a:solidFill>
              </a:rPr>
              <a:t>zakladatelem říše byl v 10. století  -Jindřich Ptáčník</a:t>
            </a:r>
            <a:r>
              <a:rPr lang="cs-CZ" sz="32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endParaRPr lang="cs-CZ" sz="3200" i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457200" indent="-457200" algn="ctr">
              <a:buFont typeface="Wingdings" pitchFamily="2" charset="2"/>
              <a:buChar char="Ø"/>
            </a:pPr>
            <a:r>
              <a:rPr lang="cs-CZ" sz="3200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prvním </a:t>
            </a:r>
            <a:r>
              <a:rPr lang="cs-CZ" sz="32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císařem říše se stal roku 962 jeho syn Ota I. </a:t>
            </a:r>
            <a:r>
              <a:rPr lang="cs-CZ" sz="3200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endParaRPr lang="cs-CZ" sz="3200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457200" indent="-457200" algn="ctr">
              <a:buFont typeface="Wingdings" pitchFamily="2" charset="2"/>
              <a:buChar char="Ø"/>
            </a:pPr>
            <a:endParaRPr lang="cs-CZ" sz="3200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457200" indent="-457200" algn="ctr">
              <a:buFont typeface="Wingdings" pitchFamily="2" charset="2"/>
              <a:buChar char="Ø"/>
            </a:pPr>
            <a:endParaRPr lang="cs-CZ" sz="3200" i="1" dirty="0" smtClean="0">
              <a:solidFill>
                <a:schemeClr val="bg1"/>
              </a:solidFill>
            </a:endParaRPr>
          </a:p>
          <a:p>
            <a:pPr marL="457200" indent="-457200" algn="ctr">
              <a:buFont typeface="Wingdings" pitchFamily="2" charset="2"/>
              <a:buChar char="Ø"/>
            </a:pPr>
            <a:endParaRPr lang="cs-CZ" sz="3200" i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i="1" dirty="0" smtClean="0">
                <a:solidFill>
                  <a:schemeClr val="bg1"/>
                </a:solidFill>
              </a:rPr>
              <a:t> 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QGPU18IR\MC900015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857622"/>
            <a:ext cx="1728192" cy="193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18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755576" y="269802"/>
            <a:ext cx="7560840" cy="186305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002060"/>
                </a:solidFill>
              </a:rPr>
              <a:t>Kde se rozkládala Svatá říše římská ?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2132857"/>
            <a:ext cx="820891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400" b="1" i="1" dirty="0" smtClean="0">
                <a:solidFill>
                  <a:schemeClr val="bg1"/>
                </a:solidFill>
              </a:rPr>
              <a:t> Říše </a:t>
            </a:r>
            <a:r>
              <a:rPr lang="cs-CZ" sz="2400" b="1" i="1" dirty="0">
                <a:solidFill>
                  <a:schemeClr val="bg1"/>
                </a:solidFill>
              </a:rPr>
              <a:t>se rozkládala na území </a:t>
            </a:r>
            <a:r>
              <a:rPr lang="cs-CZ" sz="2400" b="1" i="1" dirty="0" smtClean="0">
                <a:solidFill>
                  <a:schemeClr val="bg1"/>
                </a:solidFill>
              </a:rPr>
              <a:t>dnešních zemí -  </a:t>
            </a:r>
            <a:r>
              <a:rPr lang="cs-CZ" sz="2400" b="1" i="1" dirty="0">
                <a:solidFill>
                  <a:schemeClr val="bg1"/>
                </a:solidFill>
              </a:rPr>
              <a:t>Nizozemsko,   Lucembursko, Švýcarsko,   Rakousko,   Slovinsko,   Česká republika,   polské Slezsko, severní Itálie (Lombardie),   Alsasko, </a:t>
            </a:r>
            <a:r>
              <a:rPr lang="cs-CZ" sz="2400" b="1" i="1" dirty="0" smtClean="0">
                <a:solidFill>
                  <a:schemeClr val="bg1"/>
                </a:solidFill>
              </a:rPr>
              <a:t>Lotrinsko</a:t>
            </a:r>
            <a:r>
              <a:rPr lang="cs-CZ" sz="2400" b="1" i="1" dirty="0">
                <a:solidFill>
                  <a:schemeClr val="bg1"/>
                </a:solidFill>
              </a:rPr>
              <a:t>, </a:t>
            </a:r>
            <a:r>
              <a:rPr lang="cs-CZ" sz="2400" b="1" i="1" dirty="0" smtClean="0">
                <a:solidFill>
                  <a:schemeClr val="bg1"/>
                </a:solidFill>
              </a:rPr>
              <a:t>část </a:t>
            </a:r>
            <a:r>
              <a:rPr lang="cs-CZ" sz="2400" b="1" i="1" dirty="0">
                <a:solidFill>
                  <a:schemeClr val="bg1"/>
                </a:solidFill>
              </a:rPr>
              <a:t>Francie, </a:t>
            </a:r>
            <a:r>
              <a:rPr lang="cs-CZ" sz="2400" b="1" i="1" dirty="0" smtClean="0">
                <a:solidFill>
                  <a:schemeClr val="bg1"/>
                </a:solidFill>
              </a:rPr>
              <a:t>Belgie</a:t>
            </a:r>
            <a:r>
              <a:rPr lang="cs-CZ" sz="2400" b="1" i="1" dirty="0">
                <a:solidFill>
                  <a:schemeClr val="bg1"/>
                </a:solidFill>
              </a:rPr>
              <a:t>.</a:t>
            </a:r>
          </a:p>
          <a:p>
            <a:endParaRPr lang="cs-CZ" sz="2400" b="1" i="1" dirty="0">
              <a:solidFill>
                <a:schemeClr val="bg1"/>
              </a:solidFill>
            </a:endParaRPr>
          </a:p>
          <a:p>
            <a:pPr>
              <a:buFontTx/>
              <a:buNone/>
            </a:pPr>
            <a:endParaRPr lang="cs-CZ" sz="2400" b="1" i="1" dirty="0">
              <a:solidFill>
                <a:schemeClr val="bg1"/>
              </a:solidFill>
            </a:endParaRPr>
          </a:p>
          <a:p>
            <a:pPr marL="571500" indent="-571500">
              <a:buBlip>
                <a:blip r:embed="rId2"/>
              </a:buBlip>
            </a:pPr>
            <a:r>
              <a:rPr lang="cs-CZ" sz="4400" b="1" i="1" dirty="0" smtClean="0">
                <a:solidFill>
                  <a:schemeClr val="bg1"/>
                </a:solidFill>
              </a:rPr>
              <a:t>  Centrální oblast - </a:t>
            </a:r>
          </a:p>
          <a:p>
            <a:r>
              <a:rPr lang="cs-CZ" sz="4400" b="1" i="1" dirty="0" smtClean="0">
                <a:solidFill>
                  <a:schemeClr val="bg1"/>
                </a:solidFill>
              </a:rPr>
              <a:t>                        Německo</a:t>
            </a:r>
            <a:endParaRPr lang="cs-CZ" sz="4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12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Nejdůležitější císaři </a:t>
            </a: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Svaté říše římské :</a:t>
            </a:r>
            <a:endParaRPr lang="cs-CZ" sz="3600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6" y="2348880"/>
            <a:ext cx="7090947" cy="3509918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Ota  I.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roku 962. Bojoval s Polabskými Slovany, zastavil Maďary na řece Lechu 955 (pomoc Přemyslovce Boleslava I.). Podporoval kulturu - </a:t>
            </a:r>
            <a:r>
              <a:rPr lang="cs-CZ" sz="24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otonská </a:t>
            </a:r>
            <a:r>
              <a:rPr lang="cs-CZ" sz="24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renesance (silný vliv byzantské kultury - manželka Oty II.).</a:t>
            </a:r>
          </a:p>
          <a:p>
            <a:endParaRPr lang="cs-CZ" b="1" i="1" dirty="0"/>
          </a:p>
        </p:txBody>
      </p:sp>
      <p:sp>
        <p:nvSpPr>
          <p:cNvPr id="4" name="Ovál 3"/>
          <p:cNvSpPr/>
          <p:nvPr/>
        </p:nvSpPr>
        <p:spPr>
          <a:xfrm>
            <a:off x="5364088" y="1340768"/>
            <a:ext cx="3024336" cy="144016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Ota I.</a:t>
            </a:r>
            <a:endParaRPr lang="cs-CZ" sz="4800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ZLJ8VCN3\MC900352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21200"/>
            <a:ext cx="2032793" cy="205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02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628775"/>
            <a:ext cx="7668964" cy="4104481"/>
          </a:xfrm>
        </p:spPr>
        <p:txBody>
          <a:bodyPr>
            <a:normAutofit/>
          </a:bodyPr>
          <a:lstStyle/>
          <a:p>
            <a:r>
              <a:rPr lang="cs-CZ" sz="2400" i="1" dirty="0">
                <a:solidFill>
                  <a:schemeClr val="bg1"/>
                </a:solidFill>
              </a:rPr>
              <a:t>D</a:t>
            </a:r>
            <a:r>
              <a:rPr lang="cs-CZ" sz="2400" i="1" dirty="0" smtClean="0">
                <a:solidFill>
                  <a:schemeClr val="bg1"/>
                </a:solidFill>
              </a:rPr>
              <a:t>alším </a:t>
            </a:r>
            <a:r>
              <a:rPr lang="cs-CZ" sz="2400" i="1" dirty="0">
                <a:solidFill>
                  <a:schemeClr val="bg1"/>
                </a:solidFill>
              </a:rPr>
              <a:t>výrazným panovníkem byl</a:t>
            </a:r>
            <a:r>
              <a:rPr lang="cs-CZ" sz="2400" b="1" i="1" dirty="0">
                <a:solidFill>
                  <a:schemeClr val="bg1"/>
                </a:solidFill>
              </a:rPr>
              <a:t> Fridrich Barbarossa</a:t>
            </a:r>
            <a:r>
              <a:rPr lang="cs-CZ" sz="2400" i="1" dirty="0">
                <a:solidFill>
                  <a:schemeClr val="bg1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( </a:t>
            </a:r>
            <a:r>
              <a:rPr lang="cs-CZ" sz="2400" i="1" dirty="0">
                <a:solidFill>
                  <a:schemeClr val="bg1"/>
                </a:solidFill>
              </a:rPr>
              <a:t>Rudovous). </a:t>
            </a:r>
            <a:endParaRPr lang="cs-CZ" sz="2400" i="1" dirty="0" smtClean="0">
              <a:solidFill>
                <a:schemeClr val="bg1"/>
              </a:solidFill>
            </a:endParaRPr>
          </a:p>
          <a:p>
            <a:r>
              <a:rPr lang="cs-CZ" sz="2400" i="1" dirty="0">
                <a:solidFill>
                  <a:schemeClr val="bg1"/>
                </a:solidFill>
              </a:rPr>
              <a:t>V</a:t>
            </a:r>
            <a:r>
              <a:rPr lang="cs-CZ" sz="2400" i="1" dirty="0" smtClean="0">
                <a:solidFill>
                  <a:schemeClr val="bg1"/>
                </a:solidFill>
              </a:rPr>
              <a:t>ojensky </a:t>
            </a:r>
            <a:r>
              <a:rPr lang="cs-CZ" sz="2400" i="1" dirty="0">
                <a:solidFill>
                  <a:schemeClr val="bg1"/>
                </a:solidFill>
              </a:rPr>
              <a:t>chtěl konečně sjednotit celou říši římskou, konal výpravy do Itálie (1158 pomoc Přemyslovce Vladislava II. u Milána). </a:t>
            </a:r>
            <a:endParaRPr lang="cs-CZ" sz="2400" i="1" dirty="0" smtClean="0">
              <a:solidFill>
                <a:schemeClr val="bg1"/>
              </a:solidFill>
            </a:endParaRPr>
          </a:p>
          <a:p>
            <a:r>
              <a:rPr lang="cs-CZ" sz="2400" i="1" dirty="0" smtClean="0">
                <a:solidFill>
                  <a:schemeClr val="bg1"/>
                </a:solidFill>
              </a:rPr>
              <a:t>Byl </a:t>
            </a:r>
            <a:r>
              <a:rPr lang="cs-CZ" sz="2400" i="1" dirty="0">
                <a:solidFill>
                  <a:schemeClr val="bg1"/>
                </a:solidFill>
              </a:rPr>
              <a:t>na svou dobu </a:t>
            </a:r>
            <a:r>
              <a:rPr lang="cs-CZ" sz="2400" b="1" i="1" dirty="0">
                <a:solidFill>
                  <a:schemeClr val="bg1"/>
                </a:solidFill>
              </a:rPr>
              <a:t>velmi vzdělaný</a:t>
            </a:r>
            <a:r>
              <a:rPr lang="cs-CZ" sz="2400" i="1" dirty="0">
                <a:solidFill>
                  <a:schemeClr val="bg1"/>
                </a:solidFill>
              </a:rPr>
              <a:t>, poznal svět křesťanský i arabský, znal islám</a:t>
            </a:r>
            <a:r>
              <a:rPr lang="cs-CZ" sz="2400" i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 Zemřel </a:t>
            </a:r>
            <a:r>
              <a:rPr lang="cs-CZ" sz="2400" i="1" dirty="0">
                <a:solidFill>
                  <a:schemeClr val="bg1"/>
                </a:solidFill>
              </a:rPr>
              <a:t>při cestě na křížovou výpravu do Palestiny. </a:t>
            </a:r>
          </a:p>
        </p:txBody>
      </p:sp>
      <p:sp>
        <p:nvSpPr>
          <p:cNvPr id="4" name="Ovál 3"/>
          <p:cNvSpPr/>
          <p:nvPr/>
        </p:nvSpPr>
        <p:spPr>
          <a:xfrm>
            <a:off x="2339752" y="260648"/>
            <a:ext cx="4392488" cy="136815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chemeClr val="bg1"/>
                </a:solidFill>
              </a:rPr>
              <a:t>Fridrich </a:t>
            </a:r>
            <a:r>
              <a:rPr lang="cs-CZ" sz="3600" b="1" i="1" dirty="0" err="1" smtClean="0">
                <a:solidFill>
                  <a:schemeClr val="bg1"/>
                </a:solidFill>
              </a:rPr>
              <a:t>Barbarosa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mzavisova\AppData\Local\Microsoft\Windows\Temporary Internet Files\Content.IE5\2DF873JT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610" y="4227008"/>
            <a:ext cx="1569874" cy="263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00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980728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3600" i="1" dirty="0">
                <a:solidFill>
                  <a:schemeClr val="bg1"/>
                </a:solidFill>
              </a:rPr>
              <a:t>ZDROJ OBRÁZKŮ A ILUSTRACÍ</a:t>
            </a:r>
          </a:p>
          <a:p>
            <a:pPr lvl="2"/>
            <a:r>
              <a:rPr lang="cs-CZ" sz="3600" i="1" dirty="0">
                <a:solidFill>
                  <a:schemeClr val="bg1"/>
                </a:solidFill>
              </a:rPr>
              <a:t>www.office.microsoft.com </a:t>
            </a:r>
          </a:p>
          <a:p>
            <a:pPr lvl="2"/>
            <a:r>
              <a:rPr lang="cs-CZ" sz="3600" i="1" dirty="0">
                <a:solidFill>
                  <a:schemeClr val="bg1"/>
                </a:solidFill>
              </a:rPr>
              <a:t>CITACE: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314806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75</TotalTime>
  <Words>273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SVATÁ ŘÍŠE ŘÍMSKÁ (národa německého)</vt:lpstr>
      <vt:lpstr>Prezentace aplikace PowerPoint</vt:lpstr>
      <vt:lpstr>Prezentace aplikace PowerPoint</vt:lpstr>
      <vt:lpstr>Nejdůležitější císaři Svaté říše římské 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9</cp:revision>
  <dcterms:created xsi:type="dcterms:W3CDTF">2012-03-03T09:20:36Z</dcterms:created>
  <dcterms:modified xsi:type="dcterms:W3CDTF">2012-03-11T16:49:04Z</dcterms:modified>
</cp:coreProperties>
</file>