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65" r:id="rId3"/>
    <p:sldId id="258" r:id="rId4"/>
    <p:sldId id="259" r:id="rId5"/>
    <p:sldId id="260" r:id="rId6"/>
    <p:sldId id="271" r:id="rId7"/>
    <p:sldId id="272" r:id="rId8"/>
    <p:sldId id="273" r:id="rId9"/>
    <p:sldId id="274" r:id="rId10"/>
    <p:sldId id="275" r:id="rId11"/>
    <p:sldId id="278" r:id="rId12"/>
    <p:sldId id="27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86" d="100"/>
          <a:sy n="86" d="100"/>
        </p:scale>
        <p:origin x="-684" y="-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F80B-B0BA-4D3F-8F88-ABACC3AA59D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09AB8-C51E-4618-A1D1-ECB2C59986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F80B-B0BA-4D3F-8F88-ABACC3AA59D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09AB8-C51E-4618-A1D1-ECB2C59986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F80B-B0BA-4D3F-8F88-ABACC3AA59D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09AB8-C51E-4618-A1D1-ECB2C59986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F80B-B0BA-4D3F-8F88-ABACC3AA59D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09AB8-C51E-4618-A1D1-ECB2C59986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F80B-B0BA-4D3F-8F88-ABACC3AA59D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09AB8-C51E-4618-A1D1-ECB2C59986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F80B-B0BA-4D3F-8F88-ABACC3AA59D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09AB8-C51E-4618-A1D1-ECB2C59986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F80B-B0BA-4D3F-8F88-ABACC3AA59D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09AB8-C51E-4618-A1D1-ECB2C59986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F80B-B0BA-4D3F-8F88-ABACC3AA59D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09AB8-C51E-4618-A1D1-ECB2C59986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F80B-B0BA-4D3F-8F88-ABACC3AA59D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09AB8-C51E-4618-A1D1-ECB2C59986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F80B-B0BA-4D3F-8F88-ABACC3AA59D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09AB8-C51E-4618-A1D1-ECB2C59986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F80B-B0BA-4D3F-8F88-ABACC3AA59D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09AB8-C51E-4618-A1D1-ECB2C59986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1F80B-B0BA-4D3F-8F88-ABACC3AA59D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09AB8-C51E-4618-A1D1-ECB2C59986D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61170028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Jitka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Langerová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12.1.2012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smtClean="0">
                          <a:latin typeface="Times New Roman" pitchFamily="18" charset="0"/>
                          <a:cs typeface="Times New Roman" pitchFamily="18" charset="0"/>
                        </a:rPr>
                        <a:t>VY_32_INOVACE_08_ČESKÝ</a:t>
                      </a:r>
                      <a:r>
                        <a:rPr lang="cs-CZ" sz="2400" baseline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TVAROSLOVÍ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– přídavná jména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  <a:p>
                      <a:pPr algn="l"/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r>
                        <a:rPr lang="cs-CZ" sz="2400" b="1" baseline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aseline="0" smtClean="0">
                          <a:latin typeface="Times New Roman" pitchFamily="18" charset="0"/>
                          <a:cs typeface="Times New Roman" pitchFamily="18" charset="0"/>
                        </a:rPr>
                        <a:t>8.-9.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2232248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5400" b="1" dirty="0" smtClean="0"/>
              <a:t>PŘÍDAVNÁ JMÉNA</a:t>
            </a:r>
            <a:endParaRPr lang="cs-CZ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2.  Přídavná 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Autofit/>
          </a:bodyPr>
          <a:lstStyle/>
          <a:p>
            <a:r>
              <a:rPr lang="cs-CZ" dirty="0" smtClean="0"/>
              <a:t>vyjadřují vlastnosti osob, zvířat, věcí a jevů označených podstatným jménem</a:t>
            </a:r>
          </a:p>
          <a:p>
            <a:pPr>
              <a:buNone/>
            </a:pPr>
            <a:r>
              <a:rPr lang="cs-CZ" dirty="0" smtClean="0"/>
              <a:t>    (</a:t>
            </a:r>
            <a:r>
              <a:rPr lang="cs-CZ" dirty="0" smtClean="0">
                <a:solidFill>
                  <a:srgbClr val="C00000"/>
                </a:solidFill>
              </a:rPr>
              <a:t>psí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bouda, </a:t>
            </a:r>
            <a:r>
              <a:rPr lang="cs-CZ" dirty="0" smtClean="0">
                <a:solidFill>
                  <a:srgbClr val="C00000"/>
                </a:solidFill>
              </a:rPr>
              <a:t>bílá</a:t>
            </a:r>
            <a:r>
              <a:rPr lang="cs-CZ" dirty="0" smtClean="0"/>
              <a:t> kočka, </a:t>
            </a:r>
            <a:r>
              <a:rPr lang="cs-CZ" dirty="0" smtClean="0">
                <a:solidFill>
                  <a:srgbClr val="C00000"/>
                </a:solidFill>
              </a:rPr>
              <a:t>včelí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med, </a:t>
            </a:r>
            <a:r>
              <a:rPr lang="cs-CZ" dirty="0" smtClean="0">
                <a:solidFill>
                  <a:srgbClr val="C00000"/>
                </a:solidFill>
              </a:rPr>
              <a:t>babiččina  </a:t>
            </a:r>
            <a:r>
              <a:rPr lang="cs-CZ" dirty="0" smtClean="0">
                <a:solidFill>
                  <a:srgbClr val="FF0000"/>
                </a:solidFill>
              </a:rPr>
              <a:t>  </a:t>
            </a:r>
            <a:r>
              <a:rPr lang="cs-CZ" dirty="0" smtClean="0"/>
              <a:t>šála,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C00000"/>
                </a:solidFill>
              </a:rPr>
              <a:t>nová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skříň)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význam osob, zvířat, věcí a jevů blíže určují</a:t>
            </a:r>
          </a:p>
          <a:p>
            <a:endParaRPr lang="cs-CZ" dirty="0" smtClean="0"/>
          </a:p>
          <a:p>
            <a:r>
              <a:rPr lang="cs-CZ" dirty="0" smtClean="0"/>
              <a:t>odpovídají na  </a:t>
            </a:r>
            <a:r>
              <a:rPr lang="cs-CZ" b="1" i="1" dirty="0" smtClean="0">
                <a:solidFill>
                  <a:srgbClr val="C00000"/>
                </a:solidFill>
              </a:rPr>
              <a:t>Jaký?  Který?  Čí?</a:t>
            </a:r>
          </a:p>
          <a:p>
            <a:endParaRPr lang="cs-CZ" dirty="0" smtClean="0"/>
          </a:p>
          <a:p>
            <a:pPr>
              <a:buNone/>
            </a:pPr>
            <a:endParaRPr lang="cs-CZ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C00000"/>
                </a:solidFill>
              </a:rPr>
              <a:t>                              </a:t>
            </a:r>
          </a:p>
          <a:p>
            <a:pPr>
              <a:buNone/>
            </a:pPr>
            <a:r>
              <a:rPr lang="cs-CZ" b="1" dirty="0" smtClean="0">
                <a:solidFill>
                  <a:srgbClr val="C00000"/>
                </a:solidFill>
              </a:rPr>
              <a:t>                         </a:t>
            </a:r>
          </a:p>
          <a:p>
            <a:pPr>
              <a:buNone/>
            </a:pPr>
            <a:r>
              <a:rPr lang="cs-CZ" b="1" dirty="0" smtClean="0">
                <a:solidFill>
                  <a:srgbClr val="C00000"/>
                </a:solidFill>
              </a:rPr>
              <a:t>               </a:t>
            </a:r>
            <a:endParaRPr lang="cs-CZ" b="1" i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dirty="0" smtClean="0"/>
              <a:t>                           </a:t>
            </a:r>
            <a:endParaRPr lang="cs-CZ" b="1" i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dirty="0" smtClean="0"/>
              <a:t>                      </a:t>
            </a:r>
            <a:r>
              <a:rPr lang="cs-CZ" b="1" i="1" dirty="0" smtClean="0">
                <a:solidFill>
                  <a:srgbClr val="C00000"/>
                </a:solidFill>
              </a:rPr>
              <a:t> </a:t>
            </a:r>
            <a:r>
              <a:rPr lang="cs-CZ" i="1" dirty="0" smtClean="0">
                <a:solidFill>
                  <a:srgbClr val="C00000"/>
                </a:solidFill>
              </a:rPr>
              <a:t>  </a:t>
            </a:r>
            <a:endParaRPr lang="cs-CZ" i="1" dirty="0">
              <a:solidFill>
                <a:srgbClr val="C00000"/>
              </a:solidFill>
            </a:endParaRPr>
          </a:p>
        </p:txBody>
      </p:sp>
      <p:pic>
        <p:nvPicPr>
          <p:cNvPr id="1027" name="Picture 3" descr="C:\Users\Langerová\AppData\Local\Microsoft\Windows\Temporary Internet Files\Content.IE5\YC5WFTIK\MC90039103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3212976"/>
            <a:ext cx="1296144" cy="10690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5577483"/>
          </a:xfrm>
        </p:spPr>
        <p:txBody>
          <a:bodyPr>
            <a:normAutofit fontScale="25000" lnSpcReduction="20000"/>
          </a:bodyPr>
          <a:lstStyle/>
          <a:p>
            <a:r>
              <a:rPr lang="cs-CZ" sz="11200" smtClean="0"/>
              <a:t>kategorie     </a:t>
            </a:r>
            <a:r>
              <a:rPr lang="cs-CZ" sz="11200" b="1" dirty="0" smtClean="0">
                <a:solidFill>
                  <a:srgbClr val="C00000"/>
                </a:solidFill>
              </a:rPr>
              <a:t>rod         </a:t>
            </a:r>
            <a:r>
              <a:rPr lang="cs-CZ" sz="11200" dirty="0" smtClean="0"/>
              <a:t>mužský  (životný, neživotný)</a:t>
            </a:r>
          </a:p>
          <a:p>
            <a:pPr>
              <a:buNone/>
            </a:pPr>
            <a:r>
              <a:rPr lang="cs-CZ" sz="11200" dirty="0" smtClean="0"/>
              <a:t>                                          ženský</a:t>
            </a:r>
          </a:p>
          <a:p>
            <a:pPr>
              <a:buNone/>
            </a:pPr>
            <a:r>
              <a:rPr lang="cs-CZ" sz="11200" dirty="0" smtClean="0"/>
              <a:t>                                          střední</a:t>
            </a:r>
          </a:p>
          <a:p>
            <a:endParaRPr lang="cs-CZ" sz="11200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sz="11200" b="1" dirty="0" smtClean="0">
                <a:solidFill>
                  <a:srgbClr val="C00000"/>
                </a:solidFill>
              </a:rPr>
              <a:t>                          číslo        </a:t>
            </a:r>
            <a:r>
              <a:rPr lang="cs-CZ" sz="11200" dirty="0" smtClean="0"/>
              <a:t>jednotné</a:t>
            </a:r>
          </a:p>
          <a:p>
            <a:pPr>
              <a:buNone/>
            </a:pPr>
            <a:r>
              <a:rPr lang="cs-CZ" sz="11200" smtClean="0"/>
              <a:t>                                          množné</a:t>
            </a:r>
            <a:endParaRPr lang="cs-CZ" sz="11200" dirty="0" smtClean="0"/>
          </a:p>
          <a:p>
            <a:pPr>
              <a:buNone/>
            </a:pPr>
            <a:endParaRPr lang="cs-CZ" sz="11200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sz="11200" b="1" smtClean="0">
                <a:solidFill>
                  <a:srgbClr val="C00000"/>
                </a:solidFill>
              </a:rPr>
              <a:t>                          </a:t>
            </a:r>
            <a:r>
              <a:rPr lang="cs-CZ" sz="11200" b="1" dirty="0" smtClean="0">
                <a:solidFill>
                  <a:srgbClr val="C00000"/>
                </a:solidFill>
              </a:rPr>
              <a:t>pád         </a:t>
            </a:r>
            <a:r>
              <a:rPr lang="cs-CZ" sz="11200" dirty="0" smtClean="0"/>
              <a:t>1. – 7.</a:t>
            </a:r>
          </a:p>
          <a:p>
            <a:pPr>
              <a:buNone/>
            </a:pPr>
            <a:endParaRPr lang="cs-CZ" sz="11200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sz="11200" b="1" dirty="0" smtClean="0">
                <a:solidFill>
                  <a:srgbClr val="C00000"/>
                </a:solidFill>
              </a:rPr>
              <a:t>                          vzor        </a:t>
            </a:r>
            <a:r>
              <a:rPr lang="cs-CZ" sz="11200" dirty="0" smtClean="0"/>
              <a:t>mladý</a:t>
            </a:r>
          </a:p>
          <a:p>
            <a:pPr>
              <a:buNone/>
            </a:pPr>
            <a:r>
              <a:rPr lang="cs-CZ" sz="11200" i="1" dirty="0" smtClean="0"/>
              <a:t>                                          jarní</a:t>
            </a:r>
          </a:p>
          <a:p>
            <a:pPr>
              <a:buNone/>
            </a:pPr>
            <a:r>
              <a:rPr lang="cs-CZ" sz="11200" i="1" dirty="0" smtClean="0"/>
              <a:t>                                         otcův</a:t>
            </a:r>
          </a:p>
          <a:p>
            <a:pPr>
              <a:buNone/>
            </a:pPr>
            <a:r>
              <a:rPr lang="cs-CZ" sz="11200" i="1" dirty="0" smtClean="0"/>
              <a:t>                                         matčin</a:t>
            </a:r>
          </a:p>
          <a:p>
            <a:pPr>
              <a:buNone/>
            </a:pPr>
            <a:r>
              <a:rPr lang="cs-CZ" sz="11200" dirty="0" smtClean="0"/>
              <a:t>                           </a:t>
            </a:r>
            <a:endParaRPr lang="cs-CZ" sz="11200" b="1" i="1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4100" b="1" i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dirty="0" smtClean="0"/>
              <a:t>                          </a:t>
            </a:r>
            <a:endParaRPr lang="cs-CZ" sz="4100" b="1" i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dirty="0" smtClean="0"/>
              <a:t>                  </a:t>
            </a:r>
            <a:r>
              <a:rPr lang="cs-CZ" sz="4100" b="1" i="1" dirty="0" smtClean="0">
                <a:solidFill>
                  <a:srgbClr val="C00000"/>
                </a:solidFill>
              </a:rPr>
              <a:t>    </a:t>
            </a:r>
            <a:r>
              <a:rPr lang="cs-CZ" sz="4100" i="1" dirty="0" smtClean="0">
                <a:solidFill>
                  <a:srgbClr val="C00000"/>
                </a:solidFill>
              </a:rPr>
              <a:t>  </a:t>
            </a:r>
          </a:p>
          <a:p>
            <a:pPr>
              <a:buNone/>
            </a:pPr>
            <a:endParaRPr lang="cs-CZ" sz="4100" i="1" dirty="0" smtClean="0">
              <a:solidFill>
                <a:srgbClr val="C00000"/>
              </a:solidFill>
            </a:endParaRPr>
          </a:p>
          <a:p>
            <a:endParaRPr lang="cs-CZ" dirty="0"/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3203848" y="764704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3419872" y="2492896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>
            <a:off x="3491880" y="2492896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>
            <a:off x="3275856" y="3789040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>
            <a:off x="3347864" y="4581128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>
            <a:off x="3347864" y="4581128"/>
            <a:ext cx="504056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>
            <a:off x="3347864" y="4581128"/>
            <a:ext cx="432048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>
            <a:off x="3347864" y="4581128"/>
            <a:ext cx="360040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/>
          <p:nvPr/>
        </p:nvCxnSpPr>
        <p:spPr>
          <a:xfrm>
            <a:off x="3203848" y="764704"/>
            <a:ext cx="648072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/>
          <p:nvPr/>
        </p:nvCxnSpPr>
        <p:spPr>
          <a:xfrm>
            <a:off x="3203848" y="764704"/>
            <a:ext cx="648072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/>
          <p:nvPr/>
        </p:nvCxnSpPr>
        <p:spPr>
          <a:xfrm>
            <a:off x="3419872" y="2492896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9" name="Picture 5" descr="C:\Users\Langerová\AppData\Local\Microsoft\Windows\Temporary Internet Files\Content.IE5\64AXYS6H\MC90043574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30988" y="1884363"/>
            <a:ext cx="1171575" cy="2730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2441" y="409625"/>
            <a:ext cx="8229600" cy="5649491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druhy</a:t>
            </a:r>
            <a:endParaRPr lang="cs-CZ" sz="4100" b="1" i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sz="3500" dirty="0" smtClean="0"/>
              <a:t> přídavná jména </a:t>
            </a:r>
            <a:r>
              <a:rPr lang="cs-CZ" sz="3500" b="1" i="1" smtClean="0">
                <a:solidFill>
                  <a:srgbClr val="C00000"/>
                </a:solidFill>
              </a:rPr>
              <a:t>tvrdá</a:t>
            </a:r>
            <a:r>
              <a:rPr lang="cs-CZ" sz="3500" smtClean="0"/>
              <a:t>          </a:t>
            </a:r>
            <a:endParaRPr lang="cs-CZ" sz="3500" b="1" i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sz="3500" dirty="0" smtClean="0"/>
              <a:t>(vesel</a:t>
            </a:r>
            <a:r>
              <a:rPr lang="cs-CZ" sz="3500" dirty="0" smtClean="0">
                <a:solidFill>
                  <a:srgbClr val="C00000"/>
                </a:solidFill>
              </a:rPr>
              <a:t>ý</a:t>
            </a:r>
            <a:r>
              <a:rPr lang="cs-CZ" sz="3500" dirty="0" smtClean="0"/>
              <a:t> chlapec, zral</a:t>
            </a:r>
            <a:r>
              <a:rPr lang="cs-CZ" sz="3500" dirty="0" smtClean="0">
                <a:solidFill>
                  <a:srgbClr val="C00000"/>
                </a:solidFill>
              </a:rPr>
              <a:t>á</a:t>
            </a:r>
            <a:r>
              <a:rPr lang="cs-CZ" sz="3500" dirty="0" smtClean="0"/>
              <a:t> hruška, mal</a:t>
            </a:r>
            <a:r>
              <a:rPr lang="cs-CZ" sz="3500" dirty="0" smtClean="0">
                <a:solidFill>
                  <a:srgbClr val="C00000"/>
                </a:solidFill>
              </a:rPr>
              <a:t>é </a:t>
            </a:r>
            <a:r>
              <a:rPr lang="cs-CZ" sz="3500" dirty="0" smtClean="0"/>
              <a:t>štěně)</a:t>
            </a:r>
          </a:p>
          <a:p>
            <a:pPr>
              <a:buNone/>
            </a:pPr>
            <a:r>
              <a:rPr lang="cs-CZ" sz="3500" dirty="0" smtClean="0"/>
              <a:t>  </a:t>
            </a:r>
          </a:p>
          <a:p>
            <a:pPr>
              <a:buNone/>
            </a:pPr>
            <a:r>
              <a:rPr lang="cs-CZ" sz="3500" dirty="0" smtClean="0"/>
              <a:t> přídavná jména </a:t>
            </a:r>
            <a:r>
              <a:rPr lang="cs-CZ" sz="3500" b="1" i="1" smtClean="0">
                <a:solidFill>
                  <a:srgbClr val="C00000"/>
                </a:solidFill>
              </a:rPr>
              <a:t>měkká            </a:t>
            </a:r>
            <a:endParaRPr lang="cs-CZ" sz="3500" b="1" i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sz="3500" dirty="0" smtClean="0"/>
              <a:t>(lv</a:t>
            </a:r>
            <a:r>
              <a:rPr lang="cs-CZ" sz="3500" dirty="0" smtClean="0">
                <a:solidFill>
                  <a:srgbClr val="C00000"/>
                </a:solidFill>
              </a:rPr>
              <a:t>í</a:t>
            </a:r>
            <a:r>
              <a:rPr lang="cs-CZ" sz="3500" dirty="0" smtClean="0"/>
              <a:t> dráp, rann</a:t>
            </a:r>
            <a:r>
              <a:rPr lang="cs-CZ" sz="3500" dirty="0" smtClean="0">
                <a:solidFill>
                  <a:srgbClr val="C00000"/>
                </a:solidFill>
              </a:rPr>
              <a:t>í</a:t>
            </a:r>
            <a:r>
              <a:rPr lang="cs-CZ" sz="3500" dirty="0" smtClean="0"/>
              <a:t> rosa, letn</a:t>
            </a:r>
            <a:r>
              <a:rPr lang="cs-CZ" sz="3500" dirty="0" smtClean="0">
                <a:solidFill>
                  <a:srgbClr val="C00000"/>
                </a:solidFill>
              </a:rPr>
              <a:t>í</a:t>
            </a:r>
            <a:r>
              <a:rPr lang="cs-CZ" sz="3500" dirty="0" smtClean="0"/>
              <a:t> jitro)</a:t>
            </a:r>
          </a:p>
          <a:p>
            <a:pPr>
              <a:buNone/>
            </a:pPr>
            <a:endParaRPr lang="cs-CZ" sz="3500" dirty="0" smtClean="0"/>
          </a:p>
          <a:p>
            <a:pPr>
              <a:buNone/>
            </a:pPr>
            <a:r>
              <a:rPr lang="cs-CZ" sz="3500" dirty="0" smtClean="0"/>
              <a:t>přídavná jména </a:t>
            </a:r>
            <a:r>
              <a:rPr lang="cs-CZ" sz="3500" b="1" i="1" smtClean="0">
                <a:solidFill>
                  <a:srgbClr val="C00000"/>
                </a:solidFill>
              </a:rPr>
              <a:t>přivlastňovací                </a:t>
            </a:r>
          </a:p>
          <a:p>
            <a:pPr>
              <a:buNone/>
            </a:pPr>
            <a:r>
              <a:rPr lang="cs-CZ" sz="3500" smtClean="0"/>
              <a:t>(bratrův svetr, sestřina přítelkyně, Erbenovy pohádky)</a:t>
            </a:r>
          </a:p>
          <a:p>
            <a:pPr>
              <a:buNone/>
            </a:pPr>
            <a:r>
              <a:rPr lang="cs-CZ" sz="3500" b="1" i="1" smtClean="0">
                <a:solidFill>
                  <a:srgbClr val="C00000"/>
                </a:solidFill>
              </a:rPr>
              <a:t>                                                        </a:t>
            </a:r>
            <a:r>
              <a:rPr lang="cs-CZ" sz="3500" smtClean="0"/>
              <a:t> </a:t>
            </a:r>
            <a:endParaRPr lang="cs-CZ" sz="3500" i="1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sz="2800" b="1" i="1" smtClean="0">
                <a:solidFill>
                  <a:srgbClr val="C00000"/>
                </a:solidFill>
              </a:rPr>
              <a:t>                                                    </a:t>
            </a:r>
            <a:endParaRPr lang="cs-CZ" sz="2800" b="1" i="1" dirty="0" smtClean="0">
              <a:solidFill>
                <a:srgbClr val="C00000"/>
              </a:solidFill>
            </a:endParaRPr>
          </a:p>
          <a:p>
            <a:endParaRPr lang="cs-CZ" dirty="0"/>
          </a:p>
        </p:txBody>
      </p:sp>
      <p:pic>
        <p:nvPicPr>
          <p:cNvPr id="2054" name="Picture 6" descr="C:\Users\Langerová\AppData\Local\Microsoft\Windows\Temporary Internet Files\Content.IE5\KL6NDY7C\MC90008909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2204864"/>
            <a:ext cx="1591319" cy="15998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25000" lnSpcReduction="20000"/>
          </a:bodyPr>
          <a:lstStyle/>
          <a:p>
            <a:pPr>
              <a:buClr>
                <a:schemeClr val="tx1"/>
              </a:buClr>
            </a:pPr>
            <a:r>
              <a:rPr lang="cs-CZ" sz="12800" dirty="0" smtClean="0"/>
              <a:t>přídavná </a:t>
            </a:r>
            <a:r>
              <a:rPr lang="cs-CZ" sz="12800" dirty="0" smtClean="0"/>
              <a:t>jména skloňujeme </a:t>
            </a:r>
            <a:r>
              <a:rPr lang="cs-CZ" sz="12800" dirty="0" smtClean="0"/>
              <a:t>podle vzorů</a:t>
            </a:r>
          </a:p>
          <a:p>
            <a:pPr>
              <a:buClr>
                <a:schemeClr val="tx1"/>
              </a:buClr>
            </a:pPr>
            <a:endParaRPr lang="cs-CZ" sz="12800" dirty="0" smtClean="0"/>
          </a:p>
          <a:p>
            <a:pPr>
              <a:buClr>
                <a:schemeClr val="tx1"/>
              </a:buClr>
              <a:buNone/>
            </a:pPr>
            <a:r>
              <a:rPr lang="cs-CZ" sz="12800" dirty="0" smtClean="0"/>
              <a:t>    </a:t>
            </a:r>
            <a:r>
              <a:rPr lang="cs-CZ" sz="12800" i="1" dirty="0" smtClean="0"/>
              <a:t>přídavná jména tvrdá              </a:t>
            </a:r>
            <a:r>
              <a:rPr lang="cs-CZ" sz="12800" b="1" i="1" dirty="0" smtClean="0">
                <a:solidFill>
                  <a:srgbClr val="C00000"/>
                </a:solidFill>
              </a:rPr>
              <a:t>vzor mladý</a:t>
            </a:r>
          </a:p>
          <a:p>
            <a:pPr>
              <a:buClr>
                <a:schemeClr val="tx1"/>
              </a:buClr>
              <a:buNone/>
            </a:pPr>
            <a:endParaRPr lang="cs-CZ" sz="12800" b="1" i="1" dirty="0" smtClean="0">
              <a:solidFill>
                <a:srgbClr val="C00000"/>
              </a:solidFill>
            </a:endParaRPr>
          </a:p>
          <a:p>
            <a:pPr>
              <a:buClr>
                <a:schemeClr val="tx1"/>
              </a:buClr>
              <a:buNone/>
            </a:pPr>
            <a:r>
              <a:rPr lang="cs-CZ" sz="12800" b="1" i="1" dirty="0" smtClean="0">
                <a:solidFill>
                  <a:srgbClr val="C00000"/>
                </a:solidFill>
              </a:rPr>
              <a:t>    </a:t>
            </a:r>
            <a:r>
              <a:rPr lang="cs-CZ" sz="12800" i="1" dirty="0" smtClean="0"/>
              <a:t>přídavná jména měkká           </a:t>
            </a:r>
            <a:r>
              <a:rPr lang="cs-CZ" sz="12800" b="1" i="1" dirty="0" smtClean="0">
                <a:solidFill>
                  <a:srgbClr val="C00000"/>
                </a:solidFill>
              </a:rPr>
              <a:t>vzor jarní</a:t>
            </a:r>
          </a:p>
          <a:p>
            <a:pPr>
              <a:buClr>
                <a:schemeClr val="tx1"/>
              </a:buClr>
              <a:buNone/>
            </a:pPr>
            <a:endParaRPr lang="cs-CZ" sz="12800" b="1" i="1" dirty="0" smtClean="0">
              <a:solidFill>
                <a:srgbClr val="C00000"/>
              </a:solidFill>
            </a:endParaRPr>
          </a:p>
          <a:p>
            <a:pPr>
              <a:buClr>
                <a:schemeClr val="tx1"/>
              </a:buClr>
              <a:buNone/>
            </a:pPr>
            <a:r>
              <a:rPr lang="cs-CZ" sz="12800" b="1" i="1" dirty="0" smtClean="0">
                <a:solidFill>
                  <a:srgbClr val="C00000"/>
                </a:solidFill>
              </a:rPr>
              <a:t>    </a:t>
            </a:r>
            <a:r>
              <a:rPr lang="cs-CZ" sz="12800" i="1" dirty="0" smtClean="0"/>
              <a:t>přídavná jména přivlastňovací</a:t>
            </a:r>
          </a:p>
          <a:p>
            <a:pPr>
              <a:buClr>
                <a:schemeClr val="tx1"/>
              </a:buClr>
              <a:buNone/>
            </a:pPr>
            <a:r>
              <a:rPr lang="cs-CZ" sz="12800" i="1" dirty="0" smtClean="0"/>
              <a:t>                                                        </a:t>
            </a:r>
          </a:p>
          <a:p>
            <a:pPr>
              <a:buClr>
                <a:schemeClr val="tx1"/>
              </a:buClr>
              <a:buNone/>
            </a:pPr>
            <a:r>
              <a:rPr lang="cs-CZ" sz="12800" i="1" dirty="0" smtClean="0"/>
              <a:t>                                                        vzory  </a:t>
            </a:r>
            <a:r>
              <a:rPr lang="cs-CZ" sz="12800" b="1" i="1" dirty="0" smtClean="0">
                <a:solidFill>
                  <a:srgbClr val="C00000"/>
                </a:solidFill>
              </a:rPr>
              <a:t>otcův</a:t>
            </a:r>
          </a:p>
          <a:p>
            <a:pPr>
              <a:buClr>
                <a:schemeClr val="tx1"/>
              </a:buClr>
              <a:buNone/>
            </a:pPr>
            <a:r>
              <a:rPr lang="cs-CZ" sz="12800" b="1" i="1" dirty="0" smtClean="0">
                <a:solidFill>
                  <a:srgbClr val="C00000"/>
                </a:solidFill>
              </a:rPr>
              <a:t>                                                                   matčin</a:t>
            </a:r>
            <a:endParaRPr lang="cs-CZ" sz="12800" b="1" dirty="0" smtClean="0">
              <a:solidFill>
                <a:srgbClr val="C00000"/>
              </a:solidFill>
            </a:endParaRPr>
          </a:p>
          <a:p>
            <a:pPr>
              <a:buClr>
                <a:schemeClr val="tx1"/>
              </a:buClr>
              <a:buNone/>
            </a:pPr>
            <a:endParaRPr lang="cs-CZ" sz="12800" dirty="0" smtClean="0"/>
          </a:p>
          <a:p>
            <a:pPr>
              <a:buClr>
                <a:schemeClr val="tx1"/>
              </a:buClr>
              <a:buNone/>
            </a:pPr>
            <a:r>
              <a:rPr lang="cs-CZ" sz="12800" dirty="0" smtClean="0"/>
              <a:t>    </a:t>
            </a:r>
          </a:p>
          <a:p>
            <a:pPr>
              <a:buClr>
                <a:schemeClr val="tx1"/>
              </a:buClr>
              <a:buNone/>
            </a:pPr>
            <a:endParaRPr lang="cs-CZ" dirty="0" smtClean="0"/>
          </a:p>
          <a:p>
            <a:pPr>
              <a:buClr>
                <a:schemeClr val="tx1"/>
              </a:buClr>
              <a:buNone/>
            </a:pPr>
            <a:r>
              <a:rPr lang="cs-CZ" dirty="0" smtClean="0"/>
              <a:t>    </a:t>
            </a:r>
          </a:p>
          <a:p>
            <a:pPr>
              <a:buClr>
                <a:schemeClr val="tx1"/>
              </a:buClr>
              <a:buNone/>
            </a:pPr>
            <a:endParaRPr lang="cs-CZ" dirty="0" smtClean="0"/>
          </a:p>
          <a:p>
            <a:pPr>
              <a:buClr>
                <a:schemeClr val="tx1"/>
              </a:buClr>
              <a:buNone/>
            </a:pPr>
            <a:endParaRPr lang="cs-CZ" dirty="0"/>
          </a:p>
        </p:txBody>
      </p:sp>
      <p:sp>
        <p:nvSpPr>
          <p:cNvPr id="6" name="Šipka doprava 5"/>
          <p:cNvSpPr/>
          <p:nvPr/>
        </p:nvSpPr>
        <p:spPr>
          <a:xfrm>
            <a:off x="4644008" y="1556792"/>
            <a:ext cx="1008112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4716016" y="2564904"/>
            <a:ext cx="864096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lů 10"/>
          <p:cNvSpPr/>
          <p:nvPr/>
        </p:nvSpPr>
        <p:spPr>
          <a:xfrm>
            <a:off x="5796136" y="3789040"/>
            <a:ext cx="72008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i="1" smtClean="0">
                <a:solidFill>
                  <a:srgbClr val="C00000"/>
                </a:solidFill>
              </a:rPr>
              <a:t>Urči kategorie přídavných jmen. Doplň tabulku.</a:t>
            </a:r>
            <a:endParaRPr lang="cs-CZ" sz="2800" i="1">
              <a:solidFill>
                <a:srgbClr val="C0000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683570" y="1124747"/>
          <a:ext cx="8064895" cy="484632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612979"/>
                <a:gridCol w="1612979"/>
                <a:gridCol w="1612979"/>
                <a:gridCol w="1612979"/>
                <a:gridCol w="1612979"/>
              </a:tblGrid>
              <a:tr h="792085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0" smtClean="0"/>
                    </a:p>
                    <a:p>
                      <a:pPr algn="ctr"/>
                      <a:r>
                        <a:rPr lang="cs-CZ" sz="2400" b="1" smtClean="0"/>
                        <a:t>ROD</a:t>
                      </a:r>
                      <a:endParaRPr lang="cs-CZ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smtClean="0"/>
                    </a:p>
                    <a:p>
                      <a:pPr algn="ctr"/>
                      <a:r>
                        <a:rPr lang="cs-CZ" sz="2400" smtClean="0"/>
                        <a:t>ČÍSLO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smtClean="0"/>
                    </a:p>
                    <a:p>
                      <a:pPr algn="ctr"/>
                      <a:r>
                        <a:rPr lang="cs-CZ" sz="2400" smtClean="0"/>
                        <a:t>PÁD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smtClean="0"/>
                    </a:p>
                    <a:p>
                      <a:pPr algn="ctr"/>
                      <a:r>
                        <a:rPr lang="cs-CZ" sz="2400" smtClean="0"/>
                        <a:t>VZOR</a:t>
                      </a:r>
                      <a:endParaRPr lang="cs-CZ" sz="2400"/>
                    </a:p>
                  </a:txBody>
                  <a:tcPr/>
                </a:tc>
              </a:tr>
              <a:tr h="87143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000" b="1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smtClean="0"/>
                        <a:t>lidové</a:t>
                      </a:r>
                      <a:r>
                        <a:rPr lang="cs-CZ" sz="2000" b="1" baseline="0" smtClean="0"/>
                        <a:t> písně</a:t>
                      </a:r>
                      <a:endParaRPr lang="cs-CZ" sz="2000" b="1" smtClean="0"/>
                    </a:p>
                    <a:p>
                      <a:pPr algn="ctr"/>
                      <a:endParaRPr lang="cs-CZ" sz="2000" b="1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871436">
                <a:tc>
                  <a:txBody>
                    <a:bodyPr/>
                    <a:lstStyle/>
                    <a:p>
                      <a:pPr algn="ctr"/>
                      <a:endParaRPr lang="cs-CZ" sz="2000" b="1" smtClean="0"/>
                    </a:p>
                    <a:p>
                      <a:pPr algn="ctr"/>
                      <a:r>
                        <a:rPr lang="cs-CZ" sz="2000" b="1" smtClean="0"/>
                        <a:t>včelím</a:t>
                      </a:r>
                      <a:r>
                        <a:rPr lang="cs-CZ" sz="2000" b="1" baseline="0" smtClean="0"/>
                        <a:t> úlem</a:t>
                      </a:r>
                      <a:endParaRPr lang="cs-CZ" sz="2000" b="1" smtClean="0"/>
                    </a:p>
                    <a:p>
                      <a:pPr algn="ctr"/>
                      <a:endParaRPr lang="cs-CZ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849416">
                <a:tc>
                  <a:txBody>
                    <a:bodyPr/>
                    <a:lstStyle/>
                    <a:p>
                      <a:pPr algn="ctr"/>
                      <a:r>
                        <a:rPr lang="cs-CZ" sz="2000" b="1" smtClean="0"/>
                        <a:t>pro  Petrovy</a:t>
                      </a:r>
                      <a:r>
                        <a:rPr lang="cs-CZ" sz="2000" b="1" baseline="0" smtClean="0"/>
                        <a:t> psy</a:t>
                      </a:r>
                      <a:endParaRPr lang="cs-CZ" sz="2000" b="1" smtClean="0"/>
                    </a:p>
                    <a:p>
                      <a:pPr algn="ctr"/>
                      <a:endParaRPr lang="cs-CZ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871436">
                <a:tc>
                  <a:txBody>
                    <a:bodyPr/>
                    <a:lstStyle/>
                    <a:p>
                      <a:pPr algn="ctr"/>
                      <a:endParaRPr lang="cs-CZ" sz="2000" b="1" smtClean="0"/>
                    </a:p>
                    <a:p>
                      <a:pPr algn="ctr"/>
                      <a:r>
                        <a:rPr lang="cs-CZ" sz="2000" b="1" smtClean="0"/>
                        <a:t>orlímu</a:t>
                      </a:r>
                      <a:r>
                        <a:rPr lang="cs-CZ" sz="2000" b="1" baseline="0" smtClean="0"/>
                        <a:t> zraku</a:t>
                      </a:r>
                      <a:endParaRPr lang="cs-CZ" sz="2000" b="1" smtClean="0"/>
                    </a:p>
                    <a:p>
                      <a:pPr algn="ctr"/>
                      <a:endParaRPr lang="cs-CZ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i="1" smtClean="0">
                <a:solidFill>
                  <a:srgbClr val="C00000"/>
                </a:solidFill>
              </a:rPr>
              <a:t>Řešení.</a:t>
            </a:r>
            <a:endParaRPr lang="cs-CZ" sz="2800" i="1">
              <a:solidFill>
                <a:srgbClr val="C0000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683570" y="1124747"/>
          <a:ext cx="8064895" cy="484632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612979"/>
                <a:gridCol w="1612979"/>
                <a:gridCol w="1612979"/>
                <a:gridCol w="1612979"/>
                <a:gridCol w="1612979"/>
              </a:tblGrid>
              <a:tr h="792085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0" smtClean="0"/>
                    </a:p>
                    <a:p>
                      <a:pPr algn="ctr"/>
                      <a:r>
                        <a:rPr lang="cs-CZ" sz="2400" b="1" smtClean="0"/>
                        <a:t>ROD</a:t>
                      </a:r>
                      <a:endParaRPr lang="cs-CZ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smtClean="0"/>
                    </a:p>
                    <a:p>
                      <a:pPr algn="ctr"/>
                      <a:r>
                        <a:rPr lang="cs-CZ" sz="2400" smtClean="0"/>
                        <a:t>ČÍSLO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smtClean="0"/>
                    </a:p>
                    <a:p>
                      <a:pPr algn="ctr"/>
                      <a:r>
                        <a:rPr lang="cs-CZ" sz="2400" smtClean="0"/>
                        <a:t>PÁD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smtClean="0"/>
                    </a:p>
                    <a:p>
                      <a:pPr algn="ctr"/>
                      <a:r>
                        <a:rPr lang="cs-CZ" sz="2400" smtClean="0"/>
                        <a:t>VZOR</a:t>
                      </a:r>
                      <a:endParaRPr lang="cs-CZ" sz="2400"/>
                    </a:p>
                  </a:txBody>
                  <a:tcPr/>
                </a:tc>
              </a:tr>
              <a:tr h="87143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000" b="1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smtClean="0"/>
                        <a:t>lidové</a:t>
                      </a:r>
                      <a:r>
                        <a:rPr lang="cs-CZ" sz="2000" b="1" baseline="0" smtClean="0"/>
                        <a:t> písně</a:t>
                      </a:r>
                      <a:endParaRPr lang="cs-CZ" sz="2000" b="1" smtClean="0"/>
                    </a:p>
                    <a:p>
                      <a:pPr algn="ctr"/>
                      <a:endParaRPr lang="cs-CZ" sz="2000" b="1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2400" b="1" smtClean="0">
                          <a:solidFill>
                            <a:srgbClr val="C00000"/>
                          </a:solidFill>
                        </a:rPr>
                        <a:t>Ž</a:t>
                      </a:r>
                      <a:endParaRPr lang="cs-CZ" sz="2400" b="1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2400" b="1" smtClean="0">
                          <a:solidFill>
                            <a:srgbClr val="C00000"/>
                          </a:solidFill>
                        </a:rPr>
                        <a:t>MN.</a:t>
                      </a:r>
                      <a:endParaRPr lang="cs-CZ" sz="2400" b="1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2400" b="1" smtClean="0">
                          <a:solidFill>
                            <a:srgbClr val="C00000"/>
                          </a:solidFill>
                        </a:rPr>
                        <a:t>1.</a:t>
                      </a:r>
                      <a:endParaRPr lang="cs-CZ" sz="2400" b="1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2400" b="1" smtClean="0">
                          <a:solidFill>
                            <a:srgbClr val="C00000"/>
                          </a:solidFill>
                        </a:rPr>
                        <a:t>MLADÝ</a:t>
                      </a:r>
                      <a:endParaRPr lang="cs-CZ" sz="2400" b="1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871436">
                <a:tc>
                  <a:txBody>
                    <a:bodyPr/>
                    <a:lstStyle/>
                    <a:p>
                      <a:pPr algn="ctr"/>
                      <a:endParaRPr lang="cs-CZ" sz="2000" b="1" smtClean="0"/>
                    </a:p>
                    <a:p>
                      <a:pPr algn="ctr"/>
                      <a:r>
                        <a:rPr lang="cs-CZ" sz="2000" b="1" smtClean="0"/>
                        <a:t>včelím</a:t>
                      </a:r>
                      <a:r>
                        <a:rPr lang="cs-CZ" sz="2000" b="1" baseline="0" smtClean="0"/>
                        <a:t> úlem</a:t>
                      </a:r>
                      <a:endParaRPr lang="cs-CZ" sz="2000" b="1" smtClean="0"/>
                    </a:p>
                    <a:p>
                      <a:pPr algn="ctr"/>
                      <a:endParaRPr lang="cs-CZ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2400" b="1" smtClean="0">
                          <a:solidFill>
                            <a:srgbClr val="C00000"/>
                          </a:solidFill>
                        </a:rPr>
                        <a:t>M</a:t>
                      </a:r>
                      <a:endParaRPr lang="cs-CZ" sz="2400" b="1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2400" b="1" smtClean="0">
                          <a:solidFill>
                            <a:srgbClr val="C00000"/>
                          </a:solidFill>
                        </a:rPr>
                        <a:t>J.</a:t>
                      </a:r>
                      <a:endParaRPr lang="cs-CZ" sz="2400" b="1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2400" b="1" smtClean="0">
                          <a:solidFill>
                            <a:srgbClr val="C00000"/>
                          </a:solidFill>
                        </a:rPr>
                        <a:t>7.</a:t>
                      </a:r>
                      <a:endParaRPr lang="cs-CZ" sz="2400" b="1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2400" b="1" smtClean="0">
                          <a:solidFill>
                            <a:srgbClr val="C00000"/>
                          </a:solidFill>
                        </a:rPr>
                        <a:t>JARNÍ</a:t>
                      </a:r>
                      <a:endParaRPr lang="cs-CZ" sz="2400" b="1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849416">
                <a:tc>
                  <a:txBody>
                    <a:bodyPr/>
                    <a:lstStyle/>
                    <a:p>
                      <a:pPr algn="ctr"/>
                      <a:r>
                        <a:rPr lang="cs-CZ" sz="2000" b="1" smtClean="0"/>
                        <a:t>pro  Petrovy</a:t>
                      </a:r>
                      <a:r>
                        <a:rPr lang="cs-CZ" sz="2000" b="1" baseline="0" smtClean="0"/>
                        <a:t> psy</a:t>
                      </a:r>
                      <a:endParaRPr lang="cs-CZ" sz="2000" b="1" smtClean="0"/>
                    </a:p>
                    <a:p>
                      <a:pPr algn="ctr"/>
                      <a:endParaRPr lang="cs-CZ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2400" b="1" smtClean="0">
                          <a:solidFill>
                            <a:srgbClr val="C00000"/>
                          </a:solidFill>
                        </a:rPr>
                        <a:t>M</a:t>
                      </a:r>
                      <a:endParaRPr lang="cs-CZ" sz="2400" b="1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2400" b="1" smtClean="0">
                          <a:solidFill>
                            <a:srgbClr val="C00000"/>
                          </a:solidFill>
                        </a:rPr>
                        <a:t>MN.</a:t>
                      </a:r>
                      <a:endParaRPr lang="cs-CZ" sz="2400" b="1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2400" b="1" smtClean="0">
                          <a:solidFill>
                            <a:srgbClr val="C00000"/>
                          </a:solidFill>
                        </a:rPr>
                        <a:t>4.</a:t>
                      </a:r>
                      <a:endParaRPr lang="cs-CZ" sz="2400" b="1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2400" b="1" smtClean="0">
                          <a:solidFill>
                            <a:srgbClr val="C00000"/>
                          </a:solidFill>
                        </a:rPr>
                        <a:t>OTCŮV</a:t>
                      </a:r>
                      <a:endParaRPr lang="cs-CZ" sz="2400" b="1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871436">
                <a:tc>
                  <a:txBody>
                    <a:bodyPr/>
                    <a:lstStyle/>
                    <a:p>
                      <a:pPr algn="ctr"/>
                      <a:endParaRPr lang="cs-CZ" sz="2000" b="1" smtClean="0"/>
                    </a:p>
                    <a:p>
                      <a:pPr algn="ctr"/>
                      <a:r>
                        <a:rPr lang="cs-CZ" sz="2000" b="1" smtClean="0"/>
                        <a:t>orlímu</a:t>
                      </a:r>
                      <a:r>
                        <a:rPr lang="cs-CZ" sz="2000" b="1" baseline="0" smtClean="0"/>
                        <a:t> zraku</a:t>
                      </a:r>
                      <a:endParaRPr lang="cs-CZ" sz="2000" b="1" smtClean="0"/>
                    </a:p>
                    <a:p>
                      <a:pPr algn="ctr"/>
                      <a:endParaRPr lang="cs-CZ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2400" b="1" smtClean="0">
                          <a:solidFill>
                            <a:srgbClr val="C00000"/>
                          </a:solidFill>
                        </a:rPr>
                        <a:t>M</a:t>
                      </a:r>
                      <a:endParaRPr lang="cs-CZ" sz="2400" b="1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2400" b="1" smtClean="0">
                          <a:solidFill>
                            <a:srgbClr val="C00000"/>
                          </a:solidFill>
                        </a:rPr>
                        <a:t>J.</a:t>
                      </a:r>
                      <a:endParaRPr lang="cs-CZ" sz="2400" b="1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2400" b="1" smtClean="0">
                          <a:solidFill>
                            <a:srgbClr val="C00000"/>
                          </a:solidFill>
                        </a:rPr>
                        <a:t>3.</a:t>
                      </a:r>
                      <a:endParaRPr lang="cs-CZ" sz="2400" b="1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cs-CZ" sz="2400" b="1" smtClean="0">
                          <a:solidFill>
                            <a:srgbClr val="C00000"/>
                          </a:solidFill>
                        </a:rPr>
                        <a:t>JARNÍ</a:t>
                      </a:r>
                      <a:endParaRPr lang="cs-CZ" sz="2400" b="1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i="1" smtClean="0">
                <a:solidFill>
                  <a:srgbClr val="C00000"/>
                </a:solidFill>
              </a:rPr>
              <a:t>Urči druhy přídavných jmen.</a:t>
            </a:r>
            <a:endParaRPr lang="cs-CZ" sz="2800" i="1">
              <a:solidFill>
                <a:srgbClr val="C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980728"/>
            <a:ext cx="8219256" cy="5145435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600" smtClean="0"/>
              <a:t>borovým ______          sestřin________</a:t>
            </a:r>
          </a:p>
          <a:p>
            <a:pPr>
              <a:buNone/>
            </a:pPr>
            <a:r>
              <a:rPr lang="cs-CZ" sz="3600" smtClean="0"/>
              <a:t>milému _______          pronikavý______</a:t>
            </a:r>
          </a:p>
          <a:p>
            <a:pPr>
              <a:buNone/>
            </a:pPr>
            <a:r>
              <a:rPr lang="cs-CZ" sz="3600" smtClean="0"/>
              <a:t>usměvavá _____          závodním ______         </a:t>
            </a:r>
          </a:p>
          <a:p>
            <a:pPr>
              <a:buNone/>
            </a:pPr>
            <a:r>
              <a:rPr lang="cs-CZ" sz="3600" smtClean="0"/>
              <a:t>kyselému ______         lesnímu ________</a:t>
            </a:r>
          </a:p>
          <a:p>
            <a:pPr>
              <a:buNone/>
            </a:pPr>
            <a:r>
              <a:rPr lang="cs-CZ" sz="3600" smtClean="0"/>
              <a:t>mravenčí ______          veselý _________</a:t>
            </a:r>
          </a:p>
          <a:p>
            <a:pPr>
              <a:buNone/>
            </a:pPr>
            <a:r>
              <a:rPr lang="cs-CZ" sz="3600" smtClean="0"/>
              <a:t>rozkvetlý ______          šikovným _______</a:t>
            </a:r>
          </a:p>
          <a:p>
            <a:pPr>
              <a:buNone/>
            </a:pPr>
            <a:r>
              <a:rPr lang="cs-CZ" sz="3600" smtClean="0"/>
              <a:t>bratrovo _______         Karlova ________</a:t>
            </a:r>
          </a:p>
          <a:p>
            <a:pPr>
              <a:buNone/>
            </a:pPr>
            <a:r>
              <a:rPr lang="cs-CZ" sz="3600" smtClean="0"/>
              <a:t>pavích ________          husí __________</a:t>
            </a:r>
            <a:endParaRPr lang="cs-CZ" sz="3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i="1" smtClean="0">
                <a:solidFill>
                  <a:srgbClr val="C00000"/>
                </a:solidFill>
              </a:rPr>
              <a:t>Řešení.</a:t>
            </a:r>
            <a:endParaRPr lang="cs-CZ" sz="2800" i="1">
              <a:solidFill>
                <a:srgbClr val="C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980728"/>
            <a:ext cx="8219256" cy="5145435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600" smtClean="0"/>
              <a:t>borovým    </a:t>
            </a:r>
            <a:r>
              <a:rPr lang="cs-CZ" sz="3600" b="1" smtClean="0">
                <a:solidFill>
                  <a:srgbClr val="C00000"/>
                </a:solidFill>
              </a:rPr>
              <a:t>T</a:t>
            </a:r>
            <a:r>
              <a:rPr lang="cs-CZ" sz="3600" b="1" smtClean="0"/>
              <a:t> </a:t>
            </a:r>
            <a:r>
              <a:rPr lang="cs-CZ" sz="3600" smtClean="0"/>
              <a:t>                 sestřin         </a:t>
            </a:r>
            <a:r>
              <a:rPr lang="cs-CZ" sz="3600" b="1" smtClean="0">
                <a:solidFill>
                  <a:srgbClr val="C00000"/>
                </a:solidFill>
              </a:rPr>
              <a:t>PŘ.</a:t>
            </a:r>
          </a:p>
          <a:p>
            <a:pPr>
              <a:buNone/>
            </a:pPr>
            <a:r>
              <a:rPr lang="cs-CZ" sz="3600" smtClean="0"/>
              <a:t>milému      </a:t>
            </a:r>
            <a:r>
              <a:rPr lang="cs-CZ" sz="3600" b="1" smtClean="0">
                <a:solidFill>
                  <a:srgbClr val="C00000"/>
                </a:solidFill>
              </a:rPr>
              <a:t>T</a:t>
            </a:r>
            <a:r>
              <a:rPr lang="cs-CZ" sz="3600" b="1" smtClean="0"/>
              <a:t> </a:t>
            </a:r>
            <a:r>
              <a:rPr lang="cs-CZ" sz="3600" smtClean="0"/>
              <a:t>                 pronikavý    </a:t>
            </a:r>
            <a:r>
              <a:rPr lang="cs-CZ" sz="3600" b="1" smtClean="0">
                <a:solidFill>
                  <a:srgbClr val="C00000"/>
                </a:solidFill>
              </a:rPr>
              <a:t>T</a:t>
            </a:r>
          </a:p>
          <a:p>
            <a:pPr>
              <a:buNone/>
            </a:pPr>
            <a:r>
              <a:rPr lang="cs-CZ" sz="3600" smtClean="0"/>
              <a:t>usměvavá  </a:t>
            </a:r>
            <a:r>
              <a:rPr lang="cs-CZ" sz="3600" b="1" smtClean="0">
                <a:solidFill>
                  <a:srgbClr val="C00000"/>
                </a:solidFill>
              </a:rPr>
              <a:t>T </a:t>
            </a:r>
            <a:r>
              <a:rPr lang="cs-CZ" sz="3600" smtClean="0"/>
              <a:t>                 závodním    </a:t>
            </a:r>
            <a:r>
              <a:rPr lang="cs-CZ" sz="3600" b="1" smtClean="0">
                <a:solidFill>
                  <a:srgbClr val="C00000"/>
                </a:solidFill>
              </a:rPr>
              <a:t>M  </a:t>
            </a:r>
            <a:r>
              <a:rPr lang="cs-CZ" sz="3600" smtClean="0"/>
              <a:t>       </a:t>
            </a:r>
          </a:p>
          <a:p>
            <a:pPr>
              <a:buNone/>
            </a:pPr>
            <a:r>
              <a:rPr lang="cs-CZ" sz="3600" smtClean="0"/>
              <a:t>kyselému   </a:t>
            </a:r>
            <a:r>
              <a:rPr lang="cs-CZ" sz="3600" b="1" smtClean="0">
                <a:solidFill>
                  <a:srgbClr val="C00000"/>
                </a:solidFill>
              </a:rPr>
              <a:t>T</a:t>
            </a:r>
            <a:r>
              <a:rPr lang="cs-CZ" sz="3600" smtClean="0"/>
              <a:t>                  lesnímu       </a:t>
            </a:r>
            <a:r>
              <a:rPr lang="cs-CZ" sz="3600" b="1" smtClean="0">
                <a:solidFill>
                  <a:srgbClr val="C00000"/>
                </a:solidFill>
              </a:rPr>
              <a:t>M</a:t>
            </a:r>
          </a:p>
          <a:p>
            <a:pPr>
              <a:buNone/>
            </a:pPr>
            <a:r>
              <a:rPr lang="cs-CZ" sz="3600" smtClean="0"/>
              <a:t>mravenčí    </a:t>
            </a:r>
            <a:r>
              <a:rPr lang="cs-CZ" sz="3600" b="1" smtClean="0">
                <a:solidFill>
                  <a:srgbClr val="C00000"/>
                </a:solidFill>
              </a:rPr>
              <a:t>M  </a:t>
            </a:r>
            <a:r>
              <a:rPr lang="cs-CZ" sz="3600" smtClean="0"/>
              <a:t>              veselý          </a:t>
            </a:r>
            <a:r>
              <a:rPr lang="cs-CZ" sz="3600" b="1" smtClean="0">
                <a:solidFill>
                  <a:srgbClr val="C00000"/>
                </a:solidFill>
              </a:rPr>
              <a:t>T</a:t>
            </a:r>
          </a:p>
          <a:p>
            <a:pPr>
              <a:buNone/>
            </a:pPr>
            <a:r>
              <a:rPr lang="cs-CZ" sz="3600" smtClean="0"/>
              <a:t>rozkvetlý    </a:t>
            </a:r>
            <a:r>
              <a:rPr lang="cs-CZ" sz="3600" b="1" smtClean="0">
                <a:solidFill>
                  <a:srgbClr val="C00000"/>
                </a:solidFill>
              </a:rPr>
              <a:t>T </a:t>
            </a:r>
            <a:r>
              <a:rPr lang="cs-CZ" sz="3600" smtClean="0"/>
              <a:t>                 šikovným     </a:t>
            </a:r>
            <a:r>
              <a:rPr lang="cs-CZ" sz="3600" b="1" smtClean="0">
                <a:solidFill>
                  <a:srgbClr val="C00000"/>
                </a:solidFill>
              </a:rPr>
              <a:t>T</a:t>
            </a:r>
          </a:p>
          <a:p>
            <a:pPr>
              <a:buNone/>
            </a:pPr>
            <a:r>
              <a:rPr lang="cs-CZ" sz="3600" smtClean="0"/>
              <a:t>bratrovo     </a:t>
            </a:r>
            <a:r>
              <a:rPr lang="cs-CZ" sz="3600" b="1" smtClean="0">
                <a:solidFill>
                  <a:srgbClr val="C00000"/>
                </a:solidFill>
              </a:rPr>
              <a:t>PŘ.              </a:t>
            </a:r>
            <a:r>
              <a:rPr lang="cs-CZ" sz="3600" smtClean="0"/>
              <a:t>Karlova         </a:t>
            </a:r>
            <a:r>
              <a:rPr lang="cs-CZ" sz="3600" b="1" smtClean="0">
                <a:solidFill>
                  <a:srgbClr val="C00000"/>
                </a:solidFill>
              </a:rPr>
              <a:t>PŘ.</a:t>
            </a:r>
          </a:p>
          <a:p>
            <a:pPr>
              <a:buNone/>
            </a:pPr>
            <a:r>
              <a:rPr lang="cs-CZ" sz="3600" smtClean="0"/>
              <a:t>pavích         </a:t>
            </a:r>
            <a:r>
              <a:rPr lang="cs-CZ" sz="3600" b="1" smtClean="0">
                <a:solidFill>
                  <a:srgbClr val="C00000"/>
                </a:solidFill>
              </a:rPr>
              <a:t>M </a:t>
            </a:r>
            <a:r>
              <a:rPr lang="cs-CZ" sz="3600" smtClean="0"/>
              <a:t>               husí               </a:t>
            </a:r>
            <a:r>
              <a:rPr lang="cs-CZ" sz="3600" b="1" smtClean="0">
                <a:solidFill>
                  <a:srgbClr val="C00000"/>
                </a:solidFill>
              </a:rPr>
              <a:t>M</a:t>
            </a:r>
            <a:endParaRPr lang="cs-CZ" sz="3600" b="1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mtClean="0"/>
              <a:t>Zdroj:</a:t>
            </a:r>
          </a:p>
          <a:p>
            <a:pPr>
              <a:buNone/>
            </a:pPr>
            <a:r>
              <a:rPr lang="cs-CZ" smtClean="0"/>
              <a:t>Vlastní tvorba</a:t>
            </a:r>
          </a:p>
          <a:p>
            <a:pPr>
              <a:buNone/>
            </a:pPr>
            <a:r>
              <a:rPr lang="cs-CZ" smtClean="0"/>
              <a:t>Ilustrace:</a:t>
            </a:r>
          </a:p>
          <a:p>
            <a:pPr>
              <a:buNone/>
            </a:pPr>
            <a:r>
              <a:rPr lang="cs-CZ" i="1" smtClean="0">
                <a:hlinkClick r:id="rId2"/>
              </a:rPr>
              <a:t>www.office.microsoft.com</a:t>
            </a:r>
            <a:endParaRPr lang="cs-CZ" i="1" smtClean="0"/>
          </a:p>
          <a:p>
            <a:pPr>
              <a:buNone/>
            </a:pPr>
            <a:r>
              <a:rPr lang="cs-CZ" smtClean="0"/>
              <a:t>Citace:</a:t>
            </a:r>
          </a:p>
          <a:p>
            <a:pPr>
              <a:buNone/>
            </a:pPr>
            <a:r>
              <a:rPr lang="cs-CZ" i="1" smtClean="0"/>
              <a:t>Základní mluvnice českého jazyka</a:t>
            </a:r>
            <a:r>
              <a:rPr lang="cs-CZ" smtClean="0"/>
              <a:t>. Praha: SPN pedagogické nakladatelství, akciová společnost, 2004. ISBN 80-7235-018-8. </a:t>
            </a:r>
          </a:p>
          <a:p>
            <a:pPr>
              <a:buNone/>
            </a:pPr>
            <a:r>
              <a:rPr lang="cs-CZ" smtClean="0"/>
              <a:t> </a:t>
            </a:r>
            <a:r>
              <a:rPr lang="cs-CZ" i="1" smtClean="0"/>
              <a:t>Klíč k češtině</a:t>
            </a:r>
            <a:r>
              <a:rPr lang="cs-CZ" smtClean="0"/>
              <a:t>: </a:t>
            </a:r>
            <a:r>
              <a:rPr lang="cs-CZ" i="1" smtClean="0"/>
              <a:t>aneb Na češtinu od lesa</a:t>
            </a:r>
            <a:r>
              <a:rPr lang="cs-CZ" smtClean="0"/>
              <a:t>. Praha: Albatros nakladatelství, a. s., právní nástupce, 2005. ISBN 80-00-01593-5. </a:t>
            </a:r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>
              <a:buNone/>
            </a:pPr>
            <a:r>
              <a:rPr lang="cs-CZ" i="1" smtClean="0"/>
              <a:t>Český jazyk</a:t>
            </a:r>
            <a:r>
              <a:rPr lang="cs-CZ" smtClean="0"/>
              <a:t>: </a:t>
            </a:r>
            <a:r>
              <a:rPr lang="cs-CZ" i="1" smtClean="0"/>
              <a:t>Přehled učiva základní školy</a:t>
            </a:r>
            <a:r>
              <a:rPr lang="cs-CZ" smtClean="0"/>
              <a:t>. Praha: Nakladatelství Fortuna, 2000. ISBN 80-7168-527-5.</a:t>
            </a:r>
          </a:p>
          <a:p>
            <a:pPr>
              <a:buNone/>
            </a:pPr>
            <a:endParaRPr lang="cs-CZ" smtClean="0"/>
          </a:p>
          <a:p>
            <a:pPr>
              <a:buNone/>
            </a:pPr>
            <a:r>
              <a:rPr lang="cs-CZ" smtClean="0"/>
              <a:t>Anotace:</a:t>
            </a:r>
          </a:p>
          <a:p>
            <a:pPr>
              <a:buNone/>
            </a:pPr>
            <a:r>
              <a:rPr lang="cs-CZ" smtClean="0"/>
              <a:t>Žáci získají ucelený přehled o kategoriích, druzích a vzorech přídavných jmen. Do tabulky doplní kategorie přídavných jmen. Určí druhy přídavných jmen.</a:t>
            </a:r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422</Words>
  <Application>Microsoft Office PowerPoint</Application>
  <PresentationFormat>Předvádění na obrazovce (4:3)</PresentationFormat>
  <Paragraphs>157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PŘÍDAVNÁ JMÉNA</vt:lpstr>
      <vt:lpstr>2.  Přídavná jména</vt:lpstr>
      <vt:lpstr>Snímek 4</vt:lpstr>
      <vt:lpstr>Snímek 5</vt:lpstr>
      <vt:lpstr>Snímek 6</vt:lpstr>
      <vt:lpstr>Snímek 7</vt:lpstr>
      <vt:lpstr>Snímek 8</vt:lpstr>
      <vt:lpstr>Urči druhy přídavných jmen.</vt:lpstr>
      <vt:lpstr>Řešení.</vt:lpstr>
      <vt:lpstr>Snímek 11</vt:lpstr>
      <vt:lpstr>Snímek 12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Langerová</dc:creator>
  <cp:lastModifiedBy>Dum</cp:lastModifiedBy>
  <cp:revision>42</cp:revision>
  <dcterms:created xsi:type="dcterms:W3CDTF">2011-12-27T11:29:53Z</dcterms:created>
  <dcterms:modified xsi:type="dcterms:W3CDTF">2012-03-04T18:15:23Z</dcterms:modified>
</cp:coreProperties>
</file>