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66" r:id="rId5"/>
    <p:sldId id="258" r:id="rId6"/>
    <p:sldId id="260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802" autoAdjust="0"/>
    <p:restoredTop sz="94660"/>
  </p:normalViewPr>
  <p:slideViewPr>
    <p:cSldViewPr>
      <p:cViewPr varScale="1">
        <p:scale>
          <a:sx n="65" d="100"/>
          <a:sy n="65" d="100"/>
        </p:scale>
        <p:origin x="-1482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3358338-7929-4A82-9ECF-7309BF386368}" type="datetimeFigureOut">
              <a:rPr lang="cs-CZ" smtClean="0"/>
              <a:t>11.3.2012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FB6DBBB-1BC9-47F8-9F4F-3DD744B8205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620712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50" name="Group 3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223166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Milena Závišová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VY_32_Inovace_3166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Vznik Francie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Vznik Francie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Dějepis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7.A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Materiál seznamuje se vznikem Francie a s politikou nové dynastie Kapetovců.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Seznámí se vznikem nového státu a se státotvornou úlohou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panovnické dynastie.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016605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78000">
              <a:srgbClr val="002060"/>
            </a:gs>
            <a:gs pos="25000">
              <a:schemeClr val="bg2">
                <a:tint val="83000"/>
                <a:satMod val="320000"/>
              </a:schemeClr>
            </a:gs>
            <a:gs pos="100000">
              <a:schemeClr val="bg2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800" i="1" dirty="0" smtClean="0">
                <a:solidFill>
                  <a:srgbClr val="FF0000"/>
                </a:solidFill>
                <a:effectLst/>
              </a:rPr>
              <a:t>VZNIK FRANCIE </a:t>
            </a:r>
            <a:endParaRPr lang="cs-CZ" sz="8800" i="1" dirty="0">
              <a:solidFill>
                <a:srgbClr val="FF0000"/>
              </a:solidFill>
              <a:effectLst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 lnSpcReduction="10000"/>
          </a:bodyPr>
          <a:lstStyle/>
          <a:p>
            <a:r>
              <a:rPr lang="cs-CZ" sz="5400" dirty="0" smtClean="0">
                <a:solidFill>
                  <a:schemeClr val="bg1"/>
                </a:solidFill>
              </a:rPr>
              <a:t>Dějepis </a:t>
            </a:r>
          </a:p>
          <a:p>
            <a:r>
              <a:rPr lang="cs-CZ" sz="5400" dirty="0" smtClean="0">
                <a:solidFill>
                  <a:schemeClr val="bg1"/>
                </a:solidFill>
              </a:rPr>
              <a:t>7.třída</a:t>
            </a:r>
            <a:endParaRPr lang="cs-CZ" sz="5400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mzavisova\AppData\Local\Microsoft\Windows\Temporary Internet Files\Content.IE5\2DF873JT\MC90025107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881950"/>
            <a:ext cx="2808312" cy="2216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4135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827584" y="2348880"/>
            <a:ext cx="7848872" cy="3456384"/>
          </a:xfrm>
        </p:spPr>
        <p:txBody>
          <a:bodyPr>
            <a:normAutofit/>
          </a:bodyPr>
          <a:lstStyle/>
          <a:p>
            <a:r>
              <a:rPr lang="cs-CZ" sz="3200" b="1" i="1" dirty="0" smtClean="0">
                <a:solidFill>
                  <a:srgbClr val="FFFF00"/>
                </a:solidFill>
              </a:rPr>
              <a:t>- poslední </a:t>
            </a:r>
            <a:r>
              <a:rPr lang="cs-CZ" sz="3200" b="1" i="1" dirty="0" smtClean="0">
                <a:solidFill>
                  <a:srgbClr val="FFFF00"/>
                </a:solidFill>
              </a:rPr>
              <a:t>panovníci z rodu Karlovců byli velmi  </a:t>
            </a:r>
            <a:r>
              <a:rPr lang="cs-CZ" sz="3200" b="1" i="1" dirty="0" smtClean="0">
                <a:solidFill>
                  <a:srgbClr val="FFFF00"/>
                </a:solidFill>
              </a:rPr>
              <a:t>slabí</a:t>
            </a:r>
          </a:p>
          <a:p>
            <a:r>
              <a:rPr lang="cs-CZ" sz="3200" b="1" i="1" dirty="0" smtClean="0">
                <a:solidFill>
                  <a:srgbClr val="FFFF00"/>
                </a:solidFill>
              </a:rPr>
              <a:t>- </a:t>
            </a:r>
            <a:r>
              <a:rPr lang="cs-CZ" sz="3200" b="1" i="1" dirty="0" smtClean="0">
                <a:solidFill>
                  <a:srgbClr val="FFFF00"/>
                </a:solidFill>
              </a:rPr>
              <a:t>od 9.stol. napadli západofranckou říši </a:t>
            </a:r>
            <a:r>
              <a:rPr lang="cs-CZ" sz="3200" b="1" i="1" dirty="0" smtClean="0">
                <a:solidFill>
                  <a:srgbClr val="FFFF00"/>
                </a:solidFill>
              </a:rPr>
              <a:t>Vikingové</a:t>
            </a:r>
            <a:endParaRPr lang="cs-CZ" dirty="0">
              <a:solidFill>
                <a:srgbClr val="FFFF00"/>
              </a:solidFill>
            </a:endParaRPr>
          </a:p>
        </p:txBody>
      </p:sp>
      <p:sp>
        <p:nvSpPr>
          <p:cNvPr id="4" name="Ovál 3"/>
          <p:cNvSpPr/>
          <p:nvPr/>
        </p:nvSpPr>
        <p:spPr>
          <a:xfrm>
            <a:off x="1043608" y="404664"/>
            <a:ext cx="7344816" cy="1944216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b="1" i="1" dirty="0" smtClean="0">
                <a:solidFill>
                  <a:schemeClr val="bg1"/>
                </a:solidFill>
              </a:rPr>
              <a:t>Francie vznikla ze západofrancké říše.</a:t>
            </a:r>
            <a:endParaRPr lang="cs-CZ" sz="3600" b="1" i="1" dirty="0">
              <a:solidFill>
                <a:schemeClr val="bg1"/>
              </a:solidFill>
            </a:endParaRPr>
          </a:p>
        </p:txBody>
      </p:sp>
      <p:pic>
        <p:nvPicPr>
          <p:cNvPr id="5" name="Picture 5" descr="C:\Users\mzavisova\AppData\Local\Microsoft\Windows\Temporary Internet Files\Content.IE5\QGPU18IR\MC90037878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4725144"/>
            <a:ext cx="1863725" cy="182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70463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971600" y="116632"/>
            <a:ext cx="7413448" cy="1368152"/>
          </a:xfrm>
        </p:spPr>
        <p:txBody>
          <a:bodyPr/>
          <a:lstStyle/>
          <a:p>
            <a:r>
              <a:rPr lang="cs-CZ" sz="6000" i="1" dirty="0">
                <a:solidFill>
                  <a:schemeClr val="bg1"/>
                </a:solidFill>
              </a:rPr>
              <a:t>Kdo byli V</a:t>
            </a:r>
            <a:r>
              <a:rPr lang="cs-CZ" sz="6000" i="1" dirty="0" smtClean="0">
                <a:solidFill>
                  <a:schemeClr val="bg1"/>
                </a:solidFill>
              </a:rPr>
              <a:t>ikingové </a:t>
            </a:r>
            <a:r>
              <a:rPr lang="cs-CZ" sz="6000" i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412776"/>
            <a:ext cx="8424936" cy="5328592"/>
          </a:xfrm>
        </p:spPr>
        <p:txBody>
          <a:bodyPr>
            <a:normAutofit/>
          </a:bodyPr>
          <a:lstStyle/>
          <a:p>
            <a:pPr marL="457200" indent="-457200">
              <a:buClr>
                <a:schemeClr val="accent2">
                  <a:lumMod val="60000"/>
                  <a:lumOff val="40000"/>
                </a:schemeClr>
              </a:buClr>
              <a:buFont typeface="Wingdings" pitchFamily="2" charset="2"/>
              <a:buChar char="v"/>
            </a:pPr>
            <a:r>
              <a:rPr lang="cs-CZ" sz="3200" b="1" i="1" dirty="0" smtClean="0">
                <a:solidFill>
                  <a:srgbClr val="FFFF00"/>
                </a:solidFill>
              </a:rPr>
              <a:t>          </a:t>
            </a:r>
            <a:r>
              <a:rPr lang="cs-CZ" sz="3300" b="1" i="1" dirty="0">
                <a:solidFill>
                  <a:srgbClr val="FFFF00"/>
                </a:solidFill>
              </a:rPr>
              <a:t>D</a:t>
            </a:r>
            <a:r>
              <a:rPr lang="cs-CZ" sz="3300" b="1" i="1" dirty="0" smtClean="0">
                <a:solidFill>
                  <a:srgbClr val="FFFF00"/>
                </a:solidFill>
              </a:rPr>
              <a:t>ivocí válečníci, na svých lodích s nízkým ponorem se dostali  po Seině až do Paříže.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300" b="1" i="1" dirty="0" smtClean="0">
                <a:solidFill>
                  <a:srgbClr val="FFFF00"/>
                </a:solidFill>
              </a:rPr>
              <a:t>  Vikingové </a:t>
            </a:r>
            <a:r>
              <a:rPr lang="cs-CZ" sz="3300" b="1" i="1" dirty="0">
                <a:solidFill>
                  <a:srgbClr val="FFFF00"/>
                </a:solidFill>
              </a:rPr>
              <a:t>v Evropě ovládali i část Francie </a:t>
            </a:r>
            <a:r>
              <a:rPr lang="cs-CZ" sz="3300" b="1" i="1" dirty="0" smtClean="0">
                <a:solidFill>
                  <a:srgbClr val="FFFF00"/>
                </a:solidFill>
              </a:rPr>
              <a:t>– Normandie</a:t>
            </a:r>
            <a:r>
              <a:rPr lang="cs-CZ" sz="3300" b="1" i="1" dirty="0" smtClean="0">
                <a:solidFill>
                  <a:srgbClr val="FFFF00"/>
                </a:solidFill>
              </a:rPr>
              <a:t>. </a:t>
            </a:r>
          </a:p>
          <a:p>
            <a:pPr marL="457200" indent="-457200">
              <a:buFont typeface="Wingdings" pitchFamily="2" charset="2"/>
              <a:buChar char="v"/>
            </a:pPr>
            <a:r>
              <a:rPr lang="cs-CZ" sz="3300" b="1" i="1" dirty="0">
                <a:solidFill>
                  <a:srgbClr val="FFFF00"/>
                </a:solidFill>
              </a:rPr>
              <a:t>Nazývali se Normané - muži se Severu. </a:t>
            </a:r>
          </a:p>
          <a:p>
            <a:endParaRPr lang="cs-CZ" sz="3300" b="1" i="1" dirty="0">
              <a:solidFill>
                <a:srgbClr val="FFFF00"/>
              </a:solidFill>
            </a:endParaRPr>
          </a:p>
          <a:p>
            <a:r>
              <a:rPr lang="cs-CZ" sz="3300" b="1" i="1" dirty="0" smtClean="0">
                <a:solidFill>
                  <a:srgbClr val="FFFF00"/>
                </a:solidFill>
              </a:rPr>
              <a:t>          </a:t>
            </a:r>
            <a:endParaRPr lang="cs-CZ" sz="3300" b="1" i="1" dirty="0"/>
          </a:p>
        </p:txBody>
      </p:sp>
      <p:pic>
        <p:nvPicPr>
          <p:cNvPr id="4" name="Picture 4" descr="C:\Users\mzavisova\AppData\Local\Microsoft\Windows\Temporary Internet Files\Content.IE5\3PIOD311\MC90023727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5110163"/>
            <a:ext cx="2555875" cy="17478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18360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324544" y="188640"/>
            <a:ext cx="9468544" cy="1512168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Kdo byl Vilém Dobyvatel ?  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pPr marL="457200" indent="-457200">
              <a:buClr>
                <a:schemeClr val="tx1"/>
              </a:buClr>
              <a:buFont typeface="Wingdings" pitchFamily="2" charset="2"/>
              <a:buChar char="Ø"/>
            </a:pPr>
            <a:endParaRPr lang="cs-CZ" sz="3200" b="1" i="1" dirty="0" smtClean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endParaRPr lang="cs-CZ" sz="3200" b="1" i="1" dirty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endParaRPr lang="cs-CZ" sz="3200" b="1" i="1" dirty="0" smtClean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endParaRPr lang="cs-CZ" sz="3200" b="1" i="1" dirty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endParaRPr lang="cs-CZ" sz="3200" b="1" i="1" dirty="0" smtClean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endParaRPr lang="cs-CZ" sz="3200" b="1" i="1" dirty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endParaRPr lang="cs-CZ" sz="3200" b="1" i="1" dirty="0" smtClean="0">
              <a:solidFill>
                <a:srgbClr val="FFFF00"/>
              </a:solidFill>
            </a:endParaRPr>
          </a:p>
          <a:p>
            <a:pPr marL="457200" indent="-457200">
              <a:buFontTx/>
              <a:buChar char="-"/>
            </a:pPr>
            <a:endParaRPr lang="cs-CZ" sz="3200" b="1" i="1" dirty="0">
              <a:solidFill>
                <a:srgbClr val="FFFF00"/>
              </a:solidFill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42752" y="1772816"/>
            <a:ext cx="7848872" cy="440120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Blip>
                <a:blip r:embed="rId2"/>
              </a:buBlip>
            </a:pPr>
            <a:r>
              <a:rPr lang="cs-CZ" sz="2800" b="1" i="1" dirty="0" smtClean="0">
                <a:solidFill>
                  <a:srgbClr val="FFFF00"/>
                </a:solidFill>
              </a:rPr>
              <a:t>Byl to normandský vévoda, který vládl Normanům ve </a:t>
            </a:r>
            <a:r>
              <a:rPr lang="cs-CZ" sz="2800" b="1" i="1" dirty="0" smtClean="0">
                <a:solidFill>
                  <a:srgbClr val="FFFF00"/>
                </a:solidFill>
              </a:rPr>
              <a:t>Francii.</a:t>
            </a:r>
            <a:endParaRPr lang="cs-CZ" sz="2800" b="1" i="1" dirty="0" smtClean="0">
              <a:solidFill>
                <a:srgbClr val="FFFF00"/>
              </a:solidFill>
            </a:endParaRPr>
          </a:p>
          <a:p>
            <a:pPr marL="457200" indent="-457200">
              <a:buBlip>
                <a:blip r:embed="rId2"/>
              </a:buBlip>
            </a:pPr>
            <a:r>
              <a:rPr lang="cs-CZ" sz="2800" b="1" i="1" dirty="0" smtClean="0">
                <a:solidFill>
                  <a:srgbClr val="FFFF00"/>
                </a:solidFill>
              </a:rPr>
              <a:t>Vznesl nárok na anglický trůn po svém bratranci – dánském králi v Anglii Eduardu </a:t>
            </a:r>
            <a:r>
              <a:rPr lang="cs-CZ" sz="2800" b="1" i="1" dirty="0" smtClean="0">
                <a:solidFill>
                  <a:srgbClr val="FFFF00"/>
                </a:solidFill>
              </a:rPr>
              <a:t>Vyznavači.</a:t>
            </a:r>
            <a:endParaRPr lang="cs-CZ" sz="2800" b="1" i="1" dirty="0" smtClean="0">
              <a:solidFill>
                <a:srgbClr val="FFFF00"/>
              </a:solidFill>
            </a:endParaRPr>
          </a:p>
          <a:p>
            <a:pPr marL="457200" indent="-457200">
              <a:buBlip>
                <a:blip r:embed="rId2"/>
              </a:buBlip>
            </a:pPr>
            <a:r>
              <a:rPr lang="cs-CZ" sz="2800" b="1" i="1" dirty="0">
                <a:solidFill>
                  <a:srgbClr val="FFFF00"/>
                </a:solidFill>
              </a:rPr>
              <a:t>R</a:t>
            </a:r>
            <a:r>
              <a:rPr lang="cs-CZ" sz="2800" b="1" i="1" dirty="0" smtClean="0">
                <a:solidFill>
                  <a:srgbClr val="FFFF00"/>
                </a:solidFill>
              </a:rPr>
              <a:t>.1066 </a:t>
            </a:r>
            <a:r>
              <a:rPr lang="cs-CZ" sz="2800" b="1" i="1" dirty="0" smtClean="0">
                <a:solidFill>
                  <a:srgbClr val="FFFF00"/>
                </a:solidFill>
              </a:rPr>
              <a:t>– bitva u </a:t>
            </a:r>
            <a:r>
              <a:rPr lang="cs-CZ" sz="2800" b="1" i="1" dirty="0" err="1" smtClean="0">
                <a:solidFill>
                  <a:srgbClr val="FFFF00"/>
                </a:solidFill>
              </a:rPr>
              <a:t>Hastingsu</a:t>
            </a:r>
            <a:endParaRPr lang="cs-CZ" sz="2800" b="1" i="1" dirty="0" smtClean="0">
              <a:solidFill>
                <a:srgbClr val="FFFF00"/>
              </a:solidFill>
            </a:endParaRPr>
          </a:p>
          <a:p>
            <a:r>
              <a:rPr lang="cs-CZ" sz="2800" b="1" i="1" dirty="0" smtClean="0">
                <a:solidFill>
                  <a:srgbClr val="FFFF00"/>
                </a:solidFill>
              </a:rPr>
              <a:t>      Vilém Dobyvatel se nechal korunovat na     anglického </a:t>
            </a:r>
            <a:r>
              <a:rPr lang="cs-CZ" sz="2800" b="1" i="1" dirty="0" smtClean="0">
                <a:solidFill>
                  <a:srgbClr val="FFFF00"/>
                </a:solidFill>
              </a:rPr>
              <a:t>krále.</a:t>
            </a:r>
            <a:endParaRPr lang="cs-CZ" sz="2800" b="1" i="1" dirty="0" smtClean="0">
              <a:solidFill>
                <a:srgbClr val="FFFF00"/>
              </a:solidFill>
            </a:endParaRPr>
          </a:p>
          <a:p>
            <a:endParaRPr lang="cs-CZ" sz="2800" b="1" i="1" dirty="0" smtClean="0">
              <a:solidFill>
                <a:srgbClr val="FFFF00"/>
              </a:solidFill>
            </a:endParaRPr>
          </a:p>
          <a:p>
            <a:endParaRPr lang="cs-CZ" sz="2800" b="1" i="1" dirty="0" smtClean="0">
              <a:solidFill>
                <a:srgbClr val="FFFF00"/>
              </a:solidFill>
            </a:endParaRPr>
          </a:p>
        </p:txBody>
      </p:sp>
      <p:pic>
        <p:nvPicPr>
          <p:cNvPr id="6" name="Picture 2" descr="C:\Users\mzavisova\AppData\Local\Microsoft\Windows\Temporary Internet Files\Content.IE5\JEY0CMEN\MC90008939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797152"/>
            <a:ext cx="3528392" cy="18303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799249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-1188640" y="1700808"/>
            <a:ext cx="10332640" cy="4608512"/>
          </a:xfrm>
        </p:spPr>
        <p:txBody>
          <a:bodyPr>
            <a:normAutofit/>
          </a:bodyPr>
          <a:lstStyle/>
          <a:p>
            <a:endParaRPr lang="cs-CZ" dirty="0">
              <a:sym typeface="Wingdings 2" pitchFamily="18" charset="2"/>
            </a:endParaRPr>
          </a:p>
          <a:p>
            <a:r>
              <a:rPr lang="cs-CZ" sz="3000" b="1" dirty="0" smtClean="0">
                <a:solidFill>
                  <a:srgbClr val="FFFF00"/>
                </a:solidFill>
              </a:rPr>
              <a:t>západofranská </a:t>
            </a:r>
            <a:r>
              <a:rPr lang="cs-CZ" sz="3000" b="1" dirty="0">
                <a:solidFill>
                  <a:srgbClr val="FFFF00"/>
                </a:solidFill>
              </a:rPr>
              <a:t>knížata se spojili </a:t>
            </a:r>
            <a:r>
              <a:rPr lang="cs-CZ" sz="3000" b="1" dirty="0" smtClean="0">
                <a:solidFill>
                  <a:srgbClr val="FFFF00"/>
                </a:solidFill>
                <a:sym typeface="Wingdings 2" pitchFamily="18" charset="2"/>
              </a:rPr>
              <a:t>proti </a:t>
            </a:r>
            <a:r>
              <a:rPr lang="cs-CZ" sz="3000" b="1" dirty="0" smtClean="0">
                <a:solidFill>
                  <a:srgbClr val="FFFF00"/>
                </a:solidFill>
                <a:sym typeface="Wingdings 2" pitchFamily="18" charset="2"/>
              </a:rPr>
              <a:t>Normanům</a:t>
            </a:r>
          </a:p>
          <a:p>
            <a:r>
              <a:rPr lang="cs-CZ" sz="3000" b="1" dirty="0" smtClean="0">
                <a:solidFill>
                  <a:srgbClr val="FFFF00"/>
                </a:solidFill>
                <a:sym typeface="Wingdings 2" pitchFamily="18" charset="2"/>
              </a:rPr>
              <a:t>v </a:t>
            </a:r>
            <a:r>
              <a:rPr lang="cs-CZ" sz="3000" b="1" dirty="0">
                <a:solidFill>
                  <a:srgbClr val="FFFF00"/>
                </a:solidFill>
                <a:sym typeface="Wingdings 2" pitchFamily="18" charset="2"/>
              </a:rPr>
              <a:t>čele  stál Hugo </a:t>
            </a:r>
            <a:r>
              <a:rPr lang="cs-CZ" sz="3000" b="1" dirty="0" err="1">
                <a:solidFill>
                  <a:srgbClr val="FFFF00"/>
                </a:solidFill>
                <a:sym typeface="Wingdings 2" pitchFamily="18" charset="2"/>
              </a:rPr>
              <a:t>Kapet</a:t>
            </a:r>
            <a:r>
              <a:rPr lang="cs-CZ" sz="3000" b="1" dirty="0">
                <a:solidFill>
                  <a:srgbClr val="FFFF00"/>
                </a:solidFill>
                <a:sym typeface="Wingdings 2" pitchFamily="18" charset="2"/>
              </a:rPr>
              <a:t> z rodu Kapetovců </a:t>
            </a:r>
          </a:p>
          <a:p>
            <a:r>
              <a:rPr lang="cs-CZ" sz="3000" b="1" dirty="0" smtClean="0">
                <a:solidFill>
                  <a:srgbClr val="FFFF00"/>
                </a:solidFill>
                <a:sym typeface="Wingdings 2" pitchFamily="18" charset="2"/>
              </a:rPr>
              <a:t> </a:t>
            </a:r>
          </a:p>
          <a:p>
            <a:r>
              <a:rPr lang="cs-CZ" sz="3000" b="1" dirty="0" smtClean="0">
                <a:solidFill>
                  <a:srgbClr val="FFFF00"/>
                </a:solidFill>
                <a:sym typeface="Wingdings 2" pitchFamily="18" charset="2"/>
              </a:rPr>
              <a:t>          - vládl </a:t>
            </a:r>
            <a:r>
              <a:rPr lang="cs-CZ" sz="3000" b="1" dirty="0">
                <a:solidFill>
                  <a:srgbClr val="FFFF00"/>
                </a:solidFill>
                <a:sym typeface="Wingdings 2" pitchFamily="18" charset="2"/>
              </a:rPr>
              <a:t>jako francouzský </a:t>
            </a:r>
            <a:r>
              <a:rPr lang="cs-CZ" sz="3000" b="1" dirty="0" smtClean="0">
                <a:solidFill>
                  <a:srgbClr val="FFFF00"/>
                </a:solidFill>
                <a:sym typeface="Wingdings 2" pitchFamily="18" charset="2"/>
              </a:rPr>
              <a:t>král a rod Kapetovců vládl </a:t>
            </a:r>
          </a:p>
          <a:p>
            <a:r>
              <a:rPr lang="cs-CZ" sz="3000" b="1" dirty="0">
                <a:solidFill>
                  <a:srgbClr val="FFFF00"/>
                </a:solidFill>
                <a:sym typeface="Wingdings 2" pitchFamily="18" charset="2"/>
              </a:rPr>
              <a:t>v</a:t>
            </a:r>
            <a:r>
              <a:rPr lang="cs-CZ" sz="3000" b="1" dirty="0" smtClean="0">
                <a:solidFill>
                  <a:srgbClr val="FFFF00"/>
                </a:solidFill>
                <a:sym typeface="Wingdings 2" pitchFamily="18" charset="2"/>
              </a:rPr>
              <a:t>e Francii až do poč. 14.století</a:t>
            </a:r>
            <a:endParaRPr lang="cs-CZ" sz="3000" b="1" dirty="0">
              <a:solidFill>
                <a:srgbClr val="FFFF00"/>
              </a:solidFill>
              <a:sym typeface="Wingdings 2" pitchFamily="18" charset="2"/>
            </a:endParaRPr>
          </a:p>
        </p:txBody>
      </p:sp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611560" y="116632"/>
            <a:ext cx="8208912" cy="1728192"/>
          </a:xfrm>
          <a:prstGeom prst="ellipse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90000"/>
          </a:bodyPr>
          <a:lstStyle/>
          <a:p>
            <a:r>
              <a:rPr lang="cs-CZ" b="0" dirty="0" smtClean="0">
                <a:solidFill>
                  <a:schemeClr val="bg1"/>
                </a:solidFill>
                <a:effectLst/>
                <a:sym typeface="Wingdings 2" pitchFamily="18" charset="2"/>
              </a:rPr>
              <a:t/>
            </a:r>
            <a:br>
              <a:rPr lang="cs-CZ" b="0" dirty="0" smtClean="0">
                <a:solidFill>
                  <a:schemeClr val="bg1"/>
                </a:solidFill>
                <a:effectLst/>
                <a:sym typeface="Wingdings 2" pitchFamily="18" charset="2"/>
              </a:rPr>
            </a:br>
            <a:r>
              <a:rPr lang="cs-CZ" b="0" dirty="0" smtClean="0">
                <a:solidFill>
                  <a:schemeClr val="bg1"/>
                </a:solidFill>
                <a:effectLst/>
                <a:sym typeface="Wingdings 2" pitchFamily="18" charset="2"/>
              </a:rPr>
              <a:t>Dynastie KAPETOVCŮ</a:t>
            </a:r>
            <a:r>
              <a:rPr lang="cs-CZ" b="0" dirty="0">
                <a:solidFill>
                  <a:schemeClr val="bg1"/>
                </a:solidFill>
                <a:effectLst/>
                <a:sym typeface="Wingdings 2" pitchFamily="18" charset="2"/>
              </a:rPr>
              <a:t/>
            </a:r>
            <a:br>
              <a:rPr lang="cs-CZ" b="0" dirty="0">
                <a:solidFill>
                  <a:schemeClr val="bg1"/>
                </a:solidFill>
                <a:effectLst/>
                <a:sym typeface="Wingdings 2" pitchFamily="18" charset="2"/>
              </a:rPr>
            </a:br>
            <a:endParaRPr lang="cs-CZ" b="0" dirty="0">
              <a:solidFill>
                <a:schemeClr val="bg1"/>
              </a:solidFill>
              <a:effectLst/>
            </a:endParaRPr>
          </a:p>
        </p:txBody>
      </p:sp>
      <p:pic>
        <p:nvPicPr>
          <p:cNvPr id="3075" name="Picture 3" descr="C:\Users\mzavisova\AppData\Local\Microsoft\Windows\Temporary Internet Files\Content.IE5\F7K75RSS\MP90042653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509120"/>
            <a:ext cx="2852382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18236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67544" y="1196752"/>
            <a:ext cx="7772400" cy="1362456"/>
          </a:xfrm>
        </p:spPr>
        <p:txBody>
          <a:bodyPr/>
          <a:lstStyle/>
          <a:p>
            <a:pPr lvl="2"/>
            <a:r>
              <a:rPr lang="cs-CZ" sz="3600" i="1" dirty="0" smtClean="0">
                <a:solidFill>
                  <a:schemeClr val="bg1"/>
                </a:solidFill>
              </a:rPr>
              <a:t>ZDROJ OBRÁZKŮ A ILUSTRACÍ</a:t>
            </a:r>
            <a:br>
              <a:rPr lang="cs-CZ" sz="3600" i="1" dirty="0" smtClean="0">
                <a:solidFill>
                  <a:schemeClr val="bg1"/>
                </a:solidFill>
              </a:rPr>
            </a:br>
            <a:r>
              <a:rPr lang="cs-CZ" sz="3600" i="1" dirty="0" smtClean="0">
                <a:solidFill>
                  <a:schemeClr val="bg1"/>
                </a:solidFill>
              </a:rPr>
              <a:t>www.office.microsoft.com </a:t>
            </a:r>
            <a:br>
              <a:rPr lang="cs-CZ" sz="3600" i="1" dirty="0" smtClean="0">
                <a:solidFill>
                  <a:schemeClr val="bg1"/>
                </a:solidFill>
              </a:rPr>
            </a:br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467544" y="2492896"/>
            <a:ext cx="7772400" cy="1509712"/>
          </a:xfrm>
        </p:spPr>
        <p:txBody>
          <a:bodyPr>
            <a:normAutofit/>
          </a:bodyPr>
          <a:lstStyle/>
          <a:p>
            <a:r>
              <a:rPr lang="cs-CZ" sz="3600" i="1" dirty="0">
                <a:solidFill>
                  <a:schemeClr val="bg1"/>
                </a:solidFill>
              </a:rPr>
              <a:t>CITACE: archiv autora</a:t>
            </a:r>
            <a:br>
              <a:rPr lang="cs-CZ" sz="3600" i="1" dirty="0">
                <a:solidFill>
                  <a:schemeClr val="bg1"/>
                </a:solidFill>
              </a:rPr>
            </a:b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4831580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93</TotalTime>
  <Words>216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Prezentace aplikace PowerPoint</vt:lpstr>
      <vt:lpstr>VZNIK FRANCIE </vt:lpstr>
      <vt:lpstr>  </vt:lpstr>
      <vt:lpstr>Kdo byli Vikingové ?</vt:lpstr>
      <vt:lpstr>Kdo byl Vilém Dobyvatel ?   </vt:lpstr>
      <vt:lpstr> Dynastie KAPETOVCŮ </vt:lpstr>
      <vt:lpstr>ZDROJ OBRÁZKŮ A ILUSTRACÍ www.office.microsoft.com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dějepis 7.tř.</dc:title>
  <dc:creator>MIL</dc:creator>
  <cp:lastModifiedBy>install</cp:lastModifiedBy>
  <cp:revision>11</cp:revision>
  <dcterms:created xsi:type="dcterms:W3CDTF">2012-03-03T18:05:48Z</dcterms:created>
  <dcterms:modified xsi:type="dcterms:W3CDTF">2012-03-11T17:02:36Z</dcterms:modified>
</cp:coreProperties>
</file>