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8" r:id="rId3"/>
    <p:sldId id="259" r:id="rId4"/>
    <p:sldId id="262" r:id="rId5"/>
    <p:sldId id="257" r:id="rId6"/>
    <p:sldId id="261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DDC79D7-111F-4B5C-B80B-3EE9FF00339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50B4F48-B563-4102-9684-E9CC3821B4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6933066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Byzantská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Byzantská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politický a kulturní styl v Byzantské říši.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Charakterizuje dobový životní styl z hlediska sociálního a kulturního.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799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Byzantská ŘÍŠE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    Dějepis      7.třída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4004376" y="3244334"/>
            <a:ext cx="1135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476 - 1453</a:t>
            </a:r>
            <a:endParaRPr lang="cs-CZ" dirty="0"/>
          </a:p>
        </p:txBody>
      </p:sp>
      <p:pic>
        <p:nvPicPr>
          <p:cNvPr id="6" name="Picture 2" descr="C:\Users\mzavisova\AppData\Local\Microsoft\Windows\Temporary Internet Files\Content.IE5\KUXACNP4\MC900207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06" y="3582144"/>
            <a:ext cx="3502818" cy="176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88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1" y="1628800"/>
            <a:ext cx="6696745" cy="31947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80000"/>
              </a:lnSpc>
              <a:buBlip>
                <a:blip r:embed="rId2"/>
              </a:buBlip>
            </a:pPr>
            <a:r>
              <a:rPr lang="cs-CZ" sz="2800" b="1" i="1" dirty="0" smtClean="0"/>
              <a:t>Na území východořímské říše vznikla rozvinutá říše Byzantská. </a:t>
            </a:r>
          </a:p>
          <a:p>
            <a:pPr>
              <a:lnSpc>
                <a:spcPct val="80000"/>
              </a:lnSpc>
            </a:pPr>
            <a:endParaRPr lang="cs-CZ" sz="2800" b="1" i="1" dirty="0" smtClean="0"/>
          </a:p>
          <a:p>
            <a:pPr marL="457200" indent="-457200">
              <a:lnSpc>
                <a:spcPct val="80000"/>
              </a:lnSpc>
              <a:buBlip>
                <a:blip r:embed="rId2"/>
              </a:buBlip>
            </a:pPr>
            <a:r>
              <a:rPr lang="cs-CZ" sz="2800" b="1" i="1" dirty="0" smtClean="0"/>
              <a:t>Císař </a:t>
            </a:r>
            <a:r>
              <a:rPr lang="cs-CZ" sz="2800" b="1" i="1" dirty="0" smtClean="0">
                <a:solidFill>
                  <a:srgbClr val="FF0000"/>
                </a:solidFill>
              </a:rPr>
              <a:t>KONSTANTIN</a:t>
            </a:r>
            <a:r>
              <a:rPr lang="cs-CZ" sz="2800" b="1" i="1" dirty="0" smtClean="0"/>
              <a:t> nechal vystavět císařské město </a:t>
            </a:r>
            <a:r>
              <a:rPr lang="cs-CZ" sz="2800" b="1" i="1" dirty="0" smtClean="0">
                <a:solidFill>
                  <a:srgbClr val="FF0000"/>
                </a:solidFill>
              </a:rPr>
              <a:t>KONSTANTINOPOL</a:t>
            </a:r>
            <a:r>
              <a:rPr lang="cs-CZ" sz="2800" b="1" i="1" dirty="0" smtClean="0"/>
              <a:t> na území řeckého přístavu </a:t>
            </a:r>
            <a:r>
              <a:rPr lang="cs-CZ" sz="2800" b="1" i="1" dirty="0" err="1" smtClean="0"/>
              <a:t>Byzantion</a:t>
            </a:r>
            <a:r>
              <a:rPr lang="cs-CZ" sz="2800" b="1" i="1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sz="2800" b="1" i="1" dirty="0" smtClean="0"/>
              <a:t> </a:t>
            </a:r>
          </a:p>
          <a:p>
            <a:pPr marL="457200" indent="-457200">
              <a:lnSpc>
                <a:spcPct val="80000"/>
              </a:lnSpc>
              <a:buBlip>
                <a:blip r:embed="rId2"/>
              </a:buBlip>
            </a:pPr>
            <a:r>
              <a:rPr lang="cs-CZ" sz="2800" b="1" i="1" dirty="0" smtClean="0"/>
              <a:t>Slované městu říkali CAŘIHRAD.</a:t>
            </a:r>
          </a:p>
          <a:p>
            <a:pPr marL="457200" indent="-457200">
              <a:lnSpc>
                <a:spcPct val="80000"/>
              </a:lnSpc>
              <a:buBlip>
                <a:blip r:embed="rId2"/>
              </a:buBlip>
            </a:pPr>
            <a:endParaRPr lang="cs-CZ" sz="2800" b="1" i="1" dirty="0" smtClean="0"/>
          </a:p>
        </p:txBody>
      </p:sp>
      <p:pic>
        <p:nvPicPr>
          <p:cNvPr id="3075" name="Picture 3" descr="C:\Users\mzavisova\AppData\Local\Microsoft\Windows\Temporary Internet Files\Content.IE5\QGPU18IR\MC9001942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7032"/>
            <a:ext cx="1941729" cy="192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23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8567" y="1196260"/>
            <a:ext cx="68407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/>
              <a:t>Nejvýznamnější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panovník JUSTINIÁN -</a:t>
            </a:r>
            <a:endParaRPr lang="cs-CZ" sz="2800" b="1" i="1" dirty="0" smtClean="0"/>
          </a:p>
          <a:p>
            <a:r>
              <a:rPr lang="cs-CZ" sz="2400" b="1" i="1" dirty="0" smtClean="0"/>
              <a:t> - (vládl 527 – 565)</a:t>
            </a:r>
          </a:p>
          <a:p>
            <a:endParaRPr lang="cs-CZ" sz="2400" b="1" i="1" dirty="0" smtClean="0"/>
          </a:p>
          <a:p>
            <a:pPr marL="342900" indent="-34290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i="1" dirty="0" smtClean="0"/>
              <a:t>nechal vystavět chrám HAGIA SOFIA (dnešní Istanbul).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b="1" i="1" dirty="0" smtClean="0"/>
              <a:t>   za jeho vlády měla říše </a:t>
            </a:r>
          </a:p>
          <a:p>
            <a:r>
              <a:rPr lang="cs-CZ" sz="2800" b="1" i="1" dirty="0" smtClean="0"/>
              <a:t>             největší rozsah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b="1" i="1" dirty="0" smtClean="0"/>
              <a:t> rozvoj kultury, vzdělanosti</a:t>
            </a:r>
          </a:p>
          <a:p>
            <a:pPr marL="342900" indent="-342900">
              <a:buClr>
                <a:schemeClr val="tx1"/>
              </a:buClr>
              <a:buFont typeface="Wingdings" pitchFamily="2" charset="2"/>
              <a:buChar char="Ø"/>
            </a:pPr>
            <a:endParaRPr lang="cs-CZ" sz="2400" b="1" i="1" dirty="0" smtClean="0"/>
          </a:p>
          <a:p>
            <a:pPr marL="342900" indent="-342900">
              <a:buClr>
                <a:schemeClr val="tx1"/>
              </a:buClr>
              <a:buFont typeface="Wingdings" pitchFamily="2" charset="2"/>
              <a:buChar char="Ø"/>
            </a:pPr>
            <a:endParaRPr lang="cs-CZ" sz="2400" b="1" i="1" dirty="0" smtClean="0"/>
          </a:p>
          <a:p>
            <a:r>
              <a:rPr lang="cs-CZ" sz="2400" b="1" i="1" dirty="0"/>
              <a:t> </a:t>
            </a:r>
          </a:p>
        </p:txBody>
      </p:sp>
      <p:pic>
        <p:nvPicPr>
          <p:cNvPr id="5122" name="Picture 2" descr="C:\Users\mzavisova\AppData\Local\Microsoft\Windows\Temporary Internet Files\Content.IE5\3PIOD311\MC90019418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15919"/>
            <a:ext cx="2232248" cy="27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12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124744"/>
            <a:ext cx="7200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Byzantská kultura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832630"/>
            <a:ext cx="7776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 smtClean="0"/>
              <a:t>Nejživější a nejkrásnější v Evropě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 smtClean="0"/>
              <a:t>Byzantský sloh čerpal z řeckých a římských motivů a spojil je </a:t>
            </a:r>
          </a:p>
          <a:p>
            <a:r>
              <a:rPr lang="cs-CZ" sz="3200" b="1" i="1" dirty="0" smtClean="0"/>
              <a:t>s orientálními prvky arabské kultury.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 smtClean="0"/>
              <a:t> Stěny, sloupy a podlahu zdobila MOZAIKA.</a:t>
            </a:r>
          </a:p>
          <a:p>
            <a:endParaRPr lang="cs-CZ" sz="3200" b="1" i="1" dirty="0"/>
          </a:p>
        </p:txBody>
      </p:sp>
      <p:pic>
        <p:nvPicPr>
          <p:cNvPr id="2052" name="Picture 4" descr="C:\Users\mzavisova\AppData\Local\Microsoft\Windows\Temporary Internet Files\Content.IE5\4O4X942X\MC90019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2448272" cy="222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12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12776"/>
            <a:ext cx="7320544" cy="38041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4400" b="1" i="1" u="sng" dirty="0" smtClean="0">
                <a:solidFill>
                  <a:srgbClr val="FF0000"/>
                </a:solidFill>
              </a:rPr>
              <a:t>VYSVĚTLENÍ POJMŮ: </a:t>
            </a:r>
          </a:p>
          <a:p>
            <a:pPr>
              <a:lnSpc>
                <a:spcPct val="90000"/>
              </a:lnSpc>
            </a:pPr>
            <a:endParaRPr lang="cs-CZ" sz="2800" b="1" i="1" u="sng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b="1" i="1" u="sng" dirty="0" smtClean="0">
                <a:solidFill>
                  <a:srgbClr val="FF0000"/>
                </a:solidFill>
              </a:rPr>
              <a:t>MOZAIKA - </a:t>
            </a:r>
            <a:r>
              <a:rPr lang="cs-CZ" sz="2800" b="1" i="1" dirty="0" smtClean="0"/>
              <a:t>obrazy složené z malých barevných kamínků nebo sklíček (ozdoba stěn, podlah, stropů</a:t>
            </a:r>
          </a:p>
          <a:p>
            <a:pPr>
              <a:lnSpc>
                <a:spcPct val="90000"/>
              </a:lnSpc>
            </a:pPr>
            <a:r>
              <a:rPr lang="cs-CZ" sz="2800" b="1" i="1" u="sng" dirty="0" smtClean="0">
                <a:solidFill>
                  <a:srgbClr val="FF0000"/>
                </a:solidFill>
              </a:rPr>
              <a:t>KONSTANTINOPOL –</a:t>
            </a:r>
            <a:r>
              <a:rPr lang="cs-CZ" sz="2800" b="1" i="1" dirty="0" smtClean="0"/>
              <a:t> město Cařihrad (slovansky), dnešní Istanbul</a:t>
            </a:r>
          </a:p>
          <a:p>
            <a:pPr>
              <a:lnSpc>
                <a:spcPct val="90000"/>
              </a:lnSpc>
            </a:pPr>
            <a:r>
              <a:rPr lang="cs-CZ" sz="2800" b="1" i="1" u="sng" dirty="0" smtClean="0">
                <a:solidFill>
                  <a:srgbClr val="FF0000"/>
                </a:solidFill>
              </a:rPr>
              <a:t>IKONA -</a:t>
            </a:r>
            <a:r>
              <a:rPr lang="cs-CZ" sz="2800" b="1" i="1" dirty="0" smtClean="0"/>
              <a:t>  svatý obrázek, </a:t>
            </a:r>
          </a:p>
          <a:p>
            <a:pPr>
              <a:lnSpc>
                <a:spcPct val="90000"/>
              </a:lnSpc>
            </a:pPr>
            <a:r>
              <a:rPr lang="cs-CZ" sz="2800" b="1" i="1" dirty="0" smtClean="0"/>
              <a:t>                         který lidé uctívali</a:t>
            </a:r>
            <a:endParaRPr lang="cs-CZ" sz="2800" b="1" i="1" dirty="0"/>
          </a:p>
        </p:txBody>
      </p:sp>
      <p:pic>
        <p:nvPicPr>
          <p:cNvPr id="4099" name="Picture 3" descr="C:\Users\mzavisova\AppData\Local\Microsoft\Windows\Temporary Internet Files\Content.IE5\I1X848N6\MC9004347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1919944" cy="191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64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443841"/>
            <a:ext cx="85689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3600" b="1" dirty="0" smtClean="0"/>
              <a:t>ZDROJ OBRÁZKŮ A ILUSTRACÍ</a:t>
            </a:r>
          </a:p>
          <a:p>
            <a:pPr lvl="2"/>
            <a:r>
              <a:rPr lang="cs-CZ" sz="3600" b="1" dirty="0" smtClean="0"/>
              <a:t>www.office.microsoft.com </a:t>
            </a:r>
          </a:p>
          <a:p>
            <a:pPr lvl="2"/>
            <a:r>
              <a:rPr lang="cs-CZ" sz="3600" b="1" dirty="0" smtClean="0"/>
              <a:t>CITACE: archiv autora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6172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73</TotalTime>
  <Words>209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Svět módy</vt:lpstr>
      <vt:lpstr>Prezentace aplikace PowerPoint</vt:lpstr>
      <vt:lpstr>Byzantská ŘÍŠE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8</cp:revision>
  <dcterms:created xsi:type="dcterms:W3CDTF">2012-03-03T19:24:44Z</dcterms:created>
  <dcterms:modified xsi:type="dcterms:W3CDTF">2012-03-10T16:51:09Z</dcterms:modified>
</cp:coreProperties>
</file>