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74" r:id="rId2"/>
    <p:sldId id="256" r:id="rId3"/>
    <p:sldId id="257" r:id="rId4"/>
    <p:sldId id="263" r:id="rId5"/>
    <p:sldId id="271" r:id="rId6"/>
    <p:sldId id="272" r:id="rId7"/>
    <p:sldId id="273" r:id="rId8"/>
    <p:sldId id="27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EB6A78-B026-410E-9AC6-6552305FFDB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C50AE0-7E75-4C62-9AAD-173199D80F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47938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26E3C5-DA08-4BE0-A8CD-E5E746DE7AB4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13831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D0D2C-CBF2-457F-9D98-B80DC0646C4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5A192-C44B-4560-83A0-C74130A739E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D0D2C-CBF2-457F-9D98-B80DC0646C4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5A192-C44B-4560-83A0-C74130A739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D0D2C-CBF2-457F-9D98-B80DC0646C4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915A192-C44B-4560-83A0-C74130A739E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D0D2C-CBF2-457F-9D98-B80DC0646C4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5A192-C44B-4560-83A0-C74130A739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D0D2C-CBF2-457F-9D98-B80DC0646C4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5A192-C44B-4560-83A0-C74130A739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D0D2C-CBF2-457F-9D98-B80DC0646C4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5A192-C44B-4560-83A0-C74130A739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D0D2C-CBF2-457F-9D98-B80DC0646C4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5A192-C44B-4560-83A0-C74130A739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D0D2C-CBF2-457F-9D98-B80DC0646C4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5A192-C44B-4560-83A0-C74130A739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D0D2C-CBF2-457F-9D98-B80DC0646C4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5A192-C44B-4560-83A0-C74130A739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D0D2C-CBF2-457F-9D98-B80DC0646C4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5A192-C44B-4560-83A0-C74130A739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D0D2C-CBF2-457F-9D98-B80DC0646C4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5A192-C44B-4560-83A0-C74130A739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4DD0D2C-CBF2-457F-9D98-B80DC0646C4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915A192-C44B-4560-83A0-C74130A739EE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0118274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Milena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Závišová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VY_32_Inovace_3168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Křížové výpravy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Křížové výpravy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Dějepis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7.A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vznik a průběh křížových výprav na východ.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Seznámí  s problémy církve, které vyústily k vyhlášení  svaté války.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87084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8112078" cy="1728192"/>
          </a:xfrm>
        </p:spPr>
        <p:txBody>
          <a:bodyPr>
            <a:normAutofit fontScale="90000"/>
          </a:bodyPr>
          <a:lstStyle/>
          <a:p>
            <a:r>
              <a:rPr lang="cs-CZ" sz="6600" i="1" dirty="0" smtClean="0">
                <a:solidFill>
                  <a:srgbClr val="FFFF00"/>
                </a:solidFill>
              </a:rPr>
              <a:t>Křížové výpravy</a:t>
            </a:r>
            <a:br>
              <a:rPr lang="cs-CZ" sz="6600" i="1" dirty="0" smtClean="0">
                <a:solidFill>
                  <a:srgbClr val="FFFF00"/>
                </a:solidFill>
              </a:rPr>
            </a:br>
            <a:r>
              <a:rPr lang="cs-CZ" sz="4400" dirty="0">
                <a:solidFill>
                  <a:srgbClr val="FFFF00"/>
                </a:solidFill>
                <a:latin typeface="Bookman Old Style" pitchFamily="18" charset="0"/>
              </a:rPr>
              <a:t>1095 - 1291</a:t>
            </a:r>
            <a:endParaRPr lang="cs-CZ" sz="4400" i="1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2204864"/>
            <a:ext cx="6584776" cy="2879434"/>
          </a:xfrm>
        </p:spPr>
        <p:txBody>
          <a:bodyPr>
            <a:normAutofit/>
          </a:bodyPr>
          <a:lstStyle/>
          <a:p>
            <a:r>
              <a:rPr lang="cs-CZ" sz="4400" i="1" dirty="0" smtClean="0">
                <a:solidFill>
                  <a:schemeClr val="bg1"/>
                </a:solidFill>
              </a:rPr>
              <a:t>Dějepis     7.třída</a:t>
            </a:r>
            <a:endParaRPr lang="cs-CZ" sz="4400" i="1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mzavisova\AppData\Local\Microsoft\Windows\Temporary Internet Files\Content.IE5\ZLJ8VCN3\MP9004027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429000"/>
            <a:ext cx="4968552" cy="3112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0204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403648" y="116632"/>
            <a:ext cx="7056784" cy="1706488"/>
          </a:xfrm>
          <a:prstGeom prst="ellipse">
            <a:avLst/>
          </a:prstGeom>
          <a:solidFill>
            <a:schemeClr val="bg1">
              <a:lumMod val="65000"/>
              <a:lumOff val="35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FFFF00"/>
                </a:solidFill>
              </a:rPr>
              <a:t>Proč  byly vyhlášeny křížové výpravy ?</a:t>
            </a:r>
            <a:endParaRPr lang="cs-CZ" sz="4000" b="1" i="1" dirty="0">
              <a:solidFill>
                <a:srgbClr val="FFFF00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>
              <a:solidFill>
                <a:schemeClr val="bg1"/>
              </a:solidFill>
              <a:latin typeface="Bookman Old Style" pitchFamily="18" charset="0"/>
            </a:endParaRPr>
          </a:p>
          <a:p>
            <a:pPr>
              <a:buClrTx/>
              <a:buFont typeface="Wingdings" pitchFamily="2" charset="2"/>
              <a:buChar char="v"/>
            </a:pPr>
            <a:r>
              <a:rPr lang="cs-CZ" b="1" i="1" dirty="0" smtClean="0">
                <a:solidFill>
                  <a:schemeClr val="bg1"/>
                </a:solidFill>
                <a:latin typeface="Bookman Old Style" pitchFamily="18" charset="0"/>
              </a:rPr>
              <a:t>1095- ohnivá výzva papeže v </a:t>
            </a:r>
            <a:r>
              <a:rPr lang="cs-CZ" b="1" i="1" dirty="0" err="1" smtClean="0">
                <a:solidFill>
                  <a:schemeClr val="bg1"/>
                </a:solidFill>
                <a:latin typeface="Bookman Old Style" pitchFamily="18" charset="0"/>
              </a:rPr>
              <a:t>Clermontu</a:t>
            </a:r>
            <a:r>
              <a:rPr lang="cs-CZ" b="1" i="1" dirty="0" smtClean="0">
                <a:solidFill>
                  <a:schemeClr val="bg1"/>
                </a:solidFill>
                <a:latin typeface="Bookman Old Style" pitchFamily="18" charset="0"/>
              </a:rPr>
              <a:t> „</a:t>
            </a:r>
            <a:r>
              <a:rPr lang="cs-CZ" b="1" i="1" dirty="0" smtClean="0">
                <a:solidFill>
                  <a:schemeClr val="bg1"/>
                </a:solidFill>
              </a:rPr>
              <a:t>Bůh to chce!“</a:t>
            </a:r>
          </a:p>
          <a:p>
            <a:pPr>
              <a:buClrTx/>
              <a:buFont typeface="Wingdings" pitchFamily="2" charset="2"/>
              <a:buChar char="v"/>
            </a:pPr>
            <a:r>
              <a:rPr lang="cs-CZ" b="1" i="1" dirty="0" smtClean="0">
                <a:solidFill>
                  <a:schemeClr val="bg1"/>
                </a:solidFill>
                <a:latin typeface="Bookman Old Style" pitchFamily="18" charset="0"/>
              </a:rPr>
              <a:t>Cílem bylo osvobodit svatou zemi (Palestinu) od muslimů, zajistit poutníkům volný přístup k svatému hrobu v Jeruzalémě</a:t>
            </a:r>
          </a:p>
          <a:p>
            <a:pPr>
              <a:buClrTx/>
              <a:buFont typeface="Wingdings" pitchFamily="2" charset="2"/>
              <a:buChar char="v"/>
            </a:pPr>
            <a:r>
              <a:rPr lang="cs-CZ" b="1" i="1" dirty="0" smtClean="0">
                <a:solidFill>
                  <a:schemeClr val="bg1"/>
                </a:solidFill>
                <a:latin typeface="Bookman Old Style" pitchFamily="18" charset="0"/>
              </a:rPr>
              <a:t>Sedm výprav</a:t>
            </a:r>
          </a:p>
          <a:p>
            <a:pPr>
              <a:buClrTx/>
              <a:buFont typeface="Wingdings" pitchFamily="2" charset="2"/>
              <a:buChar char="v"/>
            </a:pPr>
            <a:endParaRPr lang="cs-CZ" b="1" i="1" dirty="0" smtClean="0">
              <a:solidFill>
                <a:schemeClr val="bg1"/>
              </a:solidFill>
              <a:latin typeface="Bookman Old Style" pitchFamily="18" charset="0"/>
            </a:endParaRPr>
          </a:p>
          <a:p>
            <a:pPr>
              <a:buClrTx/>
              <a:buFont typeface="Wingdings" pitchFamily="2" charset="2"/>
              <a:buChar char="v"/>
            </a:pPr>
            <a:endParaRPr lang="cs-CZ" b="1" i="1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rgbClr val="FF0000"/>
              </a:solidFill>
              <a:latin typeface="Bookman Old Style" pitchFamily="18" charset="0"/>
            </a:endParaRPr>
          </a:p>
          <a:p>
            <a:endParaRPr lang="cs-CZ" dirty="0"/>
          </a:p>
        </p:txBody>
      </p:sp>
      <p:pic>
        <p:nvPicPr>
          <p:cNvPr id="2051" name="Picture 3" descr="C:\Users\mzavisova\AppData\Local\Microsoft\Windows\Temporary Internet Files\Content.IE5\4O4X942X\MC9004152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9560" y="4487822"/>
            <a:ext cx="3797240" cy="2037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0793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i="1" dirty="0">
                <a:solidFill>
                  <a:srgbClr val="FFFF00"/>
                </a:solidFill>
                <a:latin typeface="Bookman Old Style" pitchFamily="18" charset="0"/>
              </a:rPr>
              <a:t>Kdo byli křižáci?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467544" y="1268761"/>
            <a:ext cx="8280920" cy="435972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ClrTx/>
              <a:buFontTx/>
              <a:buChar char="-"/>
            </a:pPr>
            <a:r>
              <a:rPr lang="cs-CZ" sz="2800" b="1" i="1" u="sng" dirty="0" smtClean="0">
                <a:solidFill>
                  <a:schemeClr val="bg1"/>
                </a:solidFill>
                <a:latin typeface="Bookman Old Style" pitchFamily="18" charset="0"/>
              </a:rPr>
              <a:t>Šlechtici</a:t>
            </a:r>
            <a:r>
              <a:rPr lang="cs-CZ" sz="2800" b="1" i="1" dirty="0" smtClean="0">
                <a:solidFill>
                  <a:schemeClr val="bg1"/>
                </a:solidFill>
                <a:latin typeface="Bookman Old Style" pitchFamily="18" charset="0"/>
              </a:rPr>
              <a:t> </a:t>
            </a:r>
            <a:r>
              <a:rPr lang="cs-CZ" sz="2800" i="1" dirty="0">
                <a:solidFill>
                  <a:schemeClr val="bg1"/>
                </a:solidFill>
                <a:latin typeface="Bookman Old Style" pitchFamily="18" charset="0"/>
              </a:rPr>
              <a:t>především z Francie, německé říše, Belgie, Nizozemí, Anglie, aj</a:t>
            </a:r>
            <a:r>
              <a:rPr lang="cs-CZ" sz="2800" i="1" dirty="0" smtClean="0">
                <a:solidFill>
                  <a:schemeClr val="bg1"/>
                </a:solidFill>
                <a:latin typeface="Bookman Old Style" pitchFamily="18" charset="0"/>
              </a:rPr>
              <a:t>.</a:t>
            </a:r>
          </a:p>
          <a:p>
            <a:pPr>
              <a:lnSpc>
                <a:spcPct val="90000"/>
              </a:lnSpc>
              <a:buFontTx/>
              <a:buChar char="-"/>
            </a:pPr>
            <a:endParaRPr lang="cs-CZ" sz="2800" b="1" i="1" dirty="0">
              <a:solidFill>
                <a:schemeClr val="bg1"/>
              </a:solidFill>
              <a:latin typeface="Bookman Old Style" pitchFamily="18" charset="0"/>
            </a:endParaRPr>
          </a:p>
          <a:p>
            <a:pPr marL="137160" indent="0">
              <a:lnSpc>
                <a:spcPct val="90000"/>
              </a:lnSpc>
              <a:buNone/>
            </a:pPr>
            <a:r>
              <a:rPr lang="cs-CZ" sz="2800" b="1" i="1" dirty="0" smtClean="0">
                <a:solidFill>
                  <a:schemeClr val="bg1"/>
                </a:solidFill>
                <a:latin typeface="Bookman Old Style" pitchFamily="18" charset="0"/>
              </a:rPr>
              <a:t>- Evropští </a:t>
            </a:r>
            <a:r>
              <a:rPr lang="cs-CZ" sz="2800" b="1" i="1" u="sng" dirty="0">
                <a:solidFill>
                  <a:schemeClr val="bg1"/>
                </a:solidFill>
                <a:latin typeface="Bookman Old Style" pitchFamily="18" charset="0"/>
              </a:rPr>
              <a:t>panovníci</a:t>
            </a:r>
            <a:r>
              <a:rPr lang="cs-CZ" sz="2800" b="1" i="1" dirty="0">
                <a:solidFill>
                  <a:schemeClr val="bg1"/>
                </a:solidFill>
                <a:latin typeface="Bookman Old Style" pitchFamily="18" charset="0"/>
              </a:rPr>
              <a:t>- 2</a:t>
            </a:r>
            <a:r>
              <a:rPr lang="cs-CZ" sz="2800" i="1" dirty="0">
                <a:solidFill>
                  <a:schemeClr val="bg1"/>
                </a:solidFill>
                <a:latin typeface="Bookman Old Style" pitchFamily="18" charset="0"/>
              </a:rPr>
              <a:t>. a 3. výprava- francouzský a anglický král, císař, český král Vladislav II., aj.</a:t>
            </a:r>
          </a:p>
          <a:p>
            <a:pPr>
              <a:lnSpc>
                <a:spcPct val="90000"/>
              </a:lnSpc>
              <a:buClrTx/>
              <a:buFontTx/>
              <a:buChar char="-"/>
            </a:pPr>
            <a:r>
              <a:rPr lang="cs-CZ" sz="2800" b="1" i="1" u="sng" dirty="0" smtClean="0">
                <a:solidFill>
                  <a:schemeClr val="bg1"/>
                </a:solidFill>
                <a:latin typeface="Bookman Old Style" pitchFamily="18" charset="0"/>
              </a:rPr>
              <a:t>Spodina</a:t>
            </a:r>
          </a:p>
          <a:p>
            <a:pPr>
              <a:lnSpc>
                <a:spcPct val="90000"/>
              </a:lnSpc>
              <a:buFontTx/>
              <a:buChar char="-"/>
            </a:pPr>
            <a:endParaRPr lang="cs-CZ" sz="2800" b="1" i="1" u="sng" dirty="0">
              <a:solidFill>
                <a:schemeClr val="bg1"/>
              </a:solidFill>
              <a:latin typeface="Bookman Old Style" pitchFamily="18" charset="0"/>
            </a:endParaRPr>
          </a:p>
          <a:p>
            <a:pPr marL="137160" indent="0">
              <a:lnSpc>
                <a:spcPct val="90000"/>
              </a:lnSpc>
              <a:buNone/>
            </a:pPr>
            <a:r>
              <a:rPr lang="cs-CZ" sz="2800" b="1" i="1" u="sng" dirty="0" smtClean="0">
                <a:solidFill>
                  <a:schemeClr val="bg1"/>
                </a:solidFill>
                <a:latin typeface="Bookman Old Style" pitchFamily="18" charset="0"/>
              </a:rPr>
              <a:t>- Dětská </a:t>
            </a:r>
            <a:r>
              <a:rPr lang="cs-CZ" sz="2800" b="1" i="1" u="sng" dirty="0">
                <a:solidFill>
                  <a:schemeClr val="bg1"/>
                </a:solidFill>
                <a:latin typeface="Bookman Old Style" pitchFamily="18" charset="0"/>
              </a:rPr>
              <a:t>výprava</a:t>
            </a:r>
            <a:r>
              <a:rPr lang="cs-CZ" sz="2800" b="1" i="1" dirty="0">
                <a:solidFill>
                  <a:schemeClr val="bg1"/>
                </a:solidFill>
                <a:latin typeface="Bookman Old Style" pitchFamily="18" charset="0"/>
              </a:rPr>
              <a:t> r. 1212</a:t>
            </a:r>
          </a:p>
          <a:p>
            <a:pPr>
              <a:lnSpc>
                <a:spcPct val="90000"/>
              </a:lnSpc>
            </a:pPr>
            <a:endParaRPr lang="cs-CZ" sz="2800" b="1" i="1" dirty="0">
              <a:solidFill>
                <a:schemeClr val="bg1"/>
              </a:solidFill>
              <a:latin typeface="Bookman Old Style" pitchFamily="18" charset="0"/>
            </a:endParaRPr>
          </a:p>
        </p:txBody>
      </p:sp>
      <p:pic>
        <p:nvPicPr>
          <p:cNvPr id="4" name="Picture 2" descr="C:\Users\mzavisova\AppData\Local\Microsoft\Windows\Temporary Internet Files\Content.IE5\1CU14HNI\MC900415994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573016"/>
            <a:ext cx="1138956" cy="3063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6741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1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1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1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1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1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1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1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457200" y="138127"/>
            <a:ext cx="7704856" cy="1462073"/>
          </a:xfrm>
          <a:prstGeom prst="ellipse">
            <a:avLst/>
          </a:prstGeom>
          <a:solidFill>
            <a:schemeClr val="bg1">
              <a:lumMod val="65000"/>
              <a:lumOff val="35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rgbClr val="FFFF00"/>
                </a:solidFill>
              </a:rPr>
              <a:t>U</a:t>
            </a:r>
            <a:r>
              <a:rPr lang="cs-CZ" sz="3200" b="1" i="1" dirty="0" smtClean="0">
                <a:solidFill>
                  <a:srgbClr val="FFFF00"/>
                </a:solidFill>
              </a:rPr>
              <a:t>skutečnilo 7 křížových výprav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-108520" y="2060848"/>
            <a:ext cx="9252520" cy="5472608"/>
          </a:xfrm>
          <a:prstGeom prst="rect">
            <a:avLst/>
          </a:prstGeom>
        </p:spPr>
        <p:txBody>
          <a:bodyPr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>
              <a:lnSpc>
                <a:spcPct val="80000"/>
              </a:lnSpc>
              <a:buNone/>
            </a:pPr>
            <a:endParaRPr lang="cs-CZ" sz="2400" i="1" u="sng" dirty="0" smtClean="0"/>
          </a:p>
          <a:p>
            <a:pPr>
              <a:lnSpc>
                <a:spcPct val="80000"/>
              </a:lnSpc>
              <a:buBlip>
                <a:blip r:embed="rId2"/>
              </a:buBlip>
            </a:pPr>
            <a:r>
              <a:rPr lang="cs-CZ" b="1" i="1" dirty="0" smtClean="0">
                <a:solidFill>
                  <a:schemeClr val="bg1"/>
                </a:solidFill>
              </a:rPr>
              <a:t>1. křížová výprava roku 1096  - úspěšná, vznik 4 </a:t>
            </a:r>
          </a:p>
          <a:p>
            <a:pPr marL="137160" indent="0">
              <a:lnSpc>
                <a:spcPct val="80000"/>
              </a:lnSpc>
              <a:buNone/>
            </a:pPr>
            <a:r>
              <a:rPr lang="cs-CZ" b="1" i="1" dirty="0" smtClean="0">
                <a:solidFill>
                  <a:schemeClr val="bg1"/>
                </a:solidFill>
              </a:rPr>
              <a:t>křižáckých států FILIP </a:t>
            </a:r>
            <a:r>
              <a:rPr lang="cs-CZ" b="1" i="1" dirty="0">
                <a:solidFill>
                  <a:schemeClr val="bg1"/>
                </a:solidFill>
              </a:rPr>
              <a:t>II. AUGUST(Francie) – dobytí </a:t>
            </a:r>
            <a:r>
              <a:rPr lang="cs-CZ" b="1" i="1" dirty="0" err="1">
                <a:solidFill>
                  <a:schemeClr val="bg1"/>
                </a:solidFill>
              </a:rPr>
              <a:t>Akkonu</a:t>
            </a:r>
            <a:r>
              <a:rPr lang="cs-CZ" b="1" i="1" dirty="0">
                <a:solidFill>
                  <a:schemeClr val="bg1"/>
                </a:solidFill>
              </a:rPr>
              <a:t>, porážka </a:t>
            </a:r>
            <a:r>
              <a:rPr lang="cs-CZ" b="1" i="1" dirty="0" err="1" smtClean="0">
                <a:solidFill>
                  <a:schemeClr val="bg1"/>
                </a:solidFill>
              </a:rPr>
              <a:t>Saladina</a:t>
            </a:r>
            <a:endParaRPr lang="cs-CZ" b="1" i="1" dirty="0" smtClean="0">
              <a:solidFill>
                <a:schemeClr val="bg1"/>
              </a:solidFill>
            </a:endParaRPr>
          </a:p>
          <a:p>
            <a:pPr>
              <a:lnSpc>
                <a:spcPct val="80000"/>
              </a:lnSpc>
              <a:buBlip>
                <a:blip r:embed="rId2"/>
              </a:buBlip>
            </a:pPr>
            <a:r>
              <a:rPr lang="cs-CZ" b="1" i="1" dirty="0">
                <a:solidFill>
                  <a:schemeClr val="bg1"/>
                </a:solidFill>
              </a:rPr>
              <a:t>2. křížové výpravy se účastnil český kníže VLADISLAV – upevnění křižáckých pozic ve Svaté </a:t>
            </a:r>
            <a:r>
              <a:rPr lang="cs-CZ" b="1" i="1" dirty="0" smtClean="0">
                <a:solidFill>
                  <a:schemeClr val="bg1"/>
                </a:solidFill>
              </a:rPr>
              <a:t>zemi</a:t>
            </a:r>
          </a:p>
          <a:p>
            <a:pPr>
              <a:lnSpc>
                <a:spcPct val="80000"/>
              </a:lnSpc>
              <a:buBlip>
                <a:blip r:embed="rId2"/>
              </a:buBlip>
            </a:pPr>
            <a:r>
              <a:rPr lang="cs-CZ" b="1" i="1" dirty="0">
                <a:solidFill>
                  <a:schemeClr val="bg1"/>
                </a:solidFill>
              </a:rPr>
              <a:t>3. křížová výprava - výprava králů:  RICHARD </a:t>
            </a:r>
            <a:r>
              <a:rPr lang="cs-CZ" b="1" i="1" dirty="0" smtClean="0">
                <a:solidFill>
                  <a:schemeClr val="bg1"/>
                </a:solidFill>
              </a:rPr>
              <a:t>I. LVÍ </a:t>
            </a:r>
            <a:r>
              <a:rPr lang="cs-CZ" b="1" i="1" dirty="0">
                <a:solidFill>
                  <a:schemeClr val="bg1"/>
                </a:solidFill>
              </a:rPr>
              <a:t>SRDCE (Anglie) + FRIDRICH I. BARBAROSSA (Svatá říše římská) + FILIP II. AUGUST(Francie) – dobytí </a:t>
            </a:r>
            <a:r>
              <a:rPr lang="cs-CZ" b="1" i="1" dirty="0" err="1">
                <a:solidFill>
                  <a:schemeClr val="bg1"/>
                </a:solidFill>
              </a:rPr>
              <a:t>Akkonu</a:t>
            </a:r>
            <a:r>
              <a:rPr lang="cs-CZ" b="1" i="1" dirty="0">
                <a:solidFill>
                  <a:schemeClr val="bg1"/>
                </a:solidFill>
              </a:rPr>
              <a:t>, porážka </a:t>
            </a:r>
            <a:r>
              <a:rPr lang="cs-CZ" b="1" i="1" dirty="0" err="1">
                <a:solidFill>
                  <a:schemeClr val="bg1"/>
                </a:solidFill>
              </a:rPr>
              <a:t>Saladina</a:t>
            </a:r>
            <a:endParaRPr lang="cs-CZ" b="1" i="1" dirty="0">
              <a:solidFill>
                <a:schemeClr val="bg1"/>
              </a:solidFill>
            </a:endParaRPr>
          </a:p>
          <a:p>
            <a:pPr>
              <a:lnSpc>
                <a:spcPct val="80000"/>
              </a:lnSpc>
              <a:buBlip>
                <a:blip r:embed="rId2"/>
              </a:buBlip>
            </a:pPr>
            <a:endParaRPr lang="cs-CZ" b="1" i="1" dirty="0">
              <a:solidFill>
                <a:schemeClr val="bg1"/>
              </a:solidFill>
            </a:endParaRPr>
          </a:p>
          <a:p>
            <a:pPr>
              <a:lnSpc>
                <a:spcPct val="80000"/>
              </a:lnSpc>
              <a:buBlip>
                <a:blip r:embed="rId2"/>
              </a:buBlip>
            </a:pPr>
            <a:endParaRPr lang="cs-CZ" i="1" dirty="0"/>
          </a:p>
          <a:p>
            <a:pPr>
              <a:lnSpc>
                <a:spcPct val="80000"/>
              </a:lnSpc>
              <a:buBlip>
                <a:blip r:embed="rId2"/>
              </a:buBlip>
            </a:pPr>
            <a:endParaRPr lang="cs-CZ" b="1" i="1" dirty="0" smtClean="0">
              <a:solidFill>
                <a:schemeClr val="bg1"/>
              </a:solidFill>
            </a:endParaRPr>
          </a:p>
          <a:p>
            <a:pPr>
              <a:lnSpc>
                <a:spcPct val="80000"/>
              </a:lnSpc>
            </a:pPr>
            <a:endParaRPr lang="cs-CZ" b="1" dirty="0" smtClean="0">
              <a:solidFill>
                <a:schemeClr val="bg1"/>
              </a:solidFill>
            </a:endParaRPr>
          </a:p>
        </p:txBody>
      </p:sp>
      <p:pic>
        <p:nvPicPr>
          <p:cNvPr id="3074" name="Picture 2" descr="C:\Users\mzavisova\AppData\Local\Microsoft\Windows\Temporary Internet Files\Content.IE5\06NZPPYS\MC9001493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0783" y="0"/>
            <a:ext cx="1371600" cy="229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872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252640"/>
            <a:ext cx="8414908" cy="64079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lnSpc>
                <a:spcPct val="80000"/>
              </a:lnSpc>
              <a:buBlip>
                <a:blip r:embed="rId2"/>
              </a:buBlip>
            </a:pPr>
            <a:r>
              <a:rPr lang="cs-CZ" sz="3600" b="1" i="1" dirty="0" smtClean="0">
                <a:solidFill>
                  <a:schemeClr val="bg1"/>
                </a:solidFill>
              </a:rPr>
              <a:t>4. křížová výprava – na pomoc Konstantinopoli, ale nakonec její vyplenění</a:t>
            </a:r>
          </a:p>
          <a:p>
            <a:pPr marL="571500" indent="-571500">
              <a:lnSpc>
                <a:spcPct val="80000"/>
              </a:lnSpc>
              <a:buBlip>
                <a:blip r:embed="rId2"/>
              </a:buBlip>
            </a:pPr>
            <a:r>
              <a:rPr lang="cs-CZ" sz="3600" b="1" i="1" dirty="0" smtClean="0">
                <a:solidFill>
                  <a:schemeClr val="bg1"/>
                </a:solidFill>
              </a:rPr>
              <a:t>6. křížová výprava – dobytí Jeruzaléma</a:t>
            </a:r>
          </a:p>
          <a:p>
            <a:pPr marL="571500" indent="-571500">
              <a:lnSpc>
                <a:spcPct val="80000"/>
              </a:lnSpc>
              <a:buBlip>
                <a:blip r:embed="rId2"/>
              </a:buBlip>
            </a:pPr>
            <a:r>
              <a:rPr lang="cs-CZ" sz="3600" b="1" i="1" dirty="0" smtClean="0">
                <a:solidFill>
                  <a:schemeClr val="bg1"/>
                </a:solidFill>
              </a:rPr>
              <a:t>7. křížová výprava – poslední, zajetí křižáckých vůdců, vyhnání křižáků</a:t>
            </a:r>
          </a:p>
          <a:p>
            <a:pPr>
              <a:lnSpc>
                <a:spcPct val="80000"/>
              </a:lnSpc>
            </a:pPr>
            <a:r>
              <a:rPr lang="cs-CZ" sz="3600" b="1" i="1" dirty="0" smtClean="0">
                <a:solidFill>
                  <a:schemeClr val="bg1"/>
                </a:solidFill>
              </a:rPr>
              <a:t>     1291 – padl křižácký hrad </a:t>
            </a:r>
            <a:r>
              <a:rPr lang="cs-CZ" sz="3600" b="1" i="1" dirty="0" err="1" smtClean="0">
                <a:solidFill>
                  <a:schemeClr val="bg1"/>
                </a:solidFill>
              </a:rPr>
              <a:t>Akkon</a:t>
            </a:r>
            <a:endParaRPr lang="cs-CZ" sz="3600" b="1" i="1" dirty="0" smtClean="0">
              <a:solidFill>
                <a:schemeClr val="bg1"/>
              </a:solidFill>
            </a:endParaRPr>
          </a:p>
          <a:p>
            <a:pPr>
              <a:lnSpc>
                <a:spcPct val="80000"/>
              </a:lnSpc>
            </a:pPr>
            <a:endParaRPr lang="cs-CZ" sz="3600" b="1" i="1" dirty="0" smtClean="0">
              <a:solidFill>
                <a:schemeClr val="bg1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3600" b="1" i="1" dirty="0" smtClean="0">
                <a:solidFill>
                  <a:schemeClr val="bg1"/>
                </a:solidFill>
              </a:rPr>
              <a:t>zpočátku křižáci dobyli Palestinu, ale neudrželi ji</a:t>
            </a:r>
          </a:p>
          <a:p>
            <a:pPr marL="571500" indent="-571500">
              <a:lnSpc>
                <a:spcPct val="80000"/>
              </a:lnSpc>
              <a:buBlip>
                <a:blip r:embed="rId2"/>
              </a:buBlip>
            </a:pPr>
            <a:endParaRPr lang="cs-CZ" sz="3600" i="1" dirty="0" smtClean="0">
              <a:solidFill>
                <a:schemeClr val="bg1"/>
              </a:solidFill>
            </a:endParaRPr>
          </a:p>
          <a:p>
            <a:pPr marL="571500" indent="-571500">
              <a:lnSpc>
                <a:spcPct val="80000"/>
              </a:lnSpc>
              <a:buBlip>
                <a:blip r:embed="rId2"/>
              </a:buBlip>
            </a:pPr>
            <a:endParaRPr lang="cs-CZ" sz="3600" i="1" dirty="0" smtClean="0">
              <a:solidFill>
                <a:schemeClr val="bg1"/>
              </a:solidFill>
            </a:endParaRPr>
          </a:p>
          <a:p>
            <a:endParaRPr lang="cs-CZ" sz="3600" i="1" dirty="0">
              <a:solidFill>
                <a:schemeClr val="bg1"/>
              </a:solidFill>
            </a:endParaRPr>
          </a:p>
        </p:txBody>
      </p:sp>
      <p:pic>
        <p:nvPicPr>
          <p:cNvPr id="4101" name="Picture 5" descr="C:\Users\mzavisova\AppData\Local\Microsoft\Windows\Temporary Internet Files\Content.IE5\377NIBZT\MC9002054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1796" y="4653136"/>
            <a:ext cx="4357473" cy="2142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0453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392238" y="274638"/>
            <a:ext cx="7751762" cy="1209675"/>
          </a:xfrm>
        </p:spPr>
        <p:txBody>
          <a:bodyPr>
            <a:normAutofit fontScale="90000"/>
          </a:bodyPr>
          <a:lstStyle/>
          <a:p>
            <a:r>
              <a:rPr lang="cs-CZ" sz="4400" i="1" dirty="0">
                <a:solidFill>
                  <a:srgbClr val="FFFF00"/>
                </a:solidFill>
                <a:latin typeface="Bookman Old Style" pitchFamily="18" charset="0"/>
              </a:rPr>
              <a:t>Vznik rytířských řádů </a:t>
            </a:r>
            <a:r>
              <a:rPr lang="cs-CZ" sz="4400" i="1" dirty="0" smtClean="0">
                <a:solidFill>
                  <a:srgbClr val="FFFF00"/>
                </a:solidFill>
                <a:latin typeface="Bookman Old Style" pitchFamily="18" charset="0"/>
              </a:rPr>
              <a:t>:</a:t>
            </a:r>
            <a:br>
              <a:rPr lang="cs-CZ" sz="4400" i="1" dirty="0" smtClean="0">
                <a:solidFill>
                  <a:srgbClr val="FFFF00"/>
                </a:solidFill>
                <a:latin typeface="Bookman Old Style" pitchFamily="18" charset="0"/>
              </a:rPr>
            </a:br>
            <a:endParaRPr lang="cs-CZ" b="0" i="1" dirty="0">
              <a:solidFill>
                <a:srgbClr val="FFFF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59632" y="980728"/>
            <a:ext cx="7884368" cy="69249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>
              <a:solidFill>
                <a:srgbClr val="0000FF"/>
              </a:solidFill>
              <a:latin typeface="Bookman Old Style" pitchFamily="18" charset="0"/>
            </a:endParaRPr>
          </a:p>
          <a:p>
            <a:pPr marL="285750" indent="-285750">
              <a:buBlip>
                <a:blip r:embed="rId2"/>
              </a:buBlip>
            </a:pPr>
            <a:r>
              <a:rPr lang="cs-CZ" sz="2800" b="1" i="1" dirty="0" smtClean="0">
                <a:solidFill>
                  <a:schemeClr val="bg1"/>
                </a:solidFill>
                <a:latin typeface="Bookman Old Style" pitchFamily="18" charset="0"/>
              </a:rPr>
              <a:t>na ochranu poutníků, hranic a ke zdravotní službě</a:t>
            </a:r>
          </a:p>
          <a:p>
            <a:pPr marL="285750" indent="-285750">
              <a:buBlip>
                <a:blip r:embed="rId2"/>
              </a:buBlip>
            </a:pPr>
            <a:r>
              <a:rPr lang="cs-CZ" sz="2800" b="1" i="1" dirty="0" smtClean="0">
                <a:solidFill>
                  <a:schemeClr val="bg1"/>
                </a:solidFill>
              </a:rPr>
              <a:t> </a:t>
            </a:r>
            <a:r>
              <a:rPr lang="cs-CZ" sz="2800" b="1" i="1" dirty="0" smtClean="0">
                <a:solidFill>
                  <a:srgbClr val="FFFF00"/>
                </a:solidFill>
                <a:latin typeface="Bookman Old Style" pitchFamily="18" charset="0"/>
              </a:rPr>
              <a:t>Templáři-</a:t>
            </a:r>
            <a:r>
              <a:rPr lang="cs-CZ" sz="2800" b="1" i="1" dirty="0" smtClean="0">
                <a:solidFill>
                  <a:schemeClr val="bg1"/>
                </a:solidFill>
                <a:latin typeface="Bookman Old Style" pitchFamily="18" charset="0"/>
              </a:rPr>
              <a:t> po přesídlení do Evropy jejich moc a bohatství způsobily, že francouzský král ve 14. stol. jejich řád zrušil, zabavil majetek, popravil hlavní představitele</a:t>
            </a:r>
          </a:p>
          <a:p>
            <a:pPr marL="285750" indent="-285750">
              <a:buBlip>
                <a:blip r:embed="rId2"/>
              </a:buBlip>
            </a:pPr>
            <a:r>
              <a:rPr lang="cs-CZ" sz="2800" b="1" i="1" dirty="0" smtClean="0">
                <a:solidFill>
                  <a:srgbClr val="FFFF00"/>
                </a:solidFill>
                <a:latin typeface="Bookman Old Style" pitchFamily="18" charset="0"/>
              </a:rPr>
              <a:t>Johanité</a:t>
            </a:r>
            <a:r>
              <a:rPr lang="cs-CZ" sz="2800" b="1" i="1" dirty="0" smtClean="0">
                <a:solidFill>
                  <a:schemeClr val="bg1"/>
                </a:solidFill>
                <a:latin typeface="Bookman Old Style" pitchFamily="18" charset="0"/>
              </a:rPr>
              <a:t>, později nazýváni maltézští rytíři podle místa pozdějšího působení</a:t>
            </a:r>
          </a:p>
          <a:p>
            <a:pPr marL="285750" indent="-285750">
              <a:buBlip>
                <a:blip r:embed="rId2"/>
              </a:buBlip>
            </a:pPr>
            <a:r>
              <a:rPr lang="cs-CZ" sz="2800" i="1" dirty="0" smtClean="0">
                <a:solidFill>
                  <a:schemeClr val="bg1"/>
                </a:solidFill>
                <a:latin typeface="Bookman Old Style" pitchFamily="18" charset="0"/>
              </a:rPr>
              <a:t>  </a:t>
            </a:r>
            <a:r>
              <a:rPr lang="cs-CZ" sz="2800" b="1" i="1" dirty="0" smtClean="0">
                <a:solidFill>
                  <a:srgbClr val="FFFF00"/>
                </a:solidFill>
                <a:latin typeface="Bookman Old Style" pitchFamily="18" charset="0"/>
              </a:rPr>
              <a:t>Řád německých rytířů</a:t>
            </a:r>
          </a:p>
          <a:p>
            <a:endParaRPr lang="cs-CZ" sz="2800" i="1" dirty="0" smtClean="0">
              <a:solidFill>
                <a:schemeClr val="bg1"/>
              </a:solidFill>
              <a:latin typeface="Bookman Old Style" pitchFamily="18" charset="0"/>
            </a:endParaRPr>
          </a:p>
          <a:p>
            <a:endParaRPr lang="cs-CZ" sz="2800" i="1" dirty="0" smtClean="0">
              <a:solidFill>
                <a:schemeClr val="bg1"/>
              </a:solidFill>
              <a:latin typeface="Bookman Old Style" pitchFamily="18" charset="0"/>
            </a:endParaRPr>
          </a:p>
          <a:p>
            <a:endParaRPr lang="cs-CZ" b="1" dirty="0" smtClean="0">
              <a:solidFill>
                <a:srgbClr val="0000FF"/>
              </a:solidFill>
              <a:latin typeface="Bookman Old Style" pitchFamily="18" charset="0"/>
            </a:endParaRPr>
          </a:p>
          <a:p>
            <a:pPr marL="285750" indent="-285750">
              <a:buBlip>
                <a:blip r:embed="rId2"/>
              </a:buBlip>
            </a:pPr>
            <a:endParaRPr lang="cs-CZ" b="1" dirty="0" smtClean="0">
              <a:solidFill>
                <a:srgbClr val="0000FF"/>
              </a:solidFill>
              <a:latin typeface="Bookman Old Style" pitchFamily="18" charset="0"/>
            </a:endParaRPr>
          </a:p>
          <a:p>
            <a:pPr marL="285750" indent="-285750">
              <a:buBlip>
                <a:blip r:embed="rId2"/>
              </a:buBlip>
            </a:pPr>
            <a:endParaRPr lang="cs-CZ" dirty="0" smtClean="0">
              <a:latin typeface="Bookman Old Style" pitchFamily="18" charset="0"/>
            </a:endParaRPr>
          </a:p>
          <a:p>
            <a:pPr marL="285750" indent="-285750">
              <a:buBlip>
                <a:blip r:embed="rId2"/>
              </a:buBlip>
            </a:pPr>
            <a:endParaRPr lang="cs-CZ" dirty="0" smtClean="0">
              <a:latin typeface="Bookman Old Style" pitchFamily="18" charset="0"/>
            </a:endParaRPr>
          </a:p>
          <a:p>
            <a:pPr marL="285750" indent="-285750">
              <a:buBlip>
                <a:blip r:embed="rId2"/>
              </a:buBlip>
            </a:pPr>
            <a:endParaRPr lang="cs-CZ" b="1" dirty="0" smtClean="0">
              <a:solidFill>
                <a:srgbClr val="0000FF"/>
              </a:solidFill>
              <a:latin typeface="Bookman Old Style" pitchFamily="18" charset="0"/>
            </a:endParaRPr>
          </a:p>
        </p:txBody>
      </p:sp>
      <p:pic>
        <p:nvPicPr>
          <p:cNvPr id="5122" name="Picture 2" descr="C:\Users\mzavisova\AppData\Local\Microsoft\Windows\Temporary Internet Files\Content.IE5\ZLJ8VCN3\MC9004159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05064"/>
            <a:ext cx="1566069" cy="2363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7282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>
            <a:off x="467544" y="332656"/>
            <a:ext cx="8676456" cy="26161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0" lvl="2" indent="-228600"/>
            <a:r>
              <a:rPr lang="cs-CZ" sz="3200" b="1" i="1" dirty="0" smtClean="0">
                <a:solidFill>
                  <a:schemeClr val="bg1"/>
                </a:solidFill>
              </a:rPr>
              <a:t>ZDROJ OBRÁZKŮ A ILUSTRACÍ</a:t>
            </a:r>
          </a:p>
          <a:p>
            <a:pPr marL="1143000" lvl="2" indent="-228600"/>
            <a:r>
              <a:rPr lang="cs-CZ" sz="3200" b="1" i="1" dirty="0" smtClean="0">
                <a:solidFill>
                  <a:schemeClr val="bg1"/>
                </a:solidFill>
              </a:rPr>
              <a:t>www.office.microsoft.com </a:t>
            </a:r>
          </a:p>
          <a:p>
            <a:pPr marL="0" lvl="2"/>
            <a:r>
              <a:rPr lang="cs-CZ" sz="3600" b="1" i="1" dirty="0" smtClean="0">
                <a:solidFill>
                  <a:schemeClr val="bg1"/>
                </a:solidFill>
              </a:rPr>
              <a:t>       CITACE</a:t>
            </a:r>
            <a:r>
              <a:rPr lang="cs-CZ" sz="3600" b="1" i="1" dirty="0">
                <a:solidFill>
                  <a:schemeClr val="bg1"/>
                </a:solidFill>
              </a:rPr>
              <a:t>: archiv autora</a:t>
            </a:r>
          </a:p>
          <a:p>
            <a:endParaRPr lang="cs-CZ" sz="3200" dirty="0" smtClean="0">
              <a:solidFill>
                <a:schemeClr val="bg1"/>
              </a:solidFill>
            </a:endParaRPr>
          </a:p>
          <a:p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3940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75</TotalTime>
  <Words>349</Words>
  <Application>Microsoft Office PowerPoint</Application>
  <PresentationFormat>Předvádění na obrazovce (4:3)</PresentationFormat>
  <Paragraphs>66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Vrchol</vt:lpstr>
      <vt:lpstr>Prezentace aplikace PowerPoint</vt:lpstr>
      <vt:lpstr>Křížové výpravy 1095 - 1291</vt:lpstr>
      <vt:lpstr>Prezentace aplikace PowerPoint</vt:lpstr>
      <vt:lpstr>Kdo byli křižáci?</vt:lpstr>
      <vt:lpstr>Prezentace aplikace PowerPoint</vt:lpstr>
      <vt:lpstr>Prezentace aplikace PowerPoint</vt:lpstr>
      <vt:lpstr>Vznik rytířských řádů :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dějepis 7.tř.</dc:title>
  <dc:creator>MIL</dc:creator>
  <cp:lastModifiedBy>install</cp:lastModifiedBy>
  <cp:revision>13</cp:revision>
  <dcterms:created xsi:type="dcterms:W3CDTF">2012-03-04T08:15:18Z</dcterms:created>
  <dcterms:modified xsi:type="dcterms:W3CDTF">2012-03-11T17:04:12Z</dcterms:modified>
</cp:coreProperties>
</file>