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0" r:id="rId2"/>
    <p:sldId id="256" r:id="rId3"/>
    <p:sldId id="262" r:id="rId4"/>
    <p:sldId id="258" r:id="rId5"/>
    <p:sldId id="272" r:id="rId6"/>
    <p:sldId id="27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B0EB81-8267-4982-84FA-6C304185C35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17F443-C743-4937-BD72-E22FD0FEA06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7629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F26E3C5-DA08-4BE0-A8CD-E5E746DE7AB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13831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0F84F26-5E4B-4C43-95F5-FFCE3F3114CB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353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21C18F-3646-40F8-B4FD-B8A263A6E664}" type="datetimeFigureOut">
              <a:rPr lang="cs-CZ" smtClean="0"/>
              <a:t>10.3.2012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81C4F9-3341-4B06-8DEB-BACCBCBBB91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5" r:id="rId12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7334030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VY_32_Inovace_3169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Vikingové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Vikingové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obsahuje vysvětlení pojmu – Vikingové.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Uvědomí si kulturní a politický vliv národů, žijících na severu Evropy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22444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548681"/>
            <a:ext cx="7659078" cy="1224135"/>
          </a:xfrm>
        </p:spPr>
        <p:txBody>
          <a:bodyPr/>
          <a:lstStyle/>
          <a:p>
            <a:r>
              <a:rPr lang="cs-CZ" sz="72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VIKINGOVÉ</a:t>
            </a:r>
            <a:endParaRPr lang="cs-CZ" sz="72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Dějepis 7.třída</a:t>
            </a:r>
            <a:endParaRPr lang="cs-CZ" sz="4000" dirty="0"/>
          </a:p>
        </p:txBody>
      </p:sp>
      <p:pic>
        <p:nvPicPr>
          <p:cNvPr id="1026" name="Picture 2" descr="C:\Users\mzavisova\AppData\Local\Microsoft\Windows\Temporary Internet Files\Content.IE5\4O4X942X\MC9003559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276872"/>
            <a:ext cx="2272460" cy="252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mzavisova\AppData\Local\Microsoft\Windows\Temporary Internet Files\Content.IE5\2DF873JT\MP90043271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5873" y="2276872"/>
            <a:ext cx="2918849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6627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2394819" y="332657"/>
            <a:ext cx="5865866" cy="1634480"/>
          </a:xfrm>
          <a:prstGeom prst="ellipse">
            <a:avLst/>
          </a:prstGeom>
          <a:solidFill>
            <a:schemeClr val="bg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>
                <a:solidFill>
                  <a:schemeClr val="bg1"/>
                </a:solidFill>
                <a:latin typeface="Comic Sans MS" pitchFamily="66" charset="0"/>
              </a:rPr>
              <a:t>Kdo byli Vikingové ?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467544" y="1967137"/>
            <a:ext cx="8496944" cy="46628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71500" indent="-571500">
              <a:spcBef>
                <a:spcPct val="50000"/>
              </a:spcBef>
              <a:buFontTx/>
              <a:buChar char="-"/>
            </a:pPr>
            <a:r>
              <a:rPr lang="cs-CZ" sz="3600" b="1" i="1" dirty="0" smtClean="0">
                <a:solidFill>
                  <a:schemeClr val="bg1"/>
                </a:solidFill>
                <a:latin typeface="Garamond" pitchFamily="18" charset="0"/>
              </a:rPr>
              <a:t>Vikingové </a:t>
            </a:r>
            <a:r>
              <a:rPr lang="cs-CZ" sz="3600" b="1" i="1" dirty="0">
                <a:solidFill>
                  <a:schemeClr val="bg1"/>
                </a:solidFill>
                <a:latin typeface="Garamond" pitchFamily="18" charset="0"/>
              </a:rPr>
              <a:t>byli vynikající </a:t>
            </a:r>
            <a:r>
              <a:rPr lang="cs-CZ" sz="3600" b="1" i="1" dirty="0" smtClean="0">
                <a:solidFill>
                  <a:schemeClr val="bg1"/>
                </a:solidFill>
                <a:latin typeface="Garamond" pitchFamily="18" charset="0"/>
              </a:rPr>
              <a:t>válečníci.</a:t>
            </a:r>
          </a:p>
          <a:p>
            <a:pPr marL="571500" indent="-571500">
              <a:spcBef>
                <a:spcPct val="50000"/>
              </a:spcBef>
              <a:buFontTx/>
              <a:buChar char="-"/>
            </a:pPr>
            <a:r>
              <a:rPr lang="cs-CZ" sz="3600" b="1" i="1" dirty="0" smtClean="0">
                <a:solidFill>
                  <a:schemeClr val="bg1"/>
                </a:solidFill>
                <a:latin typeface="Garamond" pitchFamily="18" charset="0"/>
              </a:rPr>
              <a:t>Díky </a:t>
            </a:r>
            <a:r>
              <a:rPr lang="cs-CZ" sz="3600" b="1" i="1" dirty="0">
                <a:solidFill>
                  <a:schemeClr val="bg1"/>
                </a:solidFill>
                <a:latin typeface="Garamond" pitchFamily="18" charset="0"/>
              </a:rPr>
              <a:t>tomu, že se všichni vzájemně znali a udržovali přátelské vztahy plné důvěry a zároveň velice obratně ovládali užívané zbraně (meč</a:t>
            </a:r>
            <a:r>
              <a:rPr lang="cs-CZ" sz="3600" b="1" i="1" dirty="0" smtClean="0">
                <a:solidFill>
                  <a:schemeClr val="bg1"/>
                </a:solidFill>
                <a:latin typeface="Garamond" pitchFamily="18" charset="0"/>
              </a:rPr>
              <a:t>, </a:t>
            </a:r>
            <a:r>
              <a:rPr lang="cs-CZ" sz="3600" b="1" i="1" dirty="0">
                <a:solidFill>
                  <a:schemeClr val="bg1"/>
                </a:solidFill>
                <a:latin typeface="Garamond" pitchFamily="18" charset="0"/>
              </a:rPr>
              <a:t>dýka, bojová sekyra, kopí) dokázali bojovat i se značně početnějším nepřítelem</a:t>
            </a:r>
            <a:r>
              <a:rPr lang="cs-CZ" sz="3600" b="1" i="1" dirty="0" smtClean="0">
                <a:solidFill>
                  <a:schemeClr val="bg1"/>
                </a:solidFill>
                <a:latin typeface="Garamond" pitchFamily="18" charset="0"/>
              </a:rPr>
              <a:t>.</a:t>
            </a:r>
          </a:p>
          <a:p>
            <a:pPr>
              <a:spcBef>
                <a:spcPct val="50000"/>
              </a:spcBef>
            </a:pPr>
            <a:endParaRPr lang="cs-CZ" dirty="0">
              <a:latin typeface="Garamond" pitchFamily="18" charset="0"/>
            </a:endParaRPr>
          </a:p>
        </p:txBody>
      </p:sp>
      <p:pic>
        <p:nvPicPr>
          <p:cNvPr id="4" name="Picture 7" descr="C:\Users\mzavisova\AppData\Local\Microsoft\Windows\Temporary Internet Files\Content.IE5\ZLJ8VCN3\MC9004038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743" y="311645"/>
            <a:ext cx="1679985" cy="167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482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989138"/>
            <a:ext cx="7739063" cy="3349625"/>
          </a:xfrm>
        </p:spPr>
        <p:txBody>
          <a:bodyPr>
            <a:normAutofit lnSpcReduction="10000"/>
          </a:bodyPr>
          <a:lstStyle/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vynikající </a:t>
            </a:r>
            <a:r>
              <a:rPr lang="cs-CZ" sz="2800" b="1" i="1" dirty="0">
                <a:solidFill>
                  <a:schemeClr val="bg1"/>
                </a:solidFill>
                <a:latin typeface="Garamond" pitchFamily="18" charset="0"/>
              </a:rPr>
              <a:t>mořeplavci </a:t>
            </a:r>
            <a:endParaRPr lang="cs-CZ" sz="2800" b="1" i="1" dirty="0" smtClean="0">
              <a:solidFill>
                <a:schemeClr val="bg1"/>
              </a:solidFill>
              <a:latin typeface="Garamond" pitchFamily="18" charset="0"/>
            </a:endParaRPr>
          </a:p>
          <a:p>
            <a:pPr>
              <a:spcBef>
                <a:spcPct val="50000"/>
              </a:spcBef>
            </a:pP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 měli lodě </a:t>
            </a:r>
            <a:r>
              <a:rPr lang="cs-CZ" sz="2800" b="1" i="1" dirty="0">
                <a:solidFill>
                  <a:schemeClr val="bg1"/>
                </a:solidFill>
                <a:latin typeface="Garamond" pitchFamily="18" charset="0"/>
              </a:rPr>
              <a:t>- dřevěné jednostěžňové veslice </a:t>
            </a: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- </a:t>
            </a:r>
            <a:r>
              <a:rPr lang="cs-CZ" sz="2800" b="1" i="1" u="sng" dirty="0" smtClean="0">
                <a:solidFill>
                  <a:schemeClr val="bg1"/>
                </a:solidFill>
                <a:latin typeface="Garamond" pitchFamily="18" charset="0"/>
              </a:rPr>
              <a:t>drakary</a:t>
            </a: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 ( </a:t>
            </a:r>
            <a:r>
              <a:rPr lang="cs-CZ" sz="2800" b="1" i="1" dirty="0">
                <a:solidFill>
                  <a:schemeClr val="bg1"/>
                </a:solidFill>
                <a:latin typeface="Garamond" pitchFamily="18" charset="0"/>
              </a:rPr>
              <a:t>dračí lodě dle častého motivu dračí hlavy na přídi plavidla</a:t>
            </a: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)</a:t>
            </a:r>
          </a:p>
          <a:p>
            <a:pPr>
              <a:spcBef>
                <a:spcPct val="50000"/>
              </a:spcBef>
            </a:pPr>
            <a:r>
              <a:rPr lang="cs-CZ" sz="2800" b="1" i="1" dirty="0">
                <a:solidFill>
                  <a:schemeClr val="bg1"/>
                </a:solidFill>
                <a:latin typeface="Garamond" pitchFamily="18" charset="0"/>
              </a:rPr>
              <a:t>časté využití – rybolov, boj, obchod, </a:t>
            </a:r>
            <a:endParaRPr lang="cs-CZ" sz="2800" b="1" i="1" dirty="0" smtClean="0">
              <a:solidFill>
                <a:schemeClr val="bg1"/>
              </a:solidFill>
              <a:latin typeface="Garamond" pitchFamily="18" charset="0"/>
            </a:endParaRPr>
          </a:p>
          <a:p>
            <a:pPr marL="0" indent="0">
              <a:spcBef>
                <a:spcPct val="50000"/>
              </a:spcBef>
              <a:buNone/>
            </a:pP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    průzkum </a:t>
            </a:r>
            <a:r>
              <a:rPr lang="cs-CZ" sz="2800" b="1" i="1" dirty="0">
                <a:solidFill>
                  <a:schemeClr val="bg1"/>
                </a:solidFill>
                <a:latin typeface="Garamond" pitchFamily="18" charset="0"/>
              </a:rPr>
              <a:t>ad.  </a:t>
            </a:r>
          </a:p>
          <a:p>
            <a:pPr>
              <a:spcBef>
                <a:spcPct val="50000"/>
              </a:spcBef>
            </a:pPr>
            <a:endParaRPr lang="cs-CZ" dirty="0">
              <a:latin typeface="Garamond" pitchFamily="18" charset="0"/>
            </a:endParaRPr>
          </a:p>
          <a:p>
            <a:pPr>
              <a:spcBef>
                <a:spcPct val="50000"/>
              </a:spcBef>
            </a:pPr>
            <a:endParaRPr lang="cs-CZ" dirty="0">
              <a:latin typeface="Garamond" pitchFamily="18" charset="0"/>
            </a:endParaRPr>
          </a:p>
        </p:txBody>
      </p:sp>
      <p:sp>
        <p:nvSpPr>
          <p:cNvPr id="5" name="Ovál 4"/>
          <p:cNvSpPr/>
          <p:nvPr/>
        </p:nvSpPr>
        <p:spPr>
          <a:xfrm>
            <a:off x="899591" y="188640"/>
            <a:ext cx="7344816" cy="1440160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Vikingové byli ještě……</a:t>
            </a:r>
            <a:endParaRPr lang="cs-CZ" sz="28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6" name="Picture 3" descr="C:\Users\mzavisova\AppData\Local\Microsoft\Windows\Temporary Internet Files\Content.IE5\JEY0CMEN\MP90042788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1" y="3201919"/>
            <a:ext cx="2304256" cy="3424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C:\Users\mzavisova\AppData\Local\Microsoft\Windows\Temporary Internet Files\Content.IE5\4O4X942X\MC9004081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210292"/>
            <a:ext cx="3528392" cy="2416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0239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1475656" y="188913"/>
            <a:ext cx="5472608" cy="657225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 w="15875">
            <a:solidFill>
              <a:srgbClr val="62AFE8"/>
            </a:solidFill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600" b="1" i="1" dirty="0" smtClean="0">
                <a:solidFill>
                  <a:schemeClr val="bg1"/>
                </a:solidFill>
                <a:latin typeface="Garamond" pitchFamily="18" charset="0"/>
              </a:rPr>
              <a:t>Seveřané a Vikingové</a:t>
            </a:r>
            <a:endParaRPr lang="cs-CZ" sz="36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104" name="Text Box 8"/>
          <p:cNvSpPr txBox="1">
            <a:spLocks noChangeArrowheads="1"/>
          </p:cNvSpPr>
          <p:nvPr/>
        </p:nvSpPr>
        <p:spPr bwMode="auto">
          <a:xfrm>
            <a:off x="1042988" y="908050"/>
            <a:ext cx="741680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>
                <a:solidFill>
                  <a:schemeClr val="bg1"/>
                </a:solidFill>
                <a:latin typeface="Garamond" pitchFamily="18" charset="0"/>
              </a:rPr>
              <a:t>- </a:t>
            </a:r>
            <a:r>
              <a:rPr lang="cs-CZ" sz="2400" b="1" dirty="0">
                <a:solidFill>
                  <a:schemeClr val="bg1"/>
                </a:solidFill>
                <a:latin typeface="Garamond" pitchFamily="18" charset="0"/>
              </a:rPr>
              <a:t>germánské kmeny, které s usídlily na severu Evropy</a:t>
            </a:r>
          </a:p>
        </p:txBody>
      </p:sp>
      <p:sp>
        <p:nvSpPr>
          <p:cNvPr id="4105" name="Text Box 9"/>
          <p:cNvSpPr txBox="1">
            <a:spLocks noChangeArrowheads="1"/>
          </p:cNvSpPr>
          <p:nvPr/>
        </p:nvSpPr>
        <p:spPr bwMode="auto">
          <a:xfrm>
            <a:off x="1042988" y="1341438"/>
            <a:ext cx="7416800" cy="58169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342900" indent="-342900">
              <a:spcBef>
                <a:spcPct val="50000"/>
              </a:spcBef>
              <a:buFontTx/>
              <a:buChar char="-"/>
            </a:pPr>
            <a:r>
              <a:rPr lang="cs-CZ" sz="2400" b="1" i="1" dirty="0" smtClean="0">
                <a:solidFill>
                  <a:schemeClr val="bg1"/>
                </a:solidFill>
                <a:latin typeface="Garamond" pitchFamily="18" charset="0"/>
              </a:rPr>
              <a:t>říše </a:t>
            </a:r>
            <a:r>
              <a:rPr lang="cs-CZ" sz="2400" b="1" i="1" dirty="0">
                <a:solidFill>
                  <a:schemeClr val="bg1"/>
                </a:solidFill>
                <a:latin typeface="Garamond" pitchFamily="18" charset="0"/>
              </a:rPr>
              <a:t>Vikingů – na území dnešního Dánska, Norska a Švédska </a:t>
            </a:r>
            <a:endParaRPr lang="cs-CZ" sz="2400" b="1" i="1" dirty="0" smtClean="0">
              <a:solidFill>
                <a:schemeClr val="bg1"/>
              </a:solidFill>
              <a:latin typeface="Garamond" pitchFamily="18" charset="0"/>
            </a:endParaRPr>
          </a:p>
          <a:p>
            <a:pPr marL="342900" indent="-342900">
              <a:spcBef>
                <a:spcPct val="50000"/>
              </a:spcBef>
              <a:buFontTx/>
              <a:buChar char="-"/>
            </a:pPr>
            <a:r>
              <a:rPr lang="cs-CZ" sz="2400" b="1" i="1" u="sng" dirty="0">
                <a:solidFill>
                  <a:srgbClr val="FF0000"/>
                </a:solidFill>
                <a:latin typeface="Garamond" pitchFamily="18" charset="0"/>
                <a:sym typeface="Wingdings" pitchFamily="2" charset="2"/>
              </a:rPr>
              <a:t>Vikingové</a:t>
            </a:r>
            <a:r>
              <a:rPr lang="cs-CZ" sz="2400" b="1" i="1" dirty="0">
                <a:solidFill>
                  <a:schemeClr val="bg1"/>
                </a:solidFill>
                <a:latin typeface="Garamond" pitchFamily="18" charset="0"/>
                <a:sym typeface="Wingdings" pitchFamily="2" charset="2"/>
              </a:rPr>
              <a:t> – „vik“ = „záliv“ (norsky) – připomíná členité pobřeží </a:t>
            </a:r>
            <a:r>
              <a:rPr lang="cs-CZ" sz="2400" b="1" i="1" dirty="0" smtClean="0">
                <a:solidFill>
                  <a:schemeClr val="bg1"/>
                </a:solidFill>
                <a:latin typeface="Garamond" pitchFamily="18" charset="0"/>
                <a:sym typeface="Wingdings" pitchFamily="2" charset="2"/>
              </a:rPr>
              <a:t>severu</a:t>
            </a:r>
          </a:p>
          <a:p>
            <a:pPr marL="342900" indent="-342900">
              <a:spcBef>
                <a:spcPct val="50000"/>
              </a:spcBef>
              <a:buFontTx/>
              <a:buChar char="-"/>
            </a:pPr>
            <a:r>
              <a:rPr lang="cs-CZ" sz="2400" b="1" i="1" dirty="0" smtClean="0">
                <a:solidFill>
                  <a:schemeClr val="bg1"/>
                </a:solidFill>
                <a:latin typeface="Garamond" pitchFamily="18" charset="0"/>
              </a:rPr>
              <a:t> </a:t>
            </a:r>
            <a:r>
              <a:rPr lang="cs-CZ" sz="2400" b="1" i="1" u="sng" dirty="0">
                <a:solidFill>
                  <a:srgbClr val="FF0000"/>
                </a:solidFill>
                <a:latin typeface="Garamond" pitchFamily="18" charset="0"/>
              </a:rPr>
              <a:t>Seveřané</a:t>
            </a:r>
            <a:r>
              <a:rPr lang="en-US" sz="2400" b="1" i="1" dirty="0">
                <a:solidFill>
                  <a:schemeClr val="bg1"/>
                </a:solidFill>
                <a:latin typeface="Garamond" pitchFamily="18" charset="0"/>
              </a:rPr>
              <a:t> </a:t>
            </a:r>
            <a:r>
              <a:rPr lang="cs-CZ" sz="2400" b="1" i="1" dirty="0">
                <a:solidFill>
                  <a:schemeClr val="bg1"/>
                </a:solidFill>
                <a:latin typeface="Garamond" pitchFamily="18" charset="0"/>
              </a:rPr>
              <a:t>„lidé ze severu“ - bývali tak nazýváni ostatními </a:t>
            </a:r>
            <a:r>
              <a:rPr lang="cs-CZ" sz="2400" b="1" i="1" dirty="0" smtClean="0">
                <a:solidFill>
                  <a:schemeClr val="bg1"/>
                </a:solidFill>
                <a:latin typeface="Garamond" pitchFamily="18" charset="0"/>
              </a:rPr>
              <a:t>národy</a:t>
            </a:r>
          </a:p>
          <a:p>
            <a:pPr marL="342900" indent="-342900">
              <a:spcBef>
                <a:spcPct val="50000"/>
              </a:spcBef>
              <a:buFontTx/>
              <a:buChar char="-"/>
            </a:pPr>
            <a:r>
              <a:rPr lang="cs-CZ" sz="2400" b="1" i="1" dirty="0" smtClean="0">
                <a:solidFill>
                  <a:schemeClr val="bg1"/>
                </a:solidFill>
                <a:latin typeface="Garamond" pitchFamily="18" charset="0"/>
              </a:rPr>
              <a:t> </a:t>
            </a:r>
            <a:r>
              <a:rPr lang="cs-CZ" sz="2400" b="1" i="1" u="sng" dirty="0" err="1">
                <a:solidFill>
                  <a:srgbClr val="FF0000"/>
                </a:solidFill>
                <a:latin typeface="Garamond" pitchFamily="18" charset="0"/>
              </a:rPr>
              <a:t>Varjagové</a:t>
            </a:r>
            <a:r>
              <a:rPr lang="cs-CZ" sz="2400" b="1" i="1" dirty="0">
                <a:solidFill>
                  <a:schemeClr val="bg1"/>
                </a:solidFill>
                <a:latin typeface="Garamond" pitchFamily="18" charset="0"/>
              </a:rPr>
              <a:t> </a:t>
            </a:r>
            <a:r>
              <a:rPr lang="cs-CZ" sz="2400" b="1" i="1" dirty="0" smtClean="0">
                <a:solidFill>
                  <a:schemeClr val="bg1"/>
                </a:solidFill>
                <a:latin typeface="Garamond" pitchFamily="18" charset="0"/>
              </a:rPr>
              <a:t> -  </a:t>
            </a:r>
            <a:r>
              <a:rPr lang="cs-CZ" sz="2400" b="1" i="1" dirty="0">
                <a:solidFill>
                  <a:schemeClr val="bg1"/>
                </a:solidFill>
                <a:latin typeface="Garamond" pitchFamily="18" charset="0"/>
              </a:rPr>
              <a:t>švédští Vikingové expandující na východ (název od </a:t>
            </a:r>
            <a:r>
              <a:rPr lang="cs-CZ" sz="2400" b="1" i="1" dirty="0" err="1">
                <a:solidFill>
                  <a:schemeClr val="bg1"/>
                </a:solidFill>
                <a:latin typeface="Garamond" pitchFamily="18" charset="0"/>
              </a:rPr>
              <a:t>vých</a:t>
            </a:r>
            <a:r>
              <a:rPr lang="cs-CZ" sz="2400" b="1" i="1" dirty="0">
                <a:solidFill>
                  <a:schemeClr val="bg1"/>
                </a:solidFill>
                <a:latin typeface="Garamond" pitchFamily="18" charset="0"/>
              </a:rPr>
              <a:t>. Slovanů)</a:t>
            </a:r>
          </a:p>
          <a:p>
            <a:pPr marL="342900" indent="-342900">
              <a:spcBef>
                <a:spcPct val="50000"/>
              </a:spcBef>
              <a:buFontTx/>
              <a:buChar char="-"/>
            </a:pPr>
            <a:endParaRPr lang="cs-CZ" sz="2400" dirty="0">
              <a:latin typeface="Garamond" pitchFamily="18" charset="0"/>
            </a:endParaRPr>
          </a:p>
          <a:p>
            <a:pPr marL="342900" indent="-342900">
              <a:spcBef>
                <a:spcPct val="50000"/>
              </a:spcBef>
              <a:buFontTx/>
              <a:buChar char="-"/>
            </a:pPr>
            <a:endParaRPr lang="cs-CZ" sz="2400" dirty="0">
              <a:latin typeface="Garamond" pitchFamily="18" charset="0"/>
            </a:endParaRPr>
          </a:p>
          <a:p>
            <a:pPr marL="342900" indent="-342900">
              <a:spcBef>
                <a:spcPct val="50000"/>
              </a:spcBef>
              <a:buFontTx/>
              <a:buChar char="-"/>
            </a:pPr>
            <a:endParaRPr lang="cs-CZ" sz="2400" b="1" i="1" dirty="0">
              <a:solidFill>
                <a:schemeClr val="bg1"/>
              </a:solidFill>
              <a:latin typeface="Garamond" pitchFamily="18" charset="0"/>
            </a:endParaRPr>
          </a:p>
          <a:p>
            <a:pPr marL="342900" indent="-342900">
              <a:spcBef>
                <a:spcPct val="50000"/>
              </a:spcBef>
              <a:buFontTx/>
              <a:buChar char="-"/>
            </a:pPr>
            <a:endParaRPr lang="cs-CZ" sz="24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sp>
        <p:nvSpPr>
          <p:cNvPr id="4106" name="Text Box 10"/>
          <p:cNvSpPr txBox="1">
            <a:spLocks noChangeArrowheads="1"/>
          </p:cNvSpPr>
          <p:nvPr/>
        </p:nvSpPr>
        <p:spPr bwMode="auto">
          <a:xfrm>
            <a:off x="827584" y="1700212"/>
            <a:ext cx="7632204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000" dirty="0" smtClean="0">
                <a:latin typeface="Garamond" pitchFamily="18" charset="0"/>
                <a:sym typeface="Wingdings" pitchFamily="2" charset="2"/>
              </a:rPr>
              <a:t> </a:t>
            </a:r>
            <a:endParaRPr lang="cs-CZ" sz="2000" b="1" i="1" dirty="0">
              <a:latin typeface="Garamond" pitchFamily="18" charset="0"/>
            </a:endParaRPr>
          </a:p>
        </p:txBody>
      </p:sp>
      <p:pic>
        <p:nvPicPr>
          <p:cNvPr id="16" name="Picture 6" descr="C:\Users\mzavisova\AppData\Local\Microsoft\Windows\Temporary Internet Files\Content.IE5\QGPU18IR\MC90019874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4725144"/>
            <a:ext cx="3240360" cy="2106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3446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21" dur="8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22" dur="8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80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10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10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10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4" grpId="0"/>
      <p:bldP spid="4105" grpId="0"/>
      <p:bldP spid="410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5" descr="C:\Users\mzavisova\AppData\Local\Microsoft\Windows\Temporary Internet Files\Content.IE5\3PIOD311\MC900351538[1].wmf"/>
          <p:cNvPicPr>
            <a:picLocks noGrp="1" noChangeAspect="1" noChangeArrowheads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4625" y="5300663"/>
            <a:ext cx="3889375" cy="126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2699792" y="332656"/>
            <a:ext cx="6336704" cy="1202432"/>
          </a:xfrm>
          <a:prstGeom prst="ellipse">
            <a:avLst/>
          </a:prstGeom>
          <a:solidFill>
            <a:schemeClr val="bg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b="1" i="1" dirty="0">
                <a:solidFill>
                  <a:schemeClr val="bg1"/>
                </a:solidFill>
                <a:latin typeface="Comic Sans MS" pitchFamily="66" charset="0"/>
              </a:rPr>
              <a:t>Vikingové mořeplavci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1916832"/>
            <a:ext cx="813690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je pravděpodobné</a:t>
            </a:r>
            <a:r>
              <a:rPr lang="cs-CZ" sz="2800" b="1" i="1" dirty="0">
                <a:solidFill>
                  <a:schemeClr val="bg1"/>
                </a:solidFill>
                <a:latin typeface="Garamond" pitchFamily="18" charset="0"/>
              </a:rPr>
              <a:t>, že Vikingové byli prvními Evropany, kteří dorazili k pobřeží Severní Ameriky </a:t>
            </a:r>
            <a:endParaRPr lang="cs-CZ" sz="2800" b="1" i="1" dirty="0" smtClean="0">
              <a:solidFill>
                <a:schemeClr val="bg1"/>
              </a:solidFill>
              <a:latin typeface="Garamond" pitchFamily="18" charset="0"/>
            </a:endParaRPr>
          </a:p>
          <a:p>
            <a:pPr marL="457200" indent="-457200">
              <a:spcBef>
                <a:spcPct val="50000"/>
              </a:spcBef>
              <a:buFontTx/>
              <a:buChar char="-"/>
            </a:pP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okolo </a:t>
            </a:r>
            <a:r>
              <a:rPr lang="cs-CZ" sz="2800" b="1" i="1" dirty="0">
                <a:solidFill>
                  <a:schemeClr val="bg1"/>
                </a:solidFill>
                <a:latin typeface="Garamond" pitchFamily="18" charset="0"/>
              </a:rPr>
              <a:t>roku 1000 n.l. se výprava </a:t>
            </a: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dostala </a:t>
            </a:r>
            <a:r>
              <a:rPr lang="cs-CZ" sz="2800" b="1" i="1" dirty="0">
                <a:solidFill>
                  <a:schemeClr val="bg1"/>
                </a:solidFill>
                <a:latin typeface="Garamond" pitchFamily="18" charset="0"/>
              </a:rPr>
              <a:t>ke břehům Grónska, které částečně </a:t>
            </a: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osídlila</a:t>
            </a:r>
          </a:p>
          <a:p>
            <a:pPr>
              <a:spcBef>
                <a:spcPct val="50000"/>
              </a:spcBef>
            </a:pPr>
            <a:r>
              <a:rPr lang="cs-CZ" sz="2800" dirty="0">
                <a:latin typeface="Garamond" pitchFamily="18" charset="0"/>
              </a:rPr>
              <a:t>-</a:t>
            </a:r>
            <a:r>
              <a:rPr lang="cs-CZ" sz="2800" dirty="0" smtClean="0">
                <a:latin typeface="Garamond" pitchFamily="18" charset="0"/>
              </a:rPr>
              <a:t> </a:t>
            </a: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odtud </a:t>
            </a:r>
            <a:r>
              <a:rPr lang="cs-CZ" sz="2800" b="1" i="1" dirty="0">
                <a:solidFill>
                  <a:schemeClr val="bg1"/>
                </a:solidFill>
                <a:latin typeface="Garamond" pitchFamily="18" charset="0"/>
              </a:rPr>
              <a:t>vyrazila menší skupina podél východu </a:t>
            </a:r>
            <a:r>
              <a:rPr lang="cs-CZ" sz="2800" b="1" i="1" dirty="0" smtClean="0">
                <a:solidFill>
                  <a:schemeClr val="bg1"/>
                </a:solidFill>
                <a:latin typeface="Garamond" pitchFamily="18" charset="0"/>
              </a:rPr>
              <a:t> </a:t>
            </a:r>
            <a:r>
              <a:rPr lang="cs-CZ" sz="2800" b="1" i="1" dirty="0">
                <a:solidFill>
                  <a:schemeClr val="bg1"/>
                </a:solidFill>
                <a:latin typeface="Garamond" pitchFamily="18" charset="0"/>
              </a:rPr>
              <a:t>až k pobřeží poloostrova Labrador, který patří k území Severní Ameriky</a:t>
            </a:r>
          </a:p>
          <a:p>
            <a:pPr marL="457200" indent="-457200">
              <a:spcBef>
                <a:spcPct val="50000"/>
              </a:spcBef>
              <a:buFontTx/>
              <a:buChar char="-"/>
            </a:pP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  <a:p>
            <a:pPr marL="457200" indent="-457200">
              <a:spcBef>
                <a:spcPct val="50000"/>
              </a:spcBef>
              <a:buFontTx/>
              <a:buChar char="-"/>
            </a:pPr>
            <a:endParaRPr lang="cs-CZ" sz="2800" b="1" i="1" dirty="0">
              <a:solidFill>
                <a:schemeClr val="bg1"/>
              </a:solidFill>
              <a:latin typeface="Garamond" pitchFamily="18" charset="0"/>
            </a:endParaRPr>
          </a:p>
        </p:txBody>
      </p:sp>
      <p:pic>
        <p:nvPicPr>
          <p:cNvPr id="11" name="Picture 2" descr="C:\Users\mzavisova\AppData\Local\Microsoft\Windows\Temporary Internet Files\Content.IE5\1CU14HNI\MP90043277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911" y="332656"/>
            <a:ext cx="2455881" cy="1630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4857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-324544" y="332657"/>
            <a:ext cx="9073008" cy="261610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143000" lvl="2" indent="-228600"/>
            <a:r>
              <a:rPr lang="cs-CZ" sz="3200" i="1" dirty="0" smtClean="0">
                <a:solidFill>
                  <a:schemeClr val="bg1"/>
                </a:solidFill>
              </a:rPr>
              <a:t>ZDROJ OBRÁZKŮ A ILUSTRACÍ</a:t>
            </a:r>
          </a:p>
          <a:p>
            <a:pPr marL="1143000" lvl="2" indent="-228600"/>
            <a:r>
              <a:rPr lang="cs-CZ" sz="3200" i="1" dirty="0" smtClean="0">
                <a:solidFill>
                  <a:schemeClr val="bg1"/>
                </a:solidFill>
              </a:rPr>
              <a:t>www.office.microsoft.com </a:t>
            </a:r>
          </a:p>
          <a:p>
            <a:pPr marL="0" lvl="2"/>
            <a:r>
              <a:rPr lang="cs-CZ" sz="3600" i="1" dirty="0" smtClean="0">
                <a:solidFill>
                  <a:schemeClr val="bg1"/>
                </a:solidFill>
              </a:rPr>
              <a:t>      CITACE</a:t>
            </a:r>
            <a:r>
              <a:rPr lang="cs-CZ" sz="3600" i="1" dirty="0">
                <a:solidFill>
                  <a:schemeClr val="bg1"/>
                </a:solidFill>
              </a:rPr>
              <a:t>: archiv autora</a:t>
            </a:r>
          </a:p>
          <a:p>
            <a:endParaRPr lang="cs-CZ" sz="3200" dirty="0" smtClean="0">
              <a:solidFill>
                <a:schemeClr val="bg1"/>
              </a:solidFill>
            </a:endParaRPr>
          </a:p>
          <a:p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4951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TC102455519[[fn=Zima]]</Template>
  <TotalTime>65</TotalTime>
  <Words>277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Winter</vt:lpstr>
      <vt:lpstr>Prezentace aplikace PowerPoint</vt:lpstr>
      <vt:lpstr>VIKINGOVÉ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8</cp:revision>
  <dcterms:created xsi:type="dcterms:W3CDTF">2012-03-04T09:24:52Z</dcterms:created>
  <dcterms:modified xsi:type="dcterms:W3CDTF">2012-03-10T16:59:10Z</dcterms:modified>
</cp:coreProperties>
</file>