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2" r:id="rId2"/>
    <p:sldId id="256" r:id="rId3"/>
    <p:sldId id="257" r:id="rId4"/>
    <p:sldId id="259" r:id="rId5"/>
    <p:sldId id="260" r:id="rId6"/>
    <p:sldId id="268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F72FCB-F9D3-47B1-9E65-177E04480D8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39C581-130C-4FD3-8862-72C2F4BCB9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494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6E3C5-DA08-4BE0-A8CD-E5E746DE7AB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8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C72B7-C012-4AC5-BEBC-5C369BA206E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7DFD-CF7B-4A3E-8303-13277932B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C72B7-C012-4AC5-BEBC-5C369BA206E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7DFD-CF7B-4A3E-8303-13277932B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C72B7-C012-4AC5-BEBC-5C369BA206E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7DFD-CF7B-4A3E-8303-13277932B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C72B7-C012-4AC5-BEBC-5C369BA206E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7DFD-CF7B-4A3E-8303-13277932B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C72B7-C012-4AC5-BEBC-5C369BA206E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7DFD-CF7B-4A3E-8303-13277932B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C72B7-C012-4AC5-BEBC-5C369BA206E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7DFD-CF7B-4A3E-8303-13277932B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C72B7-C012-4AC5-BEBC-5C369BA206E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7DFD-CF7B-4A3E-8303-13277932B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C72B7-C012-4AC5-BEBC-5C369BA206E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7DFD-CF7B-4A3E-8303-13277932B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C72B7-C012-4AC5-BEBC-5C369BA206E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7DFD-CF7B-4A3E-8303-13277932BC5E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C72B7-C012-4AC5-BEBC-5C369BA206E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7DFD-CF7B-4A3E-8303-13277932B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C72B7-C012-4AC5-BEBC-5C369BA206E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37DFD-CF7B-4A3E-8303-13277932B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2C3C72B7-C012-4AC5-BEBC-5C369BA206E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A8C37DFD-CF7B-4A3E-8303-13277932BC5E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3280879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VY_32_Inovace_3170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Kyjevská Rus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Kyjevská Rus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se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vznikem, kulturou a politikou Kyjevské Rusi.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Seznámí se s uspořádáním a vznikem raně feudálních států ve východní Evropě.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182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7"/>
            <a:ext cx="7659078" cy="1728191"/>
          </a:xfrm>
        </p:spPr>
        <p:txBody>
          <a:bodyPr/>
          <a:lstStyle/>
          <a:p>
            <a:r>
              <a:rPr lang="cs-CZ" sz="6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KYJEVSKÁ RUS</a:t>
            </a:r>
            <a:endParaRPr lang="cs-CZ" sz="6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chemeClr val="tx1"/>
                </a:solidFill>
              </a:rPr>
              <a:t>Dějepis 7. třída</a:t>
            </a:r>
            <a:endParaRPr lang="cs-CZ" sz="4000" b="1" i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mzavisova\AppData\Local\Microsoft\Windows\Temporary Internet Files\Content.IE5\TKB4JE0C\MC9004234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636912"/>
            <a:ext cx="2927329" cy="185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941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28775"/>
            <a:ext cx="7561263" cy="43926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>
              <a:solidFill>
                <a:schemeClr val="bg1"/>
              </a:solidFill>
            </a:endParaRPr>
          </a:p>
          <a:p>
            <a:r>
              <a:rPr lang="cs-CZ" sz="2400" b="1" i="1" dirty="0"/>
              <a:t>k</a:t>
            </a:r>
            <a:r>
              <a:rPr lang="cs-CZ" sz="2400" b="1" i="1" dirty="0" smtClean="0"/>
              <a:t>olem r.860 </a:t>
            </a:r>
            <a:r>
              <a:rPr lang="cs-CZ" sz="2400" b="1" i="1" dirty="0"/>
              <a:t>přichází </a:t>
            </a:r>
            <a:r>
              <a:rPr lang="cs-CZ" sz="2400" b="1" i="1" u="sng" dirty="0" err="1"/>
              <a:t>Varjagové</a:t>
            </a:r>
            <a:r>
              <a:rPr lang="cs-CZ" sz="2400" b="1" i="1" dirty="0"/>
              <a:t> </a:t>
            </a:r>
            <a:r>
              <a:rPr lang="cs-CZ" sz="2400" b="1" i="1" dirty="0" smtClean="0"/>
              <a:t>(švédští Vikingové), kteří ovládli nejdůležitější hradiště</a:t>
            </a:r>
          </a:p>
          <a:p>
            <a:r>
              <a:rPr lang="cs-CZ" sz="2400" b="1" i="1" dirty="0"/>
              <a:t> </a:t>
            </a:r>
            <a:r>
              <a:rPr lang="cs-CZ" sz="2400" b="1" i="1" dirty="0" smtClean="0"/>
              <a:t>hradiště Novgorod a Kyjev</a:t>
            </a:r>
            <a:endParaRPr lang="cs-CZ" sz="2400" b="1" i="1" dirty="0"/>
          </a:p>
          <a:p>
            <a:r>
              <a:rPr lang="cs-CZ" sz="2400" b="1" i="1" dirty="0" smtClean="0"/>
              <a:t>prvním panovníkem </a:t>
            </a:r>
            <a:r>
              <a:rPr lang="cs-CZ" sz="2400" b="1" i="1" dirty="0" err="1" smtClean="0"/>
              <a:t>varjažský</a:t>
            </a:r>
            <a:r>
              <a:rPr lang="cs-CZ" sz="2400" b="1" i="1" dirty="0" smtClean="0"/>
              <a:t> kníže </a:t>
            </a:r>
            <a:r>
              <a:rPr lang="cs-CZ" sz="2400" b="1" i="1" u="sng" dirty="0" err="1"/>
              <a:t>Rurik</a:t>
            </a:r>
            <a:r>
              <a:rPr lang="cs-CZ" sz="2400" b="1" i="1" dirty="0"/>
              <a:t> </a:t>
            </a:r>
            <a:r>
              <a:rPr lang="cs-CZ" sz="2400" b="1" i="1" dirty="0">
                <a:sym typeface="Wingdings 3" pitchFamily="18" charset="2"/>
              </a:rPr>
              <a:t> Rurikovci (spojení kmenů)</a:t>
            </a:r>
          </a:p>
          <a:p>
            <a:r>
              <a:rPr lang="cs-CZ" sz="2400" b="1" i="1" dirty="0">
                <a:sym typeface="Wingdings 3" pitchFamily="18" charset="2"/>
              </a:rPr>
              <a:t>dostavil Novgorod, </a:t>
            </a:r>
            <a:endParaRPr lang="cs-CZ" sz="2400" b="1" i="1" dirty="0" smtClean="0">
              <a:sym typeface="Wingdings 3" pitchFamily="18" charset="2"/>
            </a:endParaRPr>
          </a:p>
          <a:p>
            <a:pPr marL="0" indent="0">
              <a:buNone/>
            </a:pPr>
            <a:r>
              <a:rPr lang="cs-CZ" sz="2400" b="1" i="1" dirty="0" smtClean="0">
                <a:sym typeface="Wingdings 3" pitchFamily="18" charset="2"/>
              </a:rPr>
              <a:t>obchodoval </a:t>
            </a:r>
            <a:r>
              <a:rPr lang="cs-CZ" sz="2400" b="1" i="1" dirty="0">
                <a:sym typeface="Wingdings 3" pitchFamily="18" charset="2"/>
              </a:rPr>
              <a:t>s Byzancí</a:t>
            </a:r>
          </a:p>
          <a:p>
            <a:pPr marL="0" indent="0">
              <a:buNone/>
            </a:pPr>
            <a:endParaRPr lang="cs-CZ" sz="2400" b="1" i="1" dirty="0">
              <a:solidFill>
                <a:schemeClr val="bg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59499" y="188640"/>
            <a:ext cx="7200800" cy="15841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vznikla Kyjevská Rus ?</a:t>
            </a:r>
            <a:endParaRPr lang="cs-CZ" sz="28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mzavisova\AppData\Local\Microsoft\Windows\Temporary Internet Files\Content.IE5\1CU14HNI\MC9004264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7579" y="4169908"/>
            <a:ext cx="2825440" cy="2688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1384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i="1" dirty="0">
                <a:solidFill>
                  <a:srgbClr val="FFFF00"/>
                </a:solidFill>
              </a:rPr>
              <a:t>KYJEVSKÁ  RUS</a:t>
            </a:r>
            <a:endParaRPr lang="cs-CZ" sz="5400" i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7" y="1807361"/>
            <a:ext cx="7746104" cy="2485735"/>
          </a:xfrm>
        </p:spPr>
        <p:txBody>
          <a:bodyPr>
            <a:normAutofit lnSpcReduction="10000"/>
          </a:bodyPr>
          <a:lstStyle/>
          <a:p>
            <a:r>
              <a:rPr lang="cs-CZ" sz="3600" b="1" i="1" u="sng" dirty="0" smtClean="0">
                <a:sym typeface="Wingdings 3" pitchFamily="18" charset="2"/>
              </a:rPr>
              <a:t> Oleg</a:t>
            </a:r>
            <a:r>
              <a:rPr lang="cs-CZ" sz="3600" b="1" i="1" dirty="0" smtClean="0">
                <a:sym typeface="Wingdings 3" pitchFamily="18" charset="2"/>
              </a:rPr>
              <a:t> </a:t>
            </a:r>
            <a:r>
              <a:rPr lang="cs-CZ" sz="3600" b="1" i="1" dirty="0">
                <a:sym typeface="Wingdings 3" pitchFamily="18" charset="2"/>
              </a:rPr>
              <a:t>– kolem 880 se zmocnil Kyjeva</a:t>
            </a:r>
          </a:p>
          <a:p>
            <a:r>
              <a:rPr lang="cs-CZ" sz="3600" b="1" i="1" dirty="0" smtClean="0">
                <a:sym typeface="Wingdings 3" pitchFamily="18" charset="2"/>
              </a:rPr>
              <a:t> sjednotil </a:t>
            </a:r>
            <a:r>
              <a:rPr lang="cs-CZ" sz="3600" b="1" i="1" dirty="0">
                <a:sym typeface="Wingdings 3" pitchFamily="18" charset="2"/>
              </a:rPr>
              <a:t>a vytvořil stát Kyjevskou Rus</a:t>
            </a:r>
          </a:p>
          <a:p>
            <a:endParaRPr lang="cs-CZ" b="1" dirty="0"/>
          </a:p>
        </p:txBody>
      </p:sp>
      <p:pic>
        <p:nvPicPr>
          <p:cNvPr id="3074" name="Picture 2" descr="C:\Users\mzavisova\AppData\Local\Microsoft\Windows\Temporary Internet Files\Content.IE5\ODZTGHBE\MP9004337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05064"/>
            <a:ext cx="4248472" cy="264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907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16832"/>
            <a:ext cx="7306971" cy="3672408"/>
          </a:xfrm>
        </p:spPr>
        <p:txBody>
          <a:bodyPr>
            <a:normAutofit/>
          </a:bodyPr>
          <a:lstStyle/>
          <a:p>
            <a:r>
              <a:rPr lang="cs-CZ" sz="4000" b="1" i="1" u="sng" dirty="0" smtClean="0"/>
              <a:t>Byl Vladimir I.</a:t>
            </a:r>
          </a:p>
          <a:p>
            <a:pPr marL="0" indent="0">
              <a:buNone/>
            </a:pPr>
            <a:r>
              <a:rPr lang="cs-CZ" sz="3200" i="1" dirty="0" smtClean="0">
                <a:sym typeface="Wingdings 3" pitchFamily="18" charset="2"/>
              </a:rPr>
              <a:t>- přijal </a:t>
            </a:r>
            <a:r>
              <a:rPr lang="cs-CZ" sz="3200" i="1" dirty="0">
                <a:sym typeface="Wingdings 3" pitchFamily="18" charset="2"/>
              </a:rPr>
              <a:t>křesťanství z Byzance – METODĚJOVI ŽÁCI </a:t>
            </a:r>
            <a:r>
              <a:rPr lang="cs-CZ" sz="3200" i="1" dirty="0" smtClean="0">
                <a:sym typeface="Wingdings 3" pitchFamily="18" charset="2"/>
              </a:rPr>
              <a:t>- </a:t>
            </a:r>
            <a:r>
              <a:rPr lang="cs-CZ" sz="3200" i="1" dirty="0">
                <a:sym typeface="Wingdings 3" pitchFamily="18" charset="2"/>
              </a:rPr>
              <a:t>staroslověnština </a:t>
            </a:r>
            <a:r>
              <a:rPr lang="cs-CZ" sz="3200" i="1" dirty="0" smtClean="0">
                <a:sym typeface="Wingdings 3" pitchFamily="18" charset="2"/>
              </a:rPr>
              <a:t>- </a:t>
            </a:r>
            <a:r>
              <a:rPr lang="cs-CZ" sz="3200" i="1" u="sng" dirty="0">
                <a:sym typeface="Wingdings 3" pitchFamily="18" charset="2"/>
              </a:rPr>
              <a:t>vznik pravoslaví </a:t>
            </a:r>
            <a:r>
              <a:rPr lang="cs-CZ" sz="3200" i="1" dirty="0">
                <a:sym typeface="Wingdings 3" pitchFamily="18" charset="2"/>
              </a:rPr>
              <a:t>(křesťanská víra)</a:t>
            </a:r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67544" y="188640"/>
            <a:ext cx="7560840" cy="1850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bg1"/>
                </a:solidFill>
              </a:rPr>
              <a:t>Nejvýznamnější panovník Kyjevské Rusi ?</a:t>
            </a:r>
            <a:endParaRPr lang="cs-CZ" sz="2800" b="1" i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mzavisova\AppData\Local\Microsoft\Windows\Temporary Internet Files\Content.IE5\2DF873JT\MC900332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719638"/>
            <a:ext cx="2176298" cy="2021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6646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0"/>
            <a:ext cx="7090947" cy="1196753"/>
          </a:xfrm>
        </p:spPr>
        <p:txBody>
          <a:bodyPr/>
          <a:lstStyle/>
          <a:p>
            <a:r>
              <a:rPr lang="cs-CZ" sz="6000" b="1" i="1" dirty="0">
                <a:solidFill>
                  <a:srgbClr val="FFFF00"/>
                </a:solidFill>
              </a:rPr>
              <a:t>Kultura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1347" y="1412776"/>
            <a:ext cx="7090946" cy="4302007"/>
          </a:xfrm>
        </p:spPr>
        <p:txBody>
          <a:bodyPr>
            <a:normAutofit fontScale="92500" lnSpcReduction="20000"/>
          </a:bodyPr>
          <a:lstStyle/>
          <a:p>
            <a:r>
              <a:rPr lang="cs-CZ" sz="2800" b="1" i="1" dirty="0"/>
              <a:t>ruské pověsti = byliny </a:t>
            </a:r>
          </a:p>
          <a:p>
            <a:r>
              <a:rPr lang="cs-CZ" sz="2800" b="1" i="1" dirty="0"/>
              <a:t>kronika – Pověst dávných let = </a:t>
            </a:r>
            <a:r>
              <a:rPr lang="cs-CZ" sz="2800" b="1" i="1" u="sng" dirty="0"/>
              <a:t>Nestorův rukopis</a:t>
            </a:r>
            <a:r>
              <a:rPr lang="cs-CZ" sz="2800" b="1" i="1" dirty="0"/>
              <a:t> (z 11. st</a:t>
            </a:r>
            <a:r>
              <a:rPr lang="cs-CZ" sz="2800" b="1" i="1" dirty="0" smtClean="0"/>
              <a:t>.)</a:t>
            </a:r>
            <a:endParaRPr lang="cs-CZ" dirty="0"/>
          </a:p>
          <a:p>
            <a:r>
              <a:rPr lang="cs-CZ" sz="2800" b="1" i="1" dirty="0"/>
              <a:t>stavby nejen ze dřeva, ale i z kamene → byzantské vlivy (KOPULE, MOZAIKA, IKONY</a:t>
            </a:r>
            <a:r>
              <a:rPr lang="cs-CZ" sz="2800" b="1" i="1" dirty="0" smtClean="0"/>
              <a:t>)</a:t>
            </a:r>
          </a:p>
          <a:p>
            <a:r>
              <a:rPr lang="cs-CZ" sz="2800" b="1" i="1" dirty="0"/>
              <a:t>n</a:t>
            </a:r>
            <a:r>
              <a:rPr lang="cs-CZ" sz="2800" b="1" i="1" dirty="0" smtClean="0"/>
              <a:t>ejznámější </a:t>
            </a:r>
            <a:r>
              <a:rPr lang="cs-CZ" sz="2800" b="1" i="1" dirty="0"/>
              <a:t>církevní stavba byla </a:t>
            </a:r>
            <a:r>
              <a:rPr lang="cs-CZ" sz="2800" b="1" i="1" dirty="0" smtClean="0"/>
              <a:t>postavena v 10. stol </a:t>
            </a:r>
            <a:r>
              <a:rPr lang="cs-CZ" sz="2800" b="1" i="1" dirty="0"/>
              <a:t>v Kyjevě Jaroslavem </a:t>
            </a:r>
            <a:r>
              <a:rPr lang="cs-CZ" sz="2800" b="1" i="1" dirty="0" smtClean="0"/>
              <a:t>Moudrým a               </a:t>
            </a:r>
            <a:r>
              <a:rPr lang="cs-CZ" sz="2800" b="1" i="1" dirty="0"/>
              <a:t>nazývá se </a:t>
            </a:r>
            <a:r>
              <a:rPr lang="cs-CZ" sz="2800" b="1" i="1" dirty="0" smtClean="0"/>
              <a:t>chrám</a:t>
            </a:r>
            <a:r>
              <a:rPr lang="cs-CZ" sz="2800" b="1" i="1" dirty="0"/>
              <a:t> </a:t>
            </a:r>
            <a:r>
              <a:rPr lang="cs-CZ" sz="2800" b="1" i="1" dirty="0" smtClean="0"/>
              <a:t>sv</a:t>
            </a:r>
            <a:r>
              <a:rPr lang="cs-CZ" sz="2800" b="1" i="1" dirty="0"/>
              <a:t>. </a:t>
            </a:r>
            <a:r>
              <a:rPr lang="cs-CZ" sz="2800" b="1" i="1" dirty="0" smtClean="0"/>
              <a:t>SOFI</a:t>
            </a:r>
            <a:r>
              <a:rPr lang="cs-CZ" sz="2800" b="1" i="1" dirty="0" smtClean="0">
                <a:solidFill>
                  <a:schemeClr val="bg1"/>
                </a:solidFill>
              </a:rPr>
              <a:t>E</a:t>
            </a:r>
            <a:r>
              <a:rPr lang="cs-CZ" sz="2000" b="1" i="1" dirty="0">
                <a:solidFill>
                  <a:schemeClr val="bg1"/>
                </a:solidFill>
              </a:rPr>
              <a:t/>
            </a:r>
            <a:br>
              <a:rPr lang="cs-CZ" sz="2000" b="1" i="1" dirty="0">
                <a:solidFill>
                  <a:schemeClr val="bg1"/>
                </a:solidFill>
              </a:rPr>
            </a:br>
            <a:endParaRPr lang="cs-CZ" sz="2800" b="1" i="1" dirty="0" smtClean="0">
              <a:solidFill>
                <a:schemeClr val="bg1"/>
              </a:solidFill>
            </a:endParaRPr>
          </a:p>
          <a:p>
            <a:endParaRPr lang="cs-CZ" sz="2800" b="1" i="1" dirty="0">
              <a:solidFill>
                <a:schemeClr val="bg1"/>
              </a:solidFill>
            </a:endParaRPr>
          </a:p>
        </p:txBody>
      </p:sp>
      <p:pic>
        <p:nvPicPr>
          <p:cNvPr id="5122" name="Picture 2" descr="C:\Users\mzavisova\AppData\Local\Microsoft\Windows\Temporary Internet Files\Content.IE5\VQOLH837\MC9001941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44824"/>
            <a:ext cx="2545682" cy="4747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575565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-324544" y="332657"/>
            <a:ext cx="9073008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3200" i="1" dirty="0" smtClean="0"/>
              <a:t>ZDROJ OBRÁZKŮ A ILUSTRACÍ</a:t>
            </a:r>
          </a:p>
          <a:p>
            <a:pPr marL="1143000" lvl="2" indent="-228600"/>
            <a:r>
              <a:rPr lang="cs-CZ" sz="3200" i="1" dirty="0" smtClean="0"/>
              <a:t>www.office.microsoft.com </a:t>
            </a:r>
          </a:p>
          <a:p>
            <a:pPr marL="0" lvl="2"/>
            <a:r>
              <a:rPr lang="cs-CZ" sz="3600" i="1" dirty="0" smtClean="0"/>
              <a:t>      CITACE</a:t>
            </a:r>
            <a:r>
              <a:rPr lang="cs-CZ" sz="3600" i="1" dirty="0"/>
              <a:t>: archiv autora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8253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131</TotalTime>
  <Words>217</Words>
  <Application>Microsoft Office PowerPoint</Application>
  <PresentationFormat>Předvádění na obrazovce (4:3)</PresentationFormat>
  <Paragraphs>44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Autumn</vt:lpstr>
      <vt:lpstr>Prezentace aplikace PowerPoint</vt:lpstr>
      <vt:lpstr>KYJEVSKÁ RUS</vt:lpstr>
      <vt:lpstr>Prezentace aplikace PowerPoint</vt:lpstr>
      <vt:lpstr>KYJEVSKÁ  RUS</vt:lpstr>
      <vt:lpstr>Prezentace aplikace PowerPoint</vt:lpstr>
      <vt:lpstr>Kultura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8</cp:revision>
  <dcterms:created xsi:type="dcterms:W3CDTF">2012-03-04T16:14:56Z</dcterms:created>
  <dcterms:modified xsi:type="dcterms:W3CDTF">2012-03-11T17:06:15Z</dcterms:modified>
</cp:coreProperties>
</file>