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56" r:id="rId3"/>
    <p:sldId id="271" r:id="rId4"/>
    <p:sldId id="268" r:id="rId5"/>
    <p:sldId id="257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94C1B-E823-468C-A40A-45E70B430EE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1A493-F827-4C76-A44B-0F2FC2554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25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8A22747F-CA88-478A-B40B-630C2212F26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72477AFC-EC90-43EB-8072-5B85DC7ACE3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2173621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Západní Slované - Poláci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Západní Slované - Poláci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obsahuje rané dějiny Slovanů , zaměřuje se  na dynastii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Piastovců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a na prvního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polského krále.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Seznámí se s kulturou Slovanů a s významnými polskými panovníky.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41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/>
              <a:t>7.třída</a:t>
            </a:r>
          </a:p>
          <a:p>
            <a:r>
              <a:rPr lang="cs-CZ" sz="4400" i="1" dirty="0" smtClean="0"/>
              <a:t>dějepis</a:t>
            </a:r>
            <a:endParaRPr lang="cs-CZ" sz="4400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 smtClean="0"/>
              <a:t>Západní </a:t>
            </a:r>
            <a:r>
              <a:rPr lang="cs-CZ" sz="4800" b="1" i="1" dirty="0" err="1" smtClean="0"/>
              <a:t>slované</a:t>
            </a:r>
            <a:r>
              <a:rPr lang="cs-CZ" sz="4800" b="1" i="1" dirty="0"/>
              <a:t> </a:t>
            </a:r>
            <a:r>
              <a:rPr lang="cs-CZ" sz="4800" b="1" i="1" dirty="0" smtClean="0"/>
              <a:t>– </a:t>
            </a:r>
            <a:r>
              <a:rPr lang="cs-CZ" sz="4800" b="1" i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poláci</a:t>
            </a:r>
            <a:r>
              <a:rPr lang="cs-CZ" sz="4800" b="1" i="1" dirty="0" smtClean="0"/>
              <a:t/>
            </a:r>
            <a:br>
              <a:rPr lang="cs-CZ" sz="4800" b="1" i="1" dirty="0" smtClean="0"/>
            </a:br>
            <a:endParaRPr lang="cs-CZ" dirty="0"/>
          </a:p>
        </p:txBody>
      </p:sp>
      <p:pic>
        <p:nvPicPr>
          <p:cNvPr id="5" name="Picture 6" descr="C:\Users\mzavisova\AppData\Local\Microsoft\Windows\Temporary Internet Files\Content.IE5\KUXACNP4\MP9004252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540" y="3717032"/>
            <a:ext cx="319497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49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Rané dějiny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lnSpc>
                <a:spcPct val="90000"/>
              </a:lnSpc>
              <a:buBlip>
                <a:blip r:embed="rId2"/>
              </a:buBlip>
            </a:pPr>
            <a:r>
              <a:rPr lang="cs-CZ" sz="3600" b="1" i="1" dirty="0" smtClean="0"/>
              <a:t>  Existuje </a:t>
            </a:r>
            <a:r>
              <a:rPr lang="cs-CZ" sz="3600" b="1" i="1" dirty="0"/>
              <a:t>legenda o třech praotcích slovanských národů</a:t>
            </a:r>
            <a:r>
              <a:rPr lang="cs-CZ" sz="3600" b="1" i="1" dirty="0" smtClean="0"/>
              <a:t>.</a:t>
            </a:r>
          </a:p>
          <a:p>
            <a:pPr>
              <a:lnSpc>
                <a:spcPct val="90000"/>
              </a:lnSpc>
              <a:buBlip>
                <a:blip r:embed="rId2"/>
              </a:buBlip>
            </a:pPr>
            <a:r>
              <a:rPr lang="cs-CZ" sz="3600" b="1" i="1" dirty="0" smtClean="0"/>
              <a:t> </a:t>
            </a:r>
            <a:r>
              <a:rPr lang="cs-CZ" sz="3600" b="1" i="1" dirty="0"/>
              <a:t>Bratři Lech, Čech a Rus putovali se svými rodovými kmeny z původního slovanského usídlení mezi řekami Vislou a Dněprem.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600" b="1" i="1" dirty="0"/>
              <a:t>	</a:t>
            </a:r>
          </a:p>
          <a:p>
            <a:endParaRPr lang="cs-CZ" dirty="0"/>
          </a:p>
        </p:txBody>
      </p:sp>
      <p:pic>
        <p:nvPicPr>
          <p:cNvPr id="4" name="Picture 2" descr="C:\Users\mzavisova\AppData\Local\Microsoft\Windows\Temporary Internet Files\Content.IE5\ODZTGHBE\MP9004333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942" y="3933056"/>
            <a:ext cx="4672314" cy="2596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51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52488" y="1981200"/>
            <a:ext cx="8291512" cy="4111625"/>
          </a:xfrm>
          <a:prstGeom prst="rect">
            <a:avLst/>
          </a:prstGeom>
        </p:spPr>
        <p:txBody>
          <a:bodyPr/>
          <a:lstStyle/>
          <a:p>
            <a:pPr marL="571500" indent="-571500">
              <a:lnSpc>
                <a:spcPct val="90000"/>
              </a:lnSpc>
              <a:buBlip>
                <a:blip r:embed="rId2"/>
              </a:buBlip>
            </a:pPr>
            <a:r>
              <a:rPr lang="cs-CZ" dirty="0"/>
              <a:t> </a:t>
            </a:r>
            <a:r>
              <a:rPr lang="cs-CZ" sz="3200" b="1" i="1" dirty="0" smtClean="0"/>
              <a:t>Slovanské </a:t>
            </a:r>
            <a:r>
              <a:rPr lang="cs-CZ" sz="3200" b="1" i="1" dirty="0"/>
              <a:t>kmeny přišly do Polska v 6. století n.l. </a:t>
            </a:r>
          </a:p>
          <a:p>
            <a:pPr marL="571500" indent="-571500">
              <a:lnSpc>
                <a:spcPct val="90000"/>
              </a:lnSpc>
              <a:buBlip>
                <a:blip r:embed="rId2"/>
              </a:buBlip>
            </a:pPr>
            <a:r>
              <a:rPr lang="cs-CZ" sz="3200" b="1" i="1" dirty="0"/>
              <a:t>Kmen Polanů obýval  západní část dnešního Polska, kmen </a:t>
            </a:r>
            <a:r>
              <a:rPr lang="cs-CZ" sz="3200" b="1" i="1" dirty="0" err="1"/>
              <a:t>Vislanů</a:t>
            </a:r>
            <a:r>
              <a:rPr lang="cs-CZ" sz="3200" b="1" i="1" dirty="0"/>
              <a:t>  východní část a kmen Slezanů se usadil v jižním Polsku. </a:t>
            </a:r>
          </a:p>
          <a:p>
            <a:pPr marL="571500" indent="-571500">
              <a:lnSpc>
                <a:spcPct val="90000"/>
              </a:lnSpc>
              <a:buBlip>
                <a:blip r:embed="rId2"/>
              </a:buBlip>
            </a:pPr>
            <a:r>
              <a:rPr lang="cs-CZ" sz="3200" b="1" i="1" dirty="0"/>
              <a:t>Nejstarším hlavním městem byla Poznaň.</a:t>
            </a:r>
          </a:p>
          <a:p>
            <a:pPr>
              <a:buFont typeface="Wingdings" pitchFamily="2" charset="2"/>
              <a:buNone/>
            </a:pPr>
            <a:endParaRPr lang="cs-CZ" sz="3200" dirty="0"/>
          </a:p>
        </p:txBody>
      </p:sp>
      <p:sp>
        <p:nvSpPr>
          <p:cNvPr id="2" name="Ovál 1"/>
          <p:cNvSpPr/>
          <p:nvPr/>
        </p:nvSpPr>
        <p:spPr>
          <a:xfrm>
            <a:off x="2123728" y="457200"/>
            <a:ext cx="5976664" cy="11716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FF0000"/>
                </a:solidFill>
              </a:rPr>
              <a:t>První Slovanské kmeny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1CU14HNI\MC90043550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948238"/>
            <a:ext cx="3888432" cy="172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229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000"/>
    </mc:Choice>
    <mc:Fallback xmlns="">
      <p:transition spd="slow" advClick="0" advTm="1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67544" y="1298574"/>
            <a:ext cx="8222431" cy="4218657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     </a:t>
            </a:r>
            <a:r>
              <a:rPr lang="cs-CZ" sz="2800" b="1" i="1" dirty="0" smtClean="0"/>
              <a:t>Prvním </a:t>
            </a:r>
            <a:r>
              <a:rPr lang="cs-CZ" sz="2800" b="1" i="1" dirty="0"/>
              <a:t>historicky důležitým panovníkem byl král </a:t>
            </a:r>
            <a:r>
              <a:rPr lang="cs-CZ" sz="2800" b="1" i="1" dirty="0" smtClean="0"/>
              <a:t>   </a:t>
            </a:r>
            <a:r>
              <a:rPr lang="cs-CZ" sz="2800" b="1" i="1" dirty="0" err="1" smtClean="0"/>
              <a:t>Mešek</a:t>
            </a:r>
            <a:r>
              <a:rPr lang="cs-CZ" sz="2800" b="1" i="1" dirty="0" smtClean="0"/>
              <a:t> </a:t>
            </a:r>
            <a:r>
              <a:rPr lang="cs-CZ" sz="2800" b="1" i="1" dirty="0"/>
              <a:t>I. z dynastie </a:t>
            </a:r>
            <a:r>
              <a:rPr lang="cs-CZ" sz="2800" b="1" i="1" dirty="0" err="1"/>
              <a:t>Piastovců</a:t>
            </a:r>
            <a:r>
              <a:rPr lang="cs-CZ" sz="2800" b="1" i="1" dirty="0" smtClean="0"/>
              <a:t>.</a:t>
            </a:r>
          </a:p>
          <a:p>
            <a:pPr>
              <a:buBlip>
                <a:blip r:embed="rId2"/>
              </a:buBlip>
            </a:pPr>
            <a:r>
              <a:rPr lang="cs-CZ" sz="2800" b="1" i="1" dirty="0" smtClean="0"/>
              <a:t>     Vládl </a:t>
            </a:r>
            <a:r>
              <a:rPr lang="cs-CZ" sz="2800" b="1" i="1" dirty="0"/>
              <a:t>v 10. století</a:t>
            </a:r>
            <a:r>
              <a:rPr lang="cs-CZ" sz="2800" b="1" i="1" dirty="0" smtClean="0"/>
              <a:t>.</a:t>
            </a:r>
          </a:p>
          <a:p>
            <a:pPr>
              <a:buBlip>
                <a:blip r:embed="rId2"/>
              </a:buBlip>
            </a:pPr>
            <a:r>
              <a:rPr lang="cs-CZ" sz="2800" b="1" i="1" dirty="0"/>
              <a:t> </a:t>
            </a:r>
            <a:r>
              <a:rPr lang="cs-CZ" sz="2800" b="1" i="1" dirty="0" smtClean="0"/>
              <a:t>    Sjednotil </a:t>
            </a:r>
            <a:r>
              <a:rPr lang="cs-CZ" sz="2800" b="1" i="1" dirty="0"/>
              <a:t>čtyři části Polska a přijal </a:t>
            </a:r>
            <a:r>
              <a:rPr lang="cs-CZ" sz="2800" b="1" i="1" dirty="0" smtClean="0"/>
              <a:t>křesťanství</a:t>
            </a:r>
          </a:p>
          <a:p>
            <a:pPr>
              <a:buBlip>
                <a:blip r:embed="rId2"/>
              </a:buBlip>
            </a:pPr>
            <a:r>
              <a:rPr lang="cs-CZ" sz="2800" b="1" i="1" dirty="0"/>
              <a:t> </a:t>
            </a:r>
            <a:r>
              <a:rPr lang="cs-CZ" sz="2800" b="1" i="1" dirty="0" smtClean="0"/>
              <a:t>   Královská dynastie </a:t>
            </a:r>
            <a:r>
              <a:rPr lang="cs-CZ" sz="2800" b="1" i="1" dirty="0" err="1" smtClean="0"/>
              <a:t>Piastovci</a:t>
            </a:r>
            <a:r>
              <a:rPr lang="cs-CZ" sz="2800" b="1" i="1" dirty="0" smtClean="0"/>
              <a:t>, odvozovala </a:t>
            </a:r>
            <a:r>
              <a:rPr lang="cs-CZ" sz="2800" b="1" i="1" dirty="0"/>
              <a:t>svůj původ od bájného </a:t>
            </a:r>
            <a:r>
              <a:rPr lang="cs-CZ" sz="2800" b="1" i="1" dirty="0" err="1"/>
              <a:t>Piasta</a:t>
            </a:r>
            <a:r>
              <a:rPr lang="cs-CZ" sz="2800" b="1" i="1" dirty="0"/>
              <a:t> – koláře. Tato dynastie vládla až do r.1370.</a:t>
            </a:r>
          </a:p>
        </p:txBody>
      </p:sp>
      <p:sp>
        <p:nvSpPr>
          <p:cNvPr id="4" name="Ovál 3"/>
          <p:cNvSpPr/>
          <p:nvPr/>
        </p:nvSpPr>
        <p:spPr>
          <a:xfrm>
            <a:off x="971600" y="476672"/>
            <a:ext cx="6912768" cy="155679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FF0000"/>
                </a:solidFill>
              </a:rPr>
              <a:t>Kdo byl prvním známým polským panovníkem ?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pic>
        <p:nvPicPr>
          <p:cNvPr id="5" name="Picture 3" descr="C:\Users\mzavisova\AppData\Local\Microsoft\Windows\Temporary Internet Files\Content.IE5\1CU14HNI\MC900435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35429"/>
            <a:ext cx="15779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44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39552" y="1298575"/>
            <a:ext cx="8055173" cy="4866729"/>
          </a:xfrm>
        </p:spPr>
        <p:txBody>
          <a:bodyPr/>
          <a:lstStyle/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342900" indent="-342900">
              <a:buBlip>
                <a:blip r:embed="rId2"/>
              </a:buBlip>
            </a:pPr>
            <a:r>
              <a:rPr lang="cs-CZ" sz="2800" b="1" i="1" dirty="0"/>
              <a:t> </a:t>
            </a:r>
            <a:r>
              <a:rPr lang="cs-CZ" sz="2800" b="1" i="1" dirty="0" smtClean="0"/>
              <a:t>Roku </a:t>
            </a:r>
            <a:r>
              <a:rPr lang="cs-CZ" sz="2800" b="1" i="1" dirty="0"/>
              <a:t>1025 byl Boleslav Chrabrý korunován na prvního polského krále</a:t>
            </a:r>
            <a:r>
              <a:rPr lang="cs-CZ" sz="2800" b="1" i="1" dirty="0" smtClean="0"/>
              <a:t>.</a:t>
            </a:r>
          </a:p>
          <a:p>
            <a:pPr marL="342900" indent="-342900">
              <a:buBlip>
                <a:blip r:embed="rId2"/>
              </a:buBlip>
            </a:pPr>
            <a:r>
              <a:rPr lang="cs-CZ" sz="2800" b="1" i="1" dirty="0" smtClean="0"/>
              <a:t> </a:t>
            </a:r>
            <a:r>
              <a:rPr lang="cs-CZ" sz="2800" b="1" i="1" dirty="0"/>
              <a:t>Tento schopný panovník zbavil vlády Otu III. (římského císaře) a stal se pánem veškerého slovanského obyvatelstva.  </a:t>
            </a:r>
            <a:endParaRPr lang="cs-CZ" sz="2800" b="1" i="1" dirty="0" smtClean="0"/>
          </a:p>
          <a:p>
            <a:pPr marL="342900" indent="-342900">
              <a:buBlip>
                <a:blip r:embed="rId2"/>
              </a:buBlip>
            </a:pPr>
            <a:r>
              <a:rPr lang="cs-CZ" sz="2800" b="1" i="1" dirty="0" smtClean="0"/>
              <a:t>Zemřel </a:t>
            </a:r>
            <a:r>
              <a:rPr lang="cs-CZ" sz="2800" b="1" i="1" dirty="0"/>
              <a:t>rok po své korunovaci.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15616" y="332656"/>
            <a:ext cx="7128792" cy="172819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FF0000"/>
                </a:solidFill>
              </a:rPr>
              <a:t>Kdo byl Boleslav Chrabrý ?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pic>
        <p:nvPicPr>
          <p:cNvPr id="5" name="Picture 5" descr="C:\Users\mzavisova\AppData\Local\Microsoft\Windows\Temporary Internet Files\Content.IE5\1CU14HNI\MC90043515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120"/>
            <a:ext cx="2736304" cy="212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563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-324544" y="332657"/>
            <a:ext cx="907300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b="1" i="1" dirty="0" smtClean="0">
                <a:solidFill>
                  <a:schemeClr val="accent3">
                    <a:lumMod val="75000"/>
                  </a:schemeClr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b="1" i="1" dirty="0" smtClean="0">
                <a:solidFill>
                  <a:schemeClr val="accent3">
                    <a:lumMod val="75000"/>
                  </a:schemeClr>
                </a:solidFill>
              </a:rPr>
              <a:t>www.office.microsoft.com </a:t>
            </a:r>
          </a:p>
          <a:p>
            <a:pPr marL="0" lvl="2"/>
            <a:r>
              <a:rPr lang="cs-CZ" sz="3600" b="1" i="1" dirty="0" smtClean="0">
                <a:solidFill>
                  <a:schemeClr val="accent3">
                    <a:lumMod val="75000"/>
                  </a:schemeClr>
                </a:solidFill>
              </a:rPr>
              <a:t>          CITACE</a:t>
            </a:r>
            <a:r>
              <a:rPr lang="cs-CZ" sz="3600" b="1" i="1" dirty="0">
                <a:solidFill>
                  <a:schemeClr val="accent3">
                    <a:lumMod val="75000"/>
                  </a:schemeClr>
                </a:solidFill>
              </a:rPr>
              <a:t>: archiv autora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5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65</TotalTime>
  <Words>222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Západní slované – poláci </vt:lpstr>
      <vt:lpstr>Rané dějiny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7</cp:revision>
  <dcterms:created xsi:type="dcterms:W3CDTF">2012-03-05T13:28:50Z</dcterms:created>
  <dcterms:modified xsi:type="dcterms:W3CDTF">2012-03-10T18:14:22Z</dcterms:modified>
</cp:coreProperties>
</file>