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0" r:id="rId6"/>
    <p:sldId id="273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C2EE82-CBF6-46DB-BBDC-00ED7123899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782771-7318-46A0-86FC-70200FD81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889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301625" y="228600"/>
            <a:ext cx="8540750" cy="5870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301625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fld id="{6B096DFC-7D93-4A10-926F-70A6D56C8A7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318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3D25493-4001-4154-AF55-65B6A4D4142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FAED9C1-0CFC-4A08-ADE5-FF261D2E2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9053203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VY_32_Inovace_3172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Sámova říše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Sámova říše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vznik Sámovi říše a jejího panovníka franckého kupce Sáma.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Seznámí se s prvním státním útvarem na našem území.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518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zavisova\AppData\Local\Microsoft\Windows\Temporary Internet Files\Content.IE5\06NZPPYS\MP9001851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17032"/>
            <a:ext cx="5112568" cy="2840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75656" y="-99392"/>
            <a:ext cx="633670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tabLst>
                <a:tab pos="3830638" algn="l"/>
              </a:tabLst>
            </a:pPr>
            <a:endParaRPr lang="cs-CZ" sz="5400" b="1" i="1" spc="40" dirty="0" smtClean="0">
              <a:ln w="13335" cmpd="sng">
                <a:solidFill>
                  <a:srgbClr val="759AA5">
                    <a:lumMod val="50000"/>
                  </a:srgbClr>
                </a:solidFill>
                <a:prstDash val="solid"/>
              </a:ln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0"/>
              </a:spcBef>
              <a:tabLst>
                <a:tab pos="3830638" algn="l"/>
              </a:tabLst>
            </a:pPr>
            <a:r>
              <a:rPr lang="cs-CZ" sz="7200" b="1" i="1" spc="40" dirty="0" smtClean="0">
                <a:ln w="13335" cmpd="sng">
                  <a:solidFill>
                    <a:srgbClr val="759AA5">
                      <a:lumMod val="50000"/>
                    </a:srgbClr>
                  </a:solidFill>
                  <a:prstDash val="solid"/>
                </a:ln>
                <a:solidFill>
                  <a:srgbClr val="FFC000"/>
                </a:solidFill>
                <a:ea typeface="+mj-ea"/>
                <a:cs typeface="+mj-cs"/>
              </a:rPr>
              <a:t>SÁMOVA </a:t>
            </a:r>
            <a:r>
              <a:rPr lang="cs-CZ" sz="7200" b="1" i="1" spc="40" dirty="0">
                <a:ln w="13335" cmpd="sng">
                  <a:solidFill>
                    <a:srgbClr val="759AA5">
                      <a:lumMod val="50000"/>
                    </a:srgbClr>
                  </a:solidFill>
                  <a:prstDash val="solid"/>
                </a:ln>
                <a:solidFill>
                  <a:srgbClr val="FFC000"/>
                </a:solidFill>
                <a:ea typeface="+mj-ea"/>
                <a:cs typeface="+mj-cs"/>
              </a:rPr>
              <a:t>ŘÍŠE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115616" y="2205039"/>
            <a:ext cx="7632848" cy="122396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25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i="1" dirty="0" smtClean="0">
                <a:solidFill>
                  <a:schemeClr val="tx1"/>
                </a:solidFill>
              </a:rPr>
              <a:t>7.třída</a:t>
            </a:r>
            <a:br>
              <a:rPr lang="cs-CZ" sz="5400" i="1" dirty="0" smtClean="0">
                <a:solidFill>
                  <a:schemeClr val="tx1"/>
                </a:solidFill>
              </a:rPr>
            </a:br>
            <a:r>
              <a:rPr lang="cs-CZ" sz="5400" i="1" dirty="0" smtClean="0">
                <a:solidFill>
                  <a:schemeClr val="tx1"/>
                </a:solidFill>
              </a:rPr>
              <a:t>        dějepis</a:t>
            </a:r>
            <a:endParaRPr lang="cs-CZ" sz="5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890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484784"/>
            <a:ext cx="8568952" cy="5184576"/>
          </a:xfrm>
        </p:spPr>
        <p:txBody>
          <a:bodyPr>
            <a:normAutofit/>
          </a:bodyPr>
          <a:lstStyle/>
          <a:p>
            <a:pPr>
              <a:buFont typeface="Tahoma" pitchFamily="34" charset="0"/>
              <a:buNone/>
            </a:pPr>
            <a:endParaRPr lang="cs-CZ" dirty="0"/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sklonku 6. století se dostává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území </a:t>
            </a:r>
            <a:endParaRPr lang="cs-CZ" b="1" i="1" dirty="0">
              <a:solidFill>
                <a:srgbClr val="FFFF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Clr>
                <a:schemeClr val="tx1"/>
              </a:buClr>
              <a:buFont typeface="Tahoma" pitchFamily="34" charset="0"/>
              <a:buNone/>
            </a:pP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obydlené západními Slovany pod nadvládu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Avarů.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 té době přichází z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francké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říše Sámo a připojuje se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k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slovanskému odboji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proti Avarům.</a:t>
            </a:r>
            <a:endParaRPr lang="cs-CZ" b="1" i="1" dirty="0">
              <a:solidFill>
                <a:srgbClr val="FFFF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Povstání r.623 proti Avarům bylo úspěšné.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Sámo byl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Slovany zvolen za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jejich panovníka.</a:t>
            </a:r>
            <a:endParaRPr lang="cs-CZ" b="1" i="1" dirty="0">
              <a:solidFill>
                <a:srgbClr val="FFFF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Centrem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Sámovy říše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byla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jižní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Morava.</a:t>
            </a:r>
            <a:endParaRPr lang="cs-CZ" b="1" i="1" dirty="0">
              <a:solidFill>
                <a:srgbClr val="FFFF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b="1" i="1" dirty="0">
              <a:solidFill>
                <a:srgbClr val="FFFF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Tahoma" pitchFamily="34" charset="0"/>
              <a:buNone/>
            </a:pPr>
            <a:r>
              <a:rPr lang="cs-CZ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Clr>
                <a:schemeClr val="tx1"/>
              </a:buClr>
              <a:buNone/>
            </a:pPr>
            <a:endParaRPr lang="cs-CZ" dirty="0">
              <a:latin typeface="Tahoma" pitchFamily="34" charset="0"/>
            </a:endParaRPr>
          </a:p>
          <a:p>
            <a:pPr>
              <a:buClr>
                <a:schemeClr val="tx1"/>
              </a:buClr>
              <a:buFont typeface="Tahoma" pitchFamily="34" charset="0"/>
              <a:buNone/>
            </a:pPr>
            <a:endParaRPr lang="cs-CZ" dirty="0"/>
          </a:p>
          <a:p>
            <a:pPr>
              <a:buClr>
                <a:schemeClr val="tx1"/>
              </a:buClr>
              <a:buFont typeface="Tahoma" pitchFamily="34" charset="0"/>
              <a:buNone/>
            </a:pPr>
            <a:endParaRPr lang="cs-CZ" dirty="0" smtClean="0"/>
          </a:p>
        </p:txBody>
      </p:sp>
      <p:sp>
        <p:nvSpPr>
          <p:cNvPr id="4" name="Ovál 3"/>
          <p:cNvSpPr/>
          <p:nvPr/>
        </p:nvSpPr>
        <p:spPr>
          <a:xfrm>
            <a:off x="827584" y="188640"/>
            <a:ext cx="7488832" cy="1490464"/>
          </a:xfrm>
          <a:prstGeom prst="ellipse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chemeClr val="tx1"/>
                </a:solidFill>
              </a:rPr>
              <a:t>Kdy a proč vznikla Sámova říše ?</a:t>
            </a:r>
            <a:endParaRPr lang="cs-CZ" sz="4400" b="1" i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mzavisova\AppData\Local\Microsoft\Windows\Temporary Internet Files\Content.IE5\377NIBZT\MC9001565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157192"/>
            <a:ext cx="2664296" cy="139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60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96950" y="1916113"/>
            <a:ext cx="8147050" cy="421005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FFFF00"/>
                </a:solidFill>
                <a:latin typeface="Tahoma" pitchFamily="34" charset="0"/>
              </a:rPr>
              <a:t> Sámo </a:t>
            </a:r>
            <a:r>
              <a:rPr lang="cs-CZ" sz="2800" b="1" i="1" dirty="0">
                <a:solidFill>
                  <a:srgbClr val="FFFF00"/>
                </a:solidFill>
                <a:latin typeface="Tahoma" pitchFamily="34" charset="0"/>
              </a:rPr>
              <a:t>byl kupec ze </a:t>
            </a:r>
            <a:r>
              <a:rPr lang="cs-CZ" sz="2800" b="1" i="1" dirty="0" err="1">
                <a:solidFill>
                  <a:srgbClr val="FFFF00"/>
                </a:solidFill>
                <a:latin typeface="Tahoma" pitchFamily="34" charset="0"/>
              </a:rPr>
              <a:t>Senonského</a:t>
            </a:r>
            <a:r>
              <a:rPr lang="cs-CZ" sz="2800" b="1" i="1" dirty="0">
                <a:solidFill>
                  <a:srgbClr val="FFFF00"/>
                </a:solidFill>
                <a:latin typeface="Tahoma" pitchFamily="34" charset="0"/>
              </a:rPr>
              <a:t> kraje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rgbClr val="FFFF00"/>
                </a:solidFill>
                <a:latin typeface="Tahoma" pitchFamily="34" charset="0"/>
              </a:rPr>
              <a:t> ve </a:t>
            </a:r>
            <a:r>
              <a:rPr lang="cs-CZ" sz="2800" b="1" i="1" dirty="0" smtClean="0">
                <a:solidFill>
                  <a:srgbClr val="FFFF00"/>
                </a:solidFill>
                <a:latin typeface="Tahoma" pitchFamily="34" charset="0"/>
              </a:rPr>
              <a:t>francké říši.</a:t>
            </a:r>
          </a:p>
          <a:p>
            <a:endParaRPr lang="cs-CZ" sz="2800" b="1" i="1" dirty="0">
              <a:solidFill>
                <a:srgbClr val="FFFF00"/>
              </a:solidFill>
              <a:latin typeface="Tahom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FFFF00"/>
                </a:solidFill>
                <a:latin typeface="Tahoma" pitchFamily="34" charset="0"/>
              </a:rPr>
              <a:t> Shromáždil </a:t>
            </a:r>
            <a:r>
              <a:rPr lang="cs-CZ" sz="2800" b="1" i="1" dirty="0">
                <a:solidFill>
                  <a:srgbClr val="FFFF00"/>
                </a:solidFill>
                <a:latin typeface="Tahoma" pitchFamily="34" charset="0"/>
              </a:rPr>
              <a:t>větší počet kupců  a odebral</a:t>
            </a:r>
          </a:p>
          <a:p>
            <a:pPr>
              <a:buFont typeface="Tahoma" pitchFamily="34" charset="0"/>
              <a:buNone/>
            </a:pPr>
            <a:r>
              <a:rPr lang="cs-CZ" sz="2800" b="1" i="1" dirty="0">
                <a:solidFill>
                  <a:srgbClr val="FFFF00"/>
                </a:solidFill>
                <a:latin typeface="Tahoma" pitchFamily="34" charset="0"/>
              </a:rPr>
              <a:t>   se za obchodem do střední Evropy, </a:t>
            </a:r>
          </a:p>
          <a:p>
            <a:pPr>
              <a:buFont typeface="Tahoma" pitchFamily="34" charset="0"/>
              <a:buNone/>
            </a:pPr>
            <a:r>
              <a:rPr lang="cs-CZ" sz="2800" b="1" i="1" dirty="0">
                <a:solidFill>
                  <a:srgbClr val="FFFF00"/>
                </a:solidFill>
                <a:latin typeface="Tahoma" pitchFamily="34" charset="0"/>
              </a:rPr>
              <a:t>   do země Slovanů .</a:t>
            </a:r>
          </a:p>
          <a:p>
            <a:endParaRPr lang="cs-CZ" sz="2800" b="1" i="1" dirty="0">
              <a:solidFill>
                <a:srgbClr val="FFFF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051309" y="260648"/>
            <a:ext cx="6336704" cy="1346448"/>
          </a:xfrm>
          <a:prstGeom prst="ellipse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i="1" dirty="0" smtClean="0">
                <a:solidFill>
                  <a:schemeClr val="tx1"/>
                </a:solidFill>
              </a:rPr>
              <a:t>Kdo byl Sámo ?</a:t>
            </a:r>
            <a:endParaRPr lang="cs-CZ" sz="5400" b="1" i="1" dirty="0">
              <a:solidFill>
                <a:schemeClr val="tx1"/>
              </a:solidFill>
            </a:endParaRPr>
          </a:p>
        </p:txBody>
      </p:sp>
      <p:pic>
        <p:nvPicPr>
          <p:cNvPr id="3077" name="Picture 5" descr="C:\Users\mzavisova\AppData\Local\Microsoft\Windows\Temporary Internet Files\Content.IE5\1CU14HNI\MC9002332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621212"/>
            <a:ext cx="3456384" cy="204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5462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Clr>
                <a:schemeClr val="tx1"/>
              </a:buClr>
              <a:buFont typeface="Tahoma" pitchFamily="34" charset="0"/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899592" y="188640"/>
            <a:ext cx="6984776" cy="1418456"/>
          </a:xfrm>
          <a:prstGeom prst="ellipse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chemeClr val="tx1"/>
                </a:solidFill>
              </a:rPr>
              <a:t>S kým Sámova říše ještě bojovala ?</a:t>
            </a:r>
            <a:endParaRPr lang="cs-CZ" sz="4400" b="1" i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1823119"/>
            <a:ext cx="763284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Válku s Franckou říší vyvolalo přepadení a povraždění franckých kupců Slovany na území Sámovy říše.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800" b="1" i="1" dirty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</a:t>
            </a:r>
            <a:r>
              <a:rPr lang="cs-CZ" sz="2800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rancké vojsko  oblehlo slovanskou posádku na hradě </a:t>
            </a:r>
            <a:r>
              <a:rPr lang="cs-CZ" sz="2800" b="1" i="1" dirty="0" err="1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Wogastisburg</a:t>
            </a:r>
            <a:r>
              <a:rPr lang="cs-CZ" sz="2800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 třech dnech urputných bojů Sámovy oddíly porazily  a vyhnaly francké vojsko.</a:t>
            </a:r>
          </a:p>
          <a:p>
            <a:pPr>
              <a:buFont typeface="Tahoma" pitchFamily="34" charset="0"/>
              <a:buNone/>
            </a:pPr>
            <a:r>
              <a:rPr lang="cs-CZ" sz="2800" b="1" i="1" dirty="0" smtClean="0">
                <a:solidFill>
                  <a:srgbClr val="FFFF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</a:p>
          <a:p>
            <a:pPr>
              <a:buFont typeface="Tahoma" pitchFamily="34" charset="0"/>
              <a:buNone/>
            </a:pPr>
            <a:endParaRPr lang="cs-CZ" dirty="0" smtClean="0">
              <a:latin typeface="Tahoma" pitchFamily="34" charset="0"/>
            </a:endParaRPr>
          </a:p>
          <a:p>
            <a:pPr>
              <a:buFont typeface="Tahoma" pitchFamily="34" charset="0"/>
              <a:buNone/>
            </a:pPr>
            <a:endParaRPr lang="cs-CZ" dirty="0" smtClean="0"/>
          </a:p>
          <a:p>
            <a:pPr>
              <a:buClr>
                <a:schemeClr val="tx1"/>
              </a:buClr>
              <a:buFont typeface="Tahoma" pitchFamily="34" charset="0"/>
              <a:buChar char="~"/>
            </a:pPr>
            <a:endParaRPr lang="cs-CZ" dirty="0"/>
          </a:p>
        </p:txBody>
      </p:sp>
      <p:pic>
        <p:nvPicPr>
          <p:cNvPr id="4100" name="Picture 4" descr="C:\Users\mzavisova\AppData\Local\Microsoft\Windows\Temporary Internet Files\Content.IE5\3PIOD311\MC9002330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1677" y="4520846"/>
            <a:ext cx="2869317" cy="210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9173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395536" y="1700807"/>
            <a:ext cx="8748465" cy="424847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ahoma" pitchFamily="34" charset="0"/>
              </a:rPr>
              <a:t>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Kníže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</a:rPr>
              <a:t>Sámo vládl až do své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smrti. 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srgbClr val="FFFF00"/>
                </a:solidFill>
                <a:latin typeface="Tahoma" pitchFamily="34" charset="0"/>
              </a:rPr>
              <a:t>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Umírá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</a:rPr>
              <a:t>v roce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658.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 Sámo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</a:rPr>
              <a:t>panoval úspěšně 35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let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</a:rPr>
              <a:t>Jeho říše se pravděpodobně rozpadá a o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Slovanech 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     v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</a:rPr>
              <a:t>České kotlině chybějí zprávy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dalších 170 let. 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 Sámova </a:t>
            </a:r>
            <a:r>
              <a:rPr lang="cs-CZ" b="1" i="1" dirty="0">
                <a:solidFill>
                  <a:srgbClr val="FFFF00"/>
                </a:solidFill>
                <a:latin typeface="Tahoma" pitchFamily="34" charset="0"/>
              </a:rPr>
              <a:t>říše se stala jakýmsi předstupněm </a:t>
            </a:r>
            <a:r>
              <a:rPr lang="cs-CZ" b="1" i="1" dirty="0" smtClean="0">
                <a:solidFill>
                  <a:srgbClr val="FFFF00"/>
                </a:solidFill>
                <a:latin typeface="Tahoma" pitchFamily="34" charset="0"/>
              </a:rPr>
              <a:t>Velkomoravské říše.</a:t>
            </a:r>
            <a:endParaRPr lang="cs-CZ" b="1" i="1" dirty="0">
              <a:solidFill>
                <a:srgbClr val="FFFF00"/>
              </a:solidFill>
              <a:latin typeface="Tahoma" pitchFamily="34" charset="0"/>
            </a:endParaRPr>
          </a:p>
          <a:p>
            <a:pPr>
              <a:buFont typeface="Tahoma" pitchFamily="34" charset="0"/>
              <a:buNone/>
            </a:pPr>
            <a:endParaRPr lang="cs-CZ" dirty="0">
              <a:latin typeface="Tahoma" pitchFamily="34" charset="0"/>
            </a:endParaRPr>
          </a:p>
          <a:p>
            <a:pPr>
              <a:buFont typeface="Tahoma" pitchFamily="34" charset="0"/>
              <a:buChar char="~"/>
            </a:pPr>
            <a:endParaRPr lang="cs-CZ" dirty="0">
              <a:latin typeface="Tahoma" pitchFamily="34" charset="0"/>
            </a:endParaRPr>
          </a:p>
          <a:p>
            <a:pPr>
              <a:buFont typeface="Tahoma" pitchFamily="34" charset="0"/>
              <a:buChar char="~"/>
            </a:pPr>
            <a:endParaRPr lang="cs-CZ" dirty="0">
              <a:latin typeface="Tahoma" pitchFamily="34" charset="0"/>
            </a:endParaRPr>
          </a:p>
          <a:p>
            <a:pPr>
              <a:buFont typeface="Tahoma" pitchFamily="34" charset="0"/>
              <a:buChar char="~"/>
            </a:pPr>
            <a:endParaRPr lang="cs-CZ" dirty="0">
              <a:latin typeface="Tahoma" pitchFamily="34" charset="0"/>
            </a:endParaRPr>
          </a:p>
          <a:p>
            <a:pPr>
              <a:buFont typeface="Tahoma" pitchFamily="34" charset="0"/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mzavisova\AppData\Local\Microsoft\Windows\Temporary Internet Files\Content.IE5\F7K75RSS\MP9004011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365105"/>
            <a:ext cx="3924436" cy="2205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1403648" y="260648"/>
            <a:ext cx="6264696" cy="1296144"/>
          </a:xfrm>
          <a:prstGeom prst="ellipse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chemeClr val="tx1"/>
                </a:solidFill>
              </a:rPr>
              <a:t>Sámo a </a:t>
            </a:r>
            <a:r>
              <a:rPr lang="cs-CZ" sz="4000" b="1" i="1" dirty="0">
                <a:solidFill>
                  <a:schemeClr val="tx1"/>
                </a:solidFill>
              </a:rPr>
              <a:t>S</a:t>
            </a:r>
            <a:r>
              <a:rPr lang="cs-CZ" sz="4000" b="1" i="1" dirty="0" smtClean="0">
                <a:solidFill>
                  <a:schemeClr val="tx1"/>
                </a:solidFill>
              </a:rPr>
              <a:t>ámova říše</a:t>
            </a:r>
            <a:endParaRPr lang="cs-CZ" sz="40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158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-324544" y="332657"/>
            <a:ext cx="907300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4400" b="1" i="1" dirty="0" smtClean="0"/>
              <a:t>ZDROJ OBRÁZKŮ A ILUSTRACÍ</a:t>
            </a:r>
          </a:p>
          <a:p>
            <a:pPr marL="1143000" lvl="2" indent="-228600"/>
            <a:r>
              <a:rPr lang="cs-CZ" sz="4400" b="1" i="1" dirty="0" smtClean="0"/>
              <a:t>www.office.microsoft.com </a:t>
            </a:r>
          </a:p>
          <a:p>
            <a:pPr marL="0" lvl="2"/>
            <a:r>
              <a:rPr lang="cs-CZ" sz="4400" b="1" i="1" dirty="0" smtClean="0"/>
              <a:t>          CITACE</a:t>
            </a:r>
            <a:r>
              <a:rPr lang="cs-CZ" sz="4400" b="1" i="1" dirty="0"/>
              <a:t>: archiv autora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982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122</TotalTime>
  <Words>277</Words>
  <Application>Microsoft Office PowerPoint</Application>
  <PresentationFormat>Předvádění na obrazovce (4:3)</PresentationFormat>
  <Paragraphs>63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11</cp:revision>
  <dcterms:created xsi:type="dcterms:W3CDTF">2012-03-05T14:31:04Z</dcterms:created>
  <dcterms:modified xsi:type="dcterms:W3CDTF">2012-03-11T17:08:49Z</dcterms:modified>
</cp:coreProperties>
</file>