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0" r:id="rId4"/>
    <p:sldId id="271" r:id="rId5"/>
    <p:sldId id="272" r:id="rId6"/>
    <p:sldId id="273" r:id="rId7"/>
    <p:sldId id="278" r:id="rId8"/>
    <p:sldId id="274" r:id="rId9"/>
    <p:sldId id="275" r:id="rId10"/>
    <p:sldId id="276" r:id="rId11"/>
    <p:sldId id="277" r:id="rId12"/>
    <p:sldId id="268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5F02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45" autoAdjust="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2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01_ </a:t>
          </a:r>
          <a:r>
            <a:rPr lang="cs-CZ" smtClean="0"/>
            <a:t>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ŽIVÉ ORGANIZMY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79207" custLinFactNeighborX="-3065" custLinFactNeighborY="166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636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ScaleY="76018" custLinFactY="24807" custLinFactNeighborX="2667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1037991" y="0"/>
          <a:ext cx="4643470" cy="4643470"/>
        </a:xfrm>
        <a:prstGeom prst="triangl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2088226" y="489687"/>
          <a:ext cx="5408925" cy="118444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VY_32_ INOVACE_ 01_ </a:t>
          </a:r>
          <a:r>
            <a:rPr lang="cs-CZ" sz="2400" kern="1200" smtClean="0"/>
            <a:t>PŘÍRODOVĚDA 5</a:t>
          </a:r>
          <a:endParaRPr lang="cs-CZ" sz="2400" kern="1200" dirty="0"/>
        </a:p>
      </dsp:txBody>
      <dsp:txXfrm>
        <a:off x="2088226" y="489687"/>
        <a:ext cx="5408925" cy="1184447"/>
      </dsp:txXfrm>
    </dsp:sp>
    <dsp:sp modelId="{ED2230FF-1096-48BA-B691-CB70E3195D4E}">
      <dsp:nvSpPr>
        <dsp:cNvPr id="0" name=""/>
        <dsp:cNvSpPr/>
      </dsp:nvSpPr>
      <dsp:spPr>
        <a:xfrm>
          <a:off x="2416130" y="1797510"/>
          <a:ext cx="4938137" cy="118444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2416130" y="1797510"/>
        <a:ext cx="4938137" cy="1184447"/>
      </dsp:txXfrm>
    </dsp:sp>
    <dsp:sp modelId="{6E27EA9C-C67C-450A-8A3C-DF1F4862AEAB}">
      <dsp:nvSpPr>
        <dsp:cNvPr id="0" name=""/>
        <dsp:cNvSpPr/>
      </dsp:nvSpPr>
      <dsp:spPr>
        <a:xfrm>
          <a:off x="3643352" y="3571895"/>
          <a:ext cx="2644686" cy="9003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ŽIVÉ ORGANIZMY</a:t>
          </a:r>
          <a:endParaRPr lang="cs-CZ" sz="2400" b="1" kern="1200" dirty="0"/>
        </a:p>
      </dsp:txBody>
      <dsp:txXfrm>
        <a:off x="3643352" y="3571895"/>
        <a:ext cx="2644686" cy="900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4282" y="1857364"/>
          <a:ext cx="8643998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71868" y="4500570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Živé organizmy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85F024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8.9.2011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Přírodověda         </a:t>
            </a:r>
            <a:r>
              <a:rPr lang="cs-CZ" b="1" dirty="0" smtClean="0"/>
              <a:t>ROČNÍK:</a:t>
            </a:r>
            <a:r>
              <a:rPr lang="cs-CZ" dirty="0" smtClean="0"/>
              <a:t> 5.</a:t>
            </a:r>
            <a:endParaRPr lang="cs-CZ" b="1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živý organizmus, bakterie a sinice, houby, rostliny, živočichové, části těla hub a rostlin, třídění hub a rostlin 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třídění živých organizmů podle společných znaků. Opakuje poznatky o houbách a rostlinách. </a:t>
            </a:r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 přírodě najdeme mnoho </a:t>
            </a:r>
            <a:br>
              <a:rPr lang="cs-CZ" b="1" dirty="0" smtClean="0"/>
            </a:br>
            <a:r>
              <a:rPr lang="cs-CZ" b="1" dirty="0" smtClean="0"/>
              <a:t>živých organizmů. </a:t>
            </a:r>
            <a:r>
              <a:rPr lang="cs-CZ" sz="4900" b="1" dirty="0" smtClean="0"/>
              <a:t>Poznáš je?</a:t>
            </a:r>
            <a:endParaRPr lang="cs-CZ" sz="4900" b="1" dirty="0"/>
          </a:p>
        </p:txBody>
      </p:sp>
      <p:pic>
        <p:nvPicPr>
          <p:cNvPr id="4" name="Zástupný symbol pro obsah 3" descr="30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7909" t="10417" r="5805" b="1192"/>
          <a:stretch>
            <a:fillRect/>
          </a:stretch>
        </p:blipFill>
        <p:spPr>
          <a:xfrm>
            <a:off x="642910" y="1643050"/>
            <a:ext cx="1935204" cy="2643206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Obrázek 4" descr="DSC00250.JPG"/>
          <p:cNvPicPr>
            <a:picLocks noChangeAspect="1"/>
          </p:cNvPicPr>
          <p:nvPr/>
        </p:nvPicPr>
        <p:blipFill>
          <a:blip r:embed="rId4" cstate="print"/>
          <a:srcRect l="3906" t="3125" r="3125" b="10416"/>
          <a:stretch>
            <a:fillRect/>
          </a:stretch>
        </p:blipFill>
        <p:spPr>
          <a:xfrm>
            <a:off x="2714612" y="1643050"/>
            <a:ext cx="3789657" cy="2643206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Obrázek 5" descr="400.JPG"/>
          <p:cNvPicPr>
            <a:picLocks noChangeAspect="1"/>
          </p:cNvPicPr>
          <p:nvPr/>
        </p:nvPicPr>
        <p:blipFill>
          <a:blip r:embed="rId5" cstate="print"/>
          <a:srcRect l="33334" t="1646"/>
          <a:stretch>
            <a:fillRect/>
          </a:stretch>
        </p:blipFill>
        <p:spPr>
          <a:xfrm>
            <a:off x="642910" y="4286256"/>
            <a:ext cx="1908415" cy="2143140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Obrázek 6" descr="DSC0010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643174" y="4286256"/>
            <a:ext cx="2928958" cy="2143140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Obrázek 8" descr="101MSD-DSC02190_DSC02190.JPG"/>
          <p:cNvPicPr>
            <a:picLocks noChangeAspect="1"/>
          </p:cNvPicPr>
          <p:nvPr/>
        </p:nvPicPr>
        <p:blipFill>
          <a:blip r:embed="rId7" cstate="print"/>
          <a:srcRect l="25000" t="9375" r="25000"/>
          <a:stretch>
            <a:fillRect/>
          </a:stretch>
        </p:blipFill>
        <p:spPr>
          <a:xfrm>
            <a:off x="6572264" y="1643050"/>
            <a:ext cx="1839331" cy="2643206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" name="Obrázek 9" descr="DSC01638.JPG"/>
          <p:cNvPicPr>
            <a:picLocks noChangeAspect="1"/>
          </p:cNvPicPr>
          <p:nvPr/>
        </p:nvPicPr>
        <p:blipFill>
          <a:blip r:embed="rId8" cstate="print"/>
          <a:srcRect l="18750" t="27083" r="20313" b="19791"/>
          <a:stretch>
            <a:fillRect/>
          </a:stretch>
        </p:blipFill>
        <p:spPr>
          <a:xfrm>
            <a:off x="5643570" y="4286256"/>
            <a:ext cx="2786082" cy="2143140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1" name="Zaoblený obdélník 10"/>
          <p:cNvSpPr/>
          <p:nvPr/>
        </p:nvSpPr>
        <p:spPr>
          <a:xfrm>
            <a:off x="714348" y="285728"/>
            <a:ext cx="750099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Vyjmenuj rozdíly mezi nimi.</a:t>
            </a:r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Do jakých skupin třídíme podle společných znaků živé organizmy?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71472" y="1714488"/>
            <a:ext cx="1928826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643174" y="1714488"/>
            <a:ext cx="1785950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572000" y="1714488"/>
            <a:ext cx="200026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715140" y="1714488"/>
            <a:ext cx="1857388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42910" y="1714488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BAKTERIE</a:t>
            </a:r>
          </a:p>
          <a:p>
            <a:pPr algn="ctr"/>
            <a:r>
              <a:rPr lang="cs-CZ" sz="2000" b="1" dirty="0" smtClean="0"/>
              <a:t> A SINICE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488" y="1785926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HOUBY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4876" y="1785926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ROSTLINY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58016" y="1785926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ŽIVOČICHOVÉ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857224" y="285728"/>
            <a:ext cx="7358114" cy="121444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Přiřaď ke správné skupině: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0034" y="3071810"/>
            <a:ext cx="2000264" cy="307183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Neobsahují zelené barvivo. Nemají kořeny, listy, ani květy. Rozmnožují se výtrusy. 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571736" y="3071810"/>
            <a:ext cx="1928826" cy="307183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Dýchají, vyživují se, rostou, pohybují částmi svého těla. Obsahují zelené barvivo.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43438" y="3071810"/>
            <a:ext cx="1928826" cy="307183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Dýchají, vyživují se, rostou, pohybují se z místa na místo. Živí se jinými živými organizmy.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715140" y="3071810"/>
            <a:ext cx="2000264" cy="307183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Nejjednodušší živé organizmy. Pouhým okem jsou neviditelné. Můžeme je pozorovat mikroskopem.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  <p:bldP spid="10" grpId="0" build="allAtOnce"/>
      <p:bldP spid="11" grpId="0" build="allAtOnce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HOUBY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428596" y="928670"/>
            <a:ext cx="3357586" cy="150019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Nakresli muchomůrku 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přiřaď názvy  části těla.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857620" y="1714488"/>
            <a:ext cx="1143008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plodnice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57620" y="2428868"/>
            <a:ext cx="1143008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klobouk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857620" y="3071810"/>
            <a:ext cx="1143008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výtrusy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57620" y="4286256"/>
            <a:ext cx="1285884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podhoubí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857620" y="3643314"/>
            <a:ext cx="1143008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třeň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57620" y="5000636"/>
            <a:ext cx="1143008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prsten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857620" y="5643578"/>
            <a:ext cx="1143008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pochva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286644" y="1785926"/>
            <a:ext cx="1143008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plodnice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286644" y="2500306"/>
            <a:ext cx="1143008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klobouk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286644" y="3143248"/>
            <a:ext cx="1143008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výtrusy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286644" y="4357694"/>
            <a:ext cx="1285884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podhoubí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286644" y="3714752"/>
            <a:ext cx="1143008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třeň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286644" y="5072074"/>
            <a:ext cx="1143008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prsten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286644" y="5715016"/>
            <a:ext cx="1143008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pochva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714876" y="1000108"/>
            <a:ext cx="3000396" cy="11430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Nakresli hřib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přiřaď názvy  části těla.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správně tato tvrzení: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r>
              <a:rPr lang="cs-CZ" dirty="0" smtClean="0"/>
              <a:t>Houby neobsahují _________   __________ . </a:t>
            </a:r>
          </a:p>
          <a:p>
            <a:r>
              <a:rPr lang="cs-CZ" dirty="0" smtClean="0"/>
              <a:t>Živiny čerpají z ______________ ___________ ___________ a ____________ .</a:t>
            </a:r>
          </a:p>
          <a:p>
            <a:r>
              <a:rPr lang="cs-CZ" dirty="0" smtClean="0"/>
              <a:t>Houby můžeme rozdělit na ___________ , ___________ a ____________ .</a:t>
            </a:r>
          </a:p>
          <a:p>
            <a:r>
              <a:rPr lang="cs-CZ" dirty="0" smtClean="0"/>
              <a:t>Mezi houby patří i ___________ . Z některých se vyrábějí i antibiotika. Můžete je spatřit na některých druzích sýrů.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714612" y="5857892"/>
            <a:ext cx="121444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jedovaté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929190" y="5500702"/>
            <a:ext cx="1143008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plísně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000760" y="5500702"/>
            <a:ext cx="1214446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jedlé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57422" y="5500702"/>
            <a:ext cx="1285884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zelené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215206" y="5500702"/>
            <a:ext cx="928694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těl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43306" y="5500702"/>
            <a:ext cx="1285884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nejedlé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57620" y="5857892"/>
            <a:ext cx="164307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odumřelých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500166" y="5857892"/>
            <a:ext cx="121444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rostlin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00694" y="5857892"/>
            <a:ext cx="135732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živočichů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58016" y="5857892"/>
            <a:ext cx="135732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barvivo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Poznáš tyto houby?</a:t>
            </a:r>
            <a:endParaRPr lang="cs-CZ" b="1" dirty="0"/>
          </a:p>
        </p:txBody>
      </p:sp>
      <p:pic>
        <p:nvPicPr>
          <p:cNvPr id="4" name="Zástupný symbol pro obsah 3" descr="101MSD-DSC02190_DSC0219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0405" t="8839" r="19221" b="1192"/>
          <a:stretch>
            <a:fillRect/>
          </a:stretch>
        </p:blipFill>
        <p:spPr>
          <a:xfrm>
            <a:off x="928662" y="1285860"/>
            <a:ext cx="2301056" cy="2571768"/>
          </a:xfrm>
          <a:prstGeom prst="rect">
            <a:avLst/>
          </a:prstGeom>
          <a:ln w="190500" cap="sq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Obrázek 4" descr="DSC01486.JPG"/>
          <p:cNvPicPr>
            <a:picLocks noChangeAspect="1"/>
          </p:cNvPicPr>
          <p:nvPr/>
        </p:nvPicPr>
        <p:blipFill>
          <a:blip r:embed="rId4" cstate="print"/>
          <a:srcRect l="28906" t="27083" r="28906" b="7291"/>
          <a:stretch>
            <a:fillRect/>
          </a:stretch>
        </p:blipFill>
        <p:spPr>
          <a:xfrm>
            <a:off x="3214678" y="1285860"/>
            <a:ext cx="2214577" cy="2583672"/>
          </a:xfrm>
          <a:prstGeom prst="rect">
            <a:avLst/>
          </a:prstGeom>
          <a:ln w="190500" cap="sq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Obrázek 5" descr="RIMG1374.JPG"/>
          <p:cNvPicPr>
            <a:picLocks noChangeAspect="1"/>
          </p:cNvPicPr>
          <p:nvPr/>
        </p:nvPicPr>
        <p:blipFill>
          <a:blip r:embed="rId5" cstate="print"/>
          <a:srcRect l="28125" t="43750" r="5468" b="7291"/>
          <a:stretch>
            <a:fillRect/>
          </a:stretch>
        </p:blipFill>
        <p:spPr>
          <a:xfrm>
            <a:off x="928662" y="3929066"/>
            <a:ext cx="4005087" cy="2214578"/>
          </a:xfrm>
          <a:prstGeom prst="rect">
            <a:avLst/>
          </a:prstGeom>
          <a:ln w="190500" cap="sq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Obrázek 6" descr="DSC05425.JPG"/>
          <p:cNvPicPr>
            <a:picLocks noChangeAspect="1"/>
          </p:cNvPicPr>
          <p:nvPr/>
        </p:nvPicPr>
        <p:blipFill>
          <a:blip r:embed="rId6" cstate="print"/>
          <a:srcRect l="27344" t="16666" r="25781" b="2083"/>
          <a:stretch>
            <a:fillRect/>
          </a:stretch>
        </p:blipFill>
        <p:spPr>
          <a:xfrm>
            <a:off x="5500694" y="1285860"/>
            <a:ext cx="2500330" cy="2571768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Obrázek 7" descr="IMG_0016.JPG"/>
          <p:cNvPicPr>
            <a:picLocks noChangeAspect="1"/>
          </p:cNvPicPr>
          <p:nvPr/>
        </p:nvPicPr>
        <p:blipFill>
          <a:blip r:embed="rId7" cstate="print"/>
          <a:srcRect l="3750" t="10000" r="17500" b="12500"/>
          <a:stretch>
            <a:fillRect/>
          </a:stretch>
        </p:blipFill>
        <p:spPr>
          <a:xfrm>
            <a:off x="5000628" y="3929066"/>
            <a:ext cx="3000396" cy="2214578"/>
          </a:xfrm>
          <a:prstGeom prst="rect">
            <a:avLst/>
          </a:prstGeom>
          <a:ln w="190500" cap="sq">
            <a:solidFill>
              <a:schemeClr val="accent1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ROSTLINY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571472" y="1142984"/>
            <a:ext cx="3000396" cy="121444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Nakresli bylinu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přiřaď názvy částí těla.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643438" y="1071546"/>
            <a:ext cx="2857520" cy="150019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Nakresli dřevinu </a:t>
            </a: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 přiřaď názvy částí těla.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71868" y="1785926"/>
            <a:ext cx="1071570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květ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71868" y="2357430"/>
            <a:ext cx="1071570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list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71868" y="2928934"/>
            <a:ext cx="1071570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plod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571868" y="3571876"/>
            <a:ext cx="1143008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kořen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571868" y="4286256"/>
            <a:ext cx="1143008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stonek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71868" y="4929198"/>
            <a:ext cx="1143008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koruna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571868" y="5572140"/>
            <a:ext cx="1143008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kmen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572396" y="1857364"/>
            <a:ext cx="1071570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květ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572396" y="2428868"/>
            <a:ext cx="1071570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list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72396" y="3000372"/>
            <a:ext cx="1071570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plod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572396" y="3643314"/>
            <a:ext cx="1143008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kořen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572396" y="4357694"/>
            <a:ext cx="1143008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stonek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572396" y="5000636"/>
            <a:ext cx="1143008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koruna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572396" y="5643578"/>
            <a:ext cx="1143008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kmen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Jak dělíme rostliny?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571472" y="1500174"/>
            <a:ext cx="2571768" cy="100013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podle typu stonku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034" y="3143248"/>
            <a:ext cx="3071834" cy="121444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podle způsobu  rozmnožování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42910" y="4857760"/>
            <a:ext cx="2643206" cy="100013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podle délky života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3071802" y="1428736"/>
            <a:ext cx="1285884" cy="357190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071802" y="2214554"/>
            <a:ext cx="1785950" cy="71438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aoblený obdélník 10"/>
          <p:cNvSpPr/>
          <p:nvPr/>
        </p:nvSpPr>
        <p:spPr>
          <a:xfrm>
            <a:off x="4357686" y="1214422"/>
            <a:ext cx="1500198" cy="50006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857752" y="2071678"/>
            <a:ext cx="1357322" cy="50006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00562" y="1285860"/>
            <a:ext cx="1143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DŘEVINY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0628" y="2143116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BYLINY</a:t>
            </a:r>
            <a:endParaRPr lang="cs-CZ" sz="2000" b="1" dirty="0"/>
          </a:p>
        </p:txBody>
      </p:sp>
      <p:cxnSp>
        <p:nvCxnSpPr>
          <p:cNvPr id="16" name="Přímá spojovací šipka 15"/>
          <p:cNvCxnSpPr>
            <a:stCxn id="11" idx="3"/>
          </p:cNvCxnSpPr>
          <p:nvPr/>
        </p:nvCxnSpPr>
        <p:spPr>
          <a:xfrm flipV="1">
            <a:off x="5857884" y="1071546"/>
            <a:ext cx="1214446" cy="392909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11" idx="3"/>
          </p:cNvCxnSpPr>
          <p:nvPr/>
        </p:nvCxnSpPr>
        <p:spPr>
          <a:xfrm>
            <a:off x="5857884" y="1464455"/>
            <a:ext cx="1214446" cy="107157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072330" y="857232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KEŘE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72330" y="1357298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STROMY</a:t>
            </a:r>
            <a:endParaRPr lang="cs-CZ" sz="2000" b="1" dirty="0"/>
          </a:p>
        </p:txBody>
      </p:sp>
      <p:cxnSp>
        <p:nvCxnSpPr>
          <p:cNvPr id="22" name="Přímá spojovací šipka 21"/>
          <p:cNvCxnSpPr>
            <a:stCxn id="12" idx="3"/>
          </p:cNvCxnSpPr>
          <p:nvPr/>
        </p:nvCxnSpPr>
        <p:spPr>
          <a:xfrm flipV="1">
            <a:off x="6215074" y="2214554"/>
            <a:ext cx="928694" cy="107157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6215074" y="2357430"/>
            <a:ext cx="1000132" cy="21431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6215074" y="2357430"/>
            <a:ext cx="928694" cy="57150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215206" y="242886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SE  STVOLEM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143768" y="200024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  LODYHOU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143768" y="2786058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  STÉBLEM</a:t>
            </a:r>
            <a:endParaRPr lang="cs-CZ" b="1" dirty="0"/>
          </a:p>
        </p:txBody>
      </p:sp>
      <p:cxnSp>
        <p:nvCxnSpPr>
          <p:cNvPr id="44" name="Přímá spojovací šipka 43"/>
          <p:cNvCxnSpPr/>
          <p:nvPr/>
        </p:nvCxnSpPr>
        <p:spPr>
          <a:xfrm flipV="1">
            <a:off x="3500430" y="3429000"/>
            <a:ext cx="1357322" cy="214314"/>
          </a:xfrm>
          <a:prstGeom prst="straightConnector1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3428992" y="3929066"/>
            <a:ext cx="2000264" cy="214314"/>
          </a:xfrm>
          <a:prstGeom prst="straightConnector1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Zaoblený obdélník 48"/>
          <p:cNvSpPr/>
          <p:nvPr/>
        </p:nvSpPr>
        <p:spPr>
          <a:xfrm>
            <a:off x="4857752" y="3286124"/>
            <a:ext cx="2643206" cy="50006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>
            <a:off x="5500694" y="4000504"/>
            <a:ext cx="2928958" cy="50006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5000628" y="3357562"/>
            <a:ext cx="27146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KVETOUCÍ (SEMENNÉ)</a:t>
            </a:r>
            <a:endParaRPr lang="cs-CZ" sz="2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429256" y="4000504"/>
            <a:ext cx="29289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NEKVETOUCÍ (VÝTRUSNÉ)</a:t>
            </a:r>
            <a:endParaRPr lang="cs-CZ" sz="2000" b="1" dirty="0"/>
          </a:p>
        </p:txBody>
      </p:sp>
      <p:cxnSp>
        <p:nvCxnSpPr>
          <p:cNvPr id="55" name="Přímá spojovací šipka 54"/>
          <p:cNvCxnSpPr/>
          <p:nvPr/>
        </p:nvCxnSpPr>
        <p:spPr>
          <a:xfrm flipV="1">
            <a:off x="3214678" y="4786322"/>
            <a:ext cx="1000132" cy="357190"/>
          </a:xfrm>
          <a:prstGeom prst="straightConnector1">
            <a:avLst/>
          </a:prstGeom>
          <a:ln w="28575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>
            <a:stCxn id="6" idx="6"/>
          </p:cNvCxnSpPr>
          <p:nvPr/>
        </p:nvCxnSpPr>
        <p:spPr>
          <a:xfrm>
            <a:off x="3286116" y="5357826"/>
            <a:ext cx="1714512" cy="1588"/>
          </a:xfrm>
          <a:prstGeom prst="straightConnector1">
            <a:avLst/>
          </a:prstGeom>
          <a:ln w="28575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šipka 58"/>
          <p:cNvCxnSpPr/>
          <p:nvPr/>
        </p:nvCxnSpPr>
        <p:spPr>
          <a:xfrm>
            <a:off x="3214678" y="5572140"/>
            <a:ext cx="2286016" cy="500066"/>
          </a:xfrm>
          <a:prstGeom prst="straightConnector1">
            <a:avLst/>
          </a:prstGeom>
          <a:ln w="28575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Zaoblený obdélník 59"/>
          <p:cNvSpPr/>
          <p:nvPr/>
        </p:nvSpPr>
        <p:spPr>
          <a:xfrm>
            <a:off x="4214810" y="4643446"/>
            <a:ext cx="1785950" cy="50006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Zaoblený obdélník 60"/>
          <p:cNvSpPr/>
          <p:nvPr/>
        </p:nvSpPr>
        <p:spPr>
          <a:xfrm>
            <a:off x="5000628" y="5286388"/>
            <a:ext cx="1857388" cy="428628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Zaoblený obdélník 61"/>
          <p:cNvSpPr/>
          <p:nvPr/>
        </p:nvSpPr>
        <p:spPr>
          <a:xfrm>
            <a:off x="5500694" y="5857892"/>
            <a:ext cx="1643074" cy="50006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4357686" y="4714884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JEDNOLETÉ</a:t>
            </a:r>
            <a:endParaRPr lang="cs-CZ" sz="20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143504" y="5357826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DVOULETÉ</a:t>
            </a:r>
            <a:endParaRPr lang="cs-CZ" sz="20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643570" y="5929330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VYTRVALÉ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11" grpId="0" animBg="1"/>
      <p:bldP spid="12" grpId="0" animBg="1"/>
      <p:bldP spid="13" grpId="0" build="allAtOnce"/>
      <p:bldP spid="14" grpId="0" build="allAtOnce"/>
      <p:bldP spid="19" grpId="0" build="allAtOnce"/>
      <p:bldP spid="20" grpId="0" build="allAtOnce"/>
      <p:bldP spid="33" grpId="0" build="allAtOnce"/>
      <p:bldP spid="38" grpId="0" build="allAtOnce"/>
      <p:bldP spid="39" grpId="0" build="allAtOnce"/>
      <p:bldP spid="49" grpId="0" animBg="1"/>
      <p:bldP spid="50" grpId="0" animBg="1"/>
      <p:bldP spid="51" grpId="0" build="allAtOnce"/>
      <p:bldP spid="52" grpId="0" build="allAtOnce"/>
      <p:bldP spid="60" grpId="0" animBg="1"/>
      <p:bldP spid="61" grpId="0" animBg="1"/>
      <p:bldP spid="62" grpId="0" animBg="1"/>
      <p:bldP spid="64" grpId="0" build="allAtOnce"/>
      <p:bldP spid="65" grpId="0" build="allAtOnce"/>
      <p:bldP spid="66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správně tato tvrzení: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r>
              <a:rPr lang="cs-CZ" dirty="0" smtClean="0"/>
              <a:t>Rostliny obsahují zelené barvivo zvané _____________.</a:t>
            </a:r>
          </a:p>
          <a:p>
            <a:r>
              <a:rPr lang="cs-CZ" dirty="0" smtClean="0"/>
              <a:t>Rostliny jsou zdrojem ___________ na Zemi.</a:t>
            </a:r>
          </a:p>
          <a:p>
            <a:r>
              <a:rPr lang="cs-CZ" dirty="0" smtClean="0"/>
              <a:t>Kvetoucí rostliny se rozmnožují __________ , nebo _________________ .</a:t>
            </a:r>
          </a:p>
          <a:p>
            <a:r>
              <a:rPr lang="cs-CZ" dirty="0" smtClean="0"/>
              <a:t>Nekvetoucí rostliny se rozmnožují ___________. Patří sem _______ , ________ , ___________ a __________ 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42910" y="5500702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plavuně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0232" y="5500702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chlorofyl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86116" y="5500702"/>
            <a:ext cx="128588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kapradiny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43438" y="5500702"/>
            <a:ext cx="107157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kyslíku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858016" y="5500702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semeny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285852" y="6072206"/>
            <a:ext cx="235745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částmi svého těla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000496" y="6072206"/>
            <a:ext cx="142876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výtrusy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072198" y="6072206"/>
            <a:ext cx="1357322" cy="5000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přesličky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857884" y="5500702"/>
            <a:ext cx="92869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mechy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Poznáš tyto rostliny?</a:t>
            </a:r>
            <a:endParaRPr lang="cs-CZ" b="1" dirty="0"/>
          </a:p>
        </p:txBody>
      </p:sp>
      <p:pic>
        <p:nvPicPr>
          <p:cNvPr id="4" name="Zástupný symbol pro obsah 3" descr="37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648" t="13574"/>
          <a:stretch>
            <a:fillRect/>
          </a:stretch>
        </p:blipFill>
        <p:spPr>
          <a:xfrm>
            <a:off x="500034" y="1285860"/>
            <a:ext cx="3571900" cy="2378261"/>
          </a:xfrm>
          <a:prstGeom prst="rect">
            <a:avLst/>
          </a:prstGeom>
          <a:ln w="190500" cap="sq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Obrázek 4" descr="375.JPG"/>
          <p:cNvPicPr>
            <a:picLocks noChangeAspect="1"/>
          </p:cNvPicPr>
          <p:nvPr/>
        </p:nvPicPr>
        <p:blipFill>
          <a:blip r:embed="rId4" cstate="print"/>
          <a:srcRect l="20312" t="26042" r="12500" b="10416"/>
          <a:stretch>
            <a:fillRect/>
          </a:stretch>
        </p:blipFill>
        <p:spPr>
          <a:xfrm flipH="1">
            <a:off x="500034" y="3714752"/>
            <a:ext cx="3500462" cy="2482885"/>
          </a:xfrm>
          <a:prstGeom prst="rect">
            <a:avLst/>
          </a:prstGeom>
          <a:ln w="190500" cap="sq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Obrázek 5" descr="389.JPG"/>
          <p:cNvPicPr>
            <a:picLocks noChangeAspect="1"/>
          </p:cNvPicPr>
          <p:nvPr/>
        </p:nvPicPr>
        <p:blipFill>
          <a:blip r:embed="rId5" cstate="print"/>
          <a:srcRect l="10937" t="27083" r="54688" b="25000"/>
          <a:stretch>
            <a:fillRect/>
          </a:stretch>
        </p:blipFill>
        <p:spPr>
          <a:xfrm>
            <a:off x="4143372" y="1285860"/>
            <a:ext cx="2254956" cy="2357454"/>
          </a:xfrm>
          <a:prstGeom prst="rect">
            <a:avLst/>
          </a:prstGeom>
          <a:ln w="190500" cap="sq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Obrázek 6" descr="354.JPG"/>
          <p:cNvPicPr>
            <a:picLocks noChangeAspect="1"/>
          </p:cNvPicPr>
          <p:nvPr/>
        </p:nvPicPr>
        <p:blipFill>
          <a:blip r:embed="rId6" cstate="print"/>
          <a:srcRect l="26562" t="17708" b="18750"/>
          <a:stretch>
            <a:fillRect/>
          </a:stretch>
        </p:blipFill>
        <p:spPr>
          <a:xfrm rot="5400000">
            <a:off x="3714744" y="4071942"/>
            <a:ext cx="2500330" cy="1785950"/>
          </a:xfrm>
          <a:prstGeom prst="rect">
            <a:avLst/>
          </a:prstGeom>
          <a:ln w="190500" cap="sq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Obrázek 7" descr="DSC01693.JPG"/>
          <p:cNvPicPr>
            <a:picLocks noChangeAspect="1"/>
          </p:cNvPicPr>
          <p:nvPr/>
        </p:nvPicPr>
        <p:blipFill>
          <a:blip r:embed="rId7" cstate="print"/>
          <a:srcRect l="14843" t="13541" r="25000" b="13541"/>
          <a:stretch>
            <a:fillRect/>
          </a:stretch>
        </p:blipFill>
        <p:spPr>
          <a:xfrm>
            <a:off x="5929322" y="3714752"/>
            <a:ext cx="2436036" cy="2500330"/>
          </a:xfrm>
          <a:prstGeom prst="rect">
            <a:avLst/>
          </a:prstGeom>
          <a:ln w="190500" cap="sq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Obrázek 8" descr="DSC03663.JPG"/>
          <p:cNvPicPr>
            <a:picLocks noChangeAspect="1"/>
          </p:cNvPicPr>
          <p:nvPr/>
        </p:nvPicPr>
        <p:blipFill>
          <a:blip r:embed="rId8" cstate="print"/>
          <a:srcRect l="32812" r="3906"/>
          <a:stretch>
            <a:fillRect/>
          </a:stretch>
        </p:blipFill>
        <p:spPr>
          <a:xfrm>
            <a:off x="6429388" y="1285860"/>
            <a:ext cx="1928826" cy="2357454"/>
          </a:xfrm>
          <a:prstGeom prst="rect">
            <a:avLst/>
          </a:prstGeom>
          <a:ln w="190500" cap="sq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ŽIVÉ ORGANIZMY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85F024"/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Podle společných znaků je třídíme do těchto skupin:</a:t>
            </a:r>
          </a:p>
          <a:p>
            <a:r>
              <a:rPr lang="cs-CZ" b="1" dirty="0" smtClean="0"/>
              <a:t>1) BAKTERIE A SINICE </a:t>
            </a:r>
            <a:r>
              <a:rPr lang="cs-CZ" dirty="0" smtClean="0"/>
              <a:t>(mikroorganizmy, pouhým okem neviditelné)</a:t>
            </a:r>
          </a:p>
          <a:p>
            <a:r>
              <a:rPr lang="cs-CZ" b="1" dirty="0" smtClean="0"/>
              <a:t>2) HOUBY </a:t>
            </a:r>
            <a:r>
              <a:rPr lang="cs-CZ" dirty="0" smtClean="0"/>
              <a:t>(patří sem i plísně)</a:t>
            </a:r>
          </a:p>
          <a:p>
            <a:r>
              <a:rPr lang="cs-CZ" b="1" dirty="0" smtClean="0"/>
              <a:t>3) ROSTLINY </a:t>
            </a:r>
            <a:r>
              <a:rPr lang="cs-CZ" dirty="0" smtClean="0"/>
              <a:t>(obsahují zelené barvivo, vytvářejí kyslík)</a:t>
            </a:r>
          </a:p>
          <a:p>
            <a:r>
              <a:rPr lang="cs-CZ" b="1" dirty="0" smtClean="0"/>
              <a:t>4) ŽIVOČICHOVÉ </a:t>
            </a:r>
            <a:r>
              <a:rPr lang="cs-CZ" dirty="0" smtClean="0"/>
              <a:t>(umí se pohybovat z místa na místo, živí se jinými organizmy)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/>
              <a:t>F</a:t>
            </a:r>
            <a:r>
              <a:rPr lang="cs-CZ" dirty="0" smtClean="0"/>
              <a:t>otografie </a:t>
            </a:r>
            <a:r>
              <a:rPr lang="cs-CZ" smtClean="0"/>
              <a:t>- vlastní: </a:t>
            </a:r>
            <a:r>
              <a:rPr lang="cs-CZ" dirty="0" err="1" smtClean="0"/>
              <a:t>Mgr.Renata</a:t>
            </a:r>
            <a:r>
              <a:rPr lang="cs-CZ" dirty="0" smtClean="0"/>
              <a:t> </a:t>
            </a:r>
            <a:r>
              <a:rPr lang="cs-CZ" dirty="0" err="1" smtClean="0"/>
              <a:t>Viktorinová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468</Words>
  <Application>Microsoft Office PowerPoint</Application>
  <PresentationFormat>Předvádění na obrazovce (4:3)</PresentationFormat>
  <Paragraphs>115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Živé organizmy</vt:lpstr>
      <vt:lpstr>V přírodě najdeme mnoho  živých organizmů. Poznáš je?</vt:lpstr>
      <vt:lpstr>Do jakých skupin třídíme podle společných znaků živé organizmy?</vt:lpstr>
      <vt:lpstr>HOUBY</vt:lpstr>
      <vt:lpstr>Doplň správně tato tvrzení:</vt:lpstr>
      <vt:lpstr>Poznáš tyto houby?</vt:lpstr>
      <vt:lpstr>ROSTLINY</vt:lpstr>
      <vt:lpstr>Jak dělíme rostliny?</vt:lpstr>
      <vt:lpstr>Doplň správně tato tvrzení:</vt:lpstr>
      <vt:lpstr>Poznáš tyto rostliny?</vt:lpstr>
      <vt:lpstr>ŽIVÉ ORGANIZMY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Dumy</cp:lastModifiedBy>
  <cp:revision>20</cp:revision>
  <dcterms:created xsi:type="dcterms:W3CDTF">2011-07-24T08:19:55Z</dcterms:created>
  <dcterms:modified xsi:type="dcterms:W3CDTF">2012-02-29T02:35:20Z</dcterms:modified>
</cp:coreProperties>
</file>