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9" r:id="rId2"/>
    <p:sldId id="256" r:id="rId3"/>
    <p:sldId id="277" r:id="rId4"/>
    <p:sldId id="259" r:id="rId5"/>
    <p:sldId id="279" r:id="rId6"/>
    <p:sldId id="258" r:id="rId7"/>
    <p:sldId id="281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C9A23E-F749-405E-99CA-DCC8938496A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6DE35F-F8D9-409E-8362-94A448E48D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465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26E3C5-DA08-4BE0-A8CD-E5E746DE7AB4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13831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5CDA4-57CB-4EEC-A2A4-E4ADADCF3A14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DB624-F9C6-4789-9BC8-A984767D73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5CDA4-57CB-4EEC-A2A4-E4ADADCF3A14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DB624-F9C6-4789-9BC8-A984767D73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5CDA4-57CB-4EEC-A2A4-E4ADADCF3A14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DB624-F9C6-4789-9BC8-A984767D73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5CDA4-57CB-4EEC-A2A4-E4ADADCF3A14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DB624-F9C6-4789-9BC8-A984767D73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5CDA4-57CB-4EEC-A2A4-E4ADADCF3A14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DB624-F9C6-4789-9BC8-A984767D73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5CDA4-57CB-4EEC-A2A4-E4ADADCF3A14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DB624-F9C6-4789-9BC8-A984767D73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5CDA4-57CB-4EEC-A2A4-E4ADADCF3A14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DB624-F9C6-4789-9BC8-A984767D73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5CDA4-57CB-4EEC-A2A4-E4ADADCF3A14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DB624-F9C6-4789-9BC8-A984767D73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5CDA4-57CB-4EEC-A2A4-E4ADADCF3A14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2F1DB624-F9C6-4789-9BC8-A984767D73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5CDA4-57CB-4EEC-A2A4-E4ADADCF3A14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DB624-F9C6-4789-9BC8-A984767D73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5CDA4-57CB-4EEC-A2A4-E4ADADCF3A14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1DB624-F9C6-4789-9BC8-A984767D73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3145CDA4-57CB-4EEC-A2A4-E4ADADCF3A14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F1DB624-F9C6-4789-9BC8-A984767D73A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.xml"/><Relationship Id="rId1" Type="http://schemas.openxmlformats.org/officeDocument/2006/relationships/tags" Target="../tags/tag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3124941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Milena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Závišová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VY_32_Inovace_3173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Velká Morava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Velká Morava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Dějepis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7.A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informace o vzniku, politice a kultuře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Velkomoravské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říše.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Uvědomí si vznik a kulturu raně feudálního státu na našem území.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00858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cap="none" dirty="0" smtClean="0">
                <a:solidFill>
                  <a:schemeClr val="tx1"/>
                </a:solidFill>
              </a:rPr>
              <a:t>dějepis 7.třída</a:t>
            </a:r>
            <a:endParaRPr lang="cs-CZ" sz="5400" cap="none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8104384" cy="1219200"/>
          </a:xfrm>
        </p:spPr>
        <p:txBody>
          <a:bodyPr>
            <a:noAutofit/>
          </a:bodyPr>
          <a:lstStyle/>
          <a:p>
            <a:r>
              <a:rPr lang="cs-CZ" sz="88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VELKÁ MORAVA</a:t>
            </a:r>
            <a:endParaRPr lang="cs-CZ" sz="88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8" name="Picture 4" descr="C:\Users\mzavisova\AppData\Local\Microsoft\Windows\Temporary Internet Files\Content.IE5\TKB4JE0C\MC9003046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924944"/>
            <a:ext cx="2624212" cy="3057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7102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2179638"/>
            <a:ext cx="8229600" cy="4114800"/>
          </a:xfrm>
        </p:spPr>
        <p:txBody>
          <a:bodyPr>
            <a:normAutofit lnSpcReduction="10000"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cs-CZ" b="1" dirty="0" smtClean="0"/>
              <a:t>Rozkládala </a:t>
            </a:r>
            <a:r>
              <a:rPr lang="cs-CZ" b="1" dirty="0"/>
              <a:t>se původně na jižní Moravě, později i v Čechách.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 b="1" dirty="0"/>
              <a:t> </a:t>
            </a:r>
            <a:r>
              <a:rPr lang="cs-CZ" b="1" dirty="0" smtClean="0"/>
              <a:t>Velká Morava byla křižovatkou obchodu.</a:t>
            </a:r>
            <a:endParaRPr lang="cs-CZ" b="1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 b="1" dirty="0" smtClean="0"/>
              <a:t>Velký </a:t>
            </a:r>
            <a:r>
              <a:rPr lang="cs-CZ" b="1" dirty="0"/>
              <a:t>slovanský stát, který vznikl na počátku 9. století</a:t>
            </a:r>
            <a:r>
              <a:rPr lang="cs-CZ" b="1" dirty="0" smtClean="0"/>
              <a:t>.</a:t>
            </a:r>
            <a:r>
              <a:rPr lang="cs-CZ" b="1" dirty="0"/>
              <a:t> </a:t>
            </a:r>
            <a:endParaRPr lang="cs-CZ" b="1" dirty="0" smtClean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 b="1" dirty="0" smtClean="0"/>
              <a:t>Jejím </a:t>
            </a:r>
            <a:r>
              <a:rPr lang="cs-CZ" b="1" dirty="0"/>
              <a:t>zakladatelem byl </a:t>
            </a:r>
            <a:r>
              <a:rPr lang="cs-CZ" b="1" u="sng" dirty="0">
                <a:solidFill>
                  <a:srgbClr val="FFFF00"/>
                </a:solidFill>
              </a:rPr>
              <a:t>Mojmír I.</a:t>
            </a:r>
            <a:r>
              <a:rPr lang="cs-CZ" b="1" dirty="0">
                <a:solidFill>
                  <a:srgbClr val="FFFF00"/>
                </a:solidFill>
              </a:rPr>
              <a:t> </a:t>
            </a:r>
            <a:r>
              <a:rPr lang="cs-CZ" b="1" dirty="0"/>
              <a:t>, za jeho vlády se stala VM   jednou z nejmocnějších zemí Evropy.</a:t>
            </a:r>
          </a:p>
          <a:p>
            <a:pPr>
              <a:spcBef>
                <a:spcPct val="50000"/>
              </a:spcBef>
              <a:buFontTx/>
              <a:buChar char="•"/>
            </a:pPr>
            <a:endParaRPr lang="cs-CZ" b="1" dirty="0"/>
          </a:p>
          <a:p>
            <a:pPr>
              <a:spcBef>
                <a:spcPct val="50000"/>
              </a:spcBef>
              <a:buFontTx/>
              <a:buChar char="•"/>
            </a:pPr>
            <a:endParaRPr lang="cs-CZ" b="1" dirty="0"/>
          </a:p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861917" y="138750"/>
            <a:ext cx="7056784" cy="1706488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Kde se rozkládala Velká Morava ?</a:t>
            </a:r>
            <a:endParaRPr lang="cs-CZ" sz="48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mzavisova\AppData\Local\Microsoft\Windows\Temporary Internet Files\Content.IE5\377NIBZT\MC900352884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6632"/>
            <a:ext cx="1512168" cy="1527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5801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501195" y="260648"/>
            <a:ext cx="7887229" cy="1368152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Jak vypadala slovanská sídliště ?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01195" y="1628800"/>
            <a:ext cx="8463293" cy="5229200"/>
          </a:xfrm>
          <a:prstGeom prst="ellipse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>
                <a:solidFill>
                  <a:schemeClr val="bg1"/>
                </a:solidFill>
              </a:rPr>
              <a:t>Slovanská sídliště byla zpočátku malá,  později se začala stavět velká </a:t>
            </a:r>
            <a:r>
              <a:rPr lang="cs-CZ" sz="2800" b="1" u="sng" dirty="0">
                <a:solidFill>
                  <a:schemeClr val="bg1"/>
                </a:solidFill>
              </a:rPr>
              <a:t>hradiště</a:t>
            </a:r>
            <a:r>
              <a:rPr lang="cs-CZ" sz="2800" b="1" dirty="0">
                <a:solidFill>
                  <a:schemeClr val="bg1"/>
                </a:solidFill>
              </a:rPr>
              <a:t>, která byla obehnána vysokým a širokým valem. Před valem byl  vyhlouben příkop. Do hradiště se vcházelo úzkou branou, kterou chránily z obou stran dřevěné věže. Uvnitř hradiště byly řemeslné dílny a také se tam obchodovalo.</a:t>
            </a:r>
          </a:p>
        </p:txBody>
      </p:sp>
    </p:spTree>
    <p:extLst>
      <p:ext uri="{BB962C8B-B14F-4D97-AF65-F5344CB8AC3E}">
        <p14:creationId xmlns:p14="http://schemas.microsoft.com/office/powerpoint/2010/main" val="793462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mzavisova\AppData\Local\Microsoft\Windows\Temporary Internet Files\Content.IE5\ODZTGHBE\MP900424286[1]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600048"/>
            <a:ext cx="7527182" cy="5565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4235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33400"/>
            <a:ext cx="8219256" cy="1095400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FF00"/>
                </a:solidFill>
              </a:rPr>
              <a:t>Jaké bohy měli Slované ?</a:t>
            </a:r>
            <a:endParaRPr lang="cs-CZ" sz="60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363272" cy="4737645"/>
          </a:xfrm>
          <a:noFill/>
          <a:ln>
            <a:solidFill>
              <a:srgbClr val="FFFF00"/>
            </a:solidFill>
          </a:ln>
        </p:spPr>
        <p:txBody>
          <a:bodyPr>
            <a:normAutofit/>
          </a:bodyPr>
          <a:lstStyle/>
          <a:p>
            <a:pPr>
              <a:spcBef>
                <a:spcPct val="50000"/>
              </a:spcBef>
            </a:pPr>
            <a:r>
              <a:rPr lang="cs-CZ" sz="3200" b="1" u="sng" dirty="0"/>
              <a:t>Perun</a:t>
            </a:r>
            <a:r>
              <a:rPr lang="cs-CZ" sz="3200" dirty="0"/>
              <a:t> – hlavní slovanský bůh, vládce hromu a blesku</a:t>
            </a:r>
          </a:p>
          <a:p>
            <a:pPr>
              <a:spcBef>
                <a:spcPct val="50000"/>
              </a:spcBef>
            </a:pPr>
            <a:r>
              <a:rPr lang="cs-CZ" sz="3200" b="1" u="sng" dirty="0"/>
              <a:t>Lada</a:t>
            </a:r>
            <a:r>
              <a:rPr lang="cs-CZ" sz="3200" u="sng" dirty="0"/>
              <a:t> </a:t>
            </a:r>
            <a:r>
              <a:rPr lang="cs-CZ" sz="3200" dirty="0"/>
              <a:t>– bohyně krásy a lásky</a:t>
            </a:r>
          </a:p>
          <a:p>
            <a:pPr>
              <a:spcBef>
                <a:spcPct val="50000"/>
              </a:spcBef>
            </a:pPr>
            <a:r>
              <a:rPr lang="cs-CZ" sz="3200" b="1" u="sng" dirty="0"/>
              <a:t>Vesna</a:t>
            </a:r>
            <a:r>
              <a:rPr lang="cs-CZ" sz="3200" dirty="0"/>
              <a:t> – bohyně jara a mladosti</a:t>
            </a:r>
          </a:p>
          <a:p>
            <a:pPr>
              <a:spcBef>
                <a:spcPct val="50000"/>
              </a:spcBef>
            </a:pPr>
            <a:r>
              <a:rPr lang="cs-CZ" sz="3200" b="1" u="sng" dirty="0"/>
              <a:t>Živa</a:t>
            </a:r>
            <a:r>
              <a:rPr lang="cs-CZ" sz="3200" u="sng" dirty="0"/>
              <a:t> </a:t>
            </a:r>
            <a:r>
              <a:rPr lang="cs-CZ" sz="3200" dirty="0"/>
              <a:t>– bohyně úrody</a:t>
            </a:r>
          </a:p>
          <a:p>
            <a:pPr>
              <a:spcBef>
                <a:spcPct val="50000"/>
              </a:spcBef>
            </a:pPr>
            <a:r>
              <a:rPr lang="cs-CZ" sz="3200" b="1" u="sng" dirty="0"/>
              <a:t>Morana</a:t>
            </a:r>
            <a:r>
              <a:rPr lang="cs-CZ" sz="3200" u="sng" dirty="0"/>
              <a:t> </a:t>
            </a:r>
            <a:r>
              <a:rPr lang="cs-CZ" sz="3200" dirty="0"/>
              <a:t>– bohyně zimy a smrti</a:t>
            </a:r>
          </a:p>
          <a:p>
            <a:pPr>
              <a:spcBef>
                <a:spcPct val="50000"/>
              </a:spcBef>
            </a:pPr>
            <a:r>
              <a:rPr lang="cs-CZ" sz="3200" b="1" u="sng" dirty="0" err="1"/>
              <a:t>Svantovit</a:t>
            </a:r>
            <a:r>
              <a:rPr lang="cs-CZ" sz="3200" u="sng" dirty="0"/>
              <a:t> </a:t>
            </a:r>
            <a:r>
              <a:rPr lang="cs-CZ" sz="3200" dirty="0"/>
              <a:t>– bůh války</a:t>
            </a:r>
          </a:p>
          <a:p>
            <a:endParaRPr lang="cs-CZ" dirty="0"/>
          </a:p>
        </p:txBody>
      </p:sp>
      <p:pic>
        <p:nvPicPr>
          <p:cNvPr id="2050" name="Picture 2" descr="C:\Users\mzavisova\AppData\Local\Microsoft\Windows\Temporary Internet Files\Content.IE5\KUXACNP4\MC900352900[1].wmf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149080"/>
            <a:ext cx="1814513" cy="1768475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</p:pic>
    </p:spTree>
    <p:extLst>
      <p:ext uri="{BB962C8B-B14F-4D97-AF65-F5344CB8AC3E}">
        <p14:creationId xmlns:p14="http://schemas.microsoft.com/office/powerpoint/2010/main" val="580759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5" name="Rectangle 7"/>
          <p:cNvSpPr>
            <a:spLocks noChangeArrowheads="1"/>
          </p:cNvSpPr>
          <p:nvPr/>
        </p:nvSpPr>
        <p:spPr bwMode="auto">
          <a:xfrm>
            <a:off x="1619672" y="2980032"/>
            <a:ext cx="5543098" cy="1025032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 w="9525">
            <a:solidFill>
              <a:schemeClr val="bg2">
                <a:lumMod val="60000"/>
                <a:lumOff val="40000"/>
              </a:schemeClr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>
              <a:spcBef>
                <a:spcPct val="50000"/>
              </a:spcBef>
            </a:pPr>
            <a:r>
              <a:rPr lang="cs-CZ" sz="3600" b="1" dirty="0">
                <a:solidFill>
                  <a:srgbClr val="FF0000"/>
                </a:solidFill>
              </a:rPr>
              <a:t>Rastislav (846 – 870)</a:t>
            </a:r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1619671" y="4554369"/>
            <a:ext cx="5536559" cy="881181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 w="9525">
            <a:solidFill>
              <a:schemeClr val="bg2">
                <a:lumMod val="60000"/>
                <a:lumOff val="40000"/>
              </a:schemeClr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>
              <a:spcBef>
                <a:spcPct val="50000"/>
              </a:spcBef>
            </a:pPr>
            <a:r>
              <a:rPr lang="cs-CZ" sz="4000" b="1" dirty="0">
                <a:solidFill>
                  <a:srgbClr val="FF0000"/>
                </a:solidFill>
              </a:rPr>
              <a:t>Svatopluk (871 – 894)</a:t>
            </a:r>
          </a:p>
        </p:txBody>
      </p:sp>
      <p:sp>
        <p:nvSpPr>
          <p:cNvPr id="32778" name="Line 10"/>
          <p:cNvSpPr>
            <a:spLocks noChangeShapeType="1"/>
          </p:cNvSpPr>
          <p:nvPr/>
        </p:nvSpPr>
        <p:spPr bwMode="auto">
          <a:xfrm flipH="1">
            <a:off x="4239743" y="5435550"/>
            <a:ext cx="0" cy="369714"/>
          </a:xfrm>
          <a:prstGeom prst="line">
            <a:avLst/>
          </a:prstGeom>
          <a:noFill/>
          <a:ln w="38100">
            <a:solidFill>
              <a:srgbClr val="FFFF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2780" name="Line 12"/>
          <p:cNvSpPr>
            <a:spLocks noChangeShapeType="1"/>
          </p:cNvSpPr>
          <p:nvPr/>
        </p:nvSpPr>
        <p:spPr bwMode="auto">
          <a:xfrm flipH="1">
            <a:off x="4211960" y="2480702"/>
            <a:ext cx="0" cy="499330"/>
          </a:xfrm>
          <a:prstGeom prst="line">
            <a:avLst/>
          </a:prstGeom>
          <a:noFill/>
          <a:ln w="38100">
            <a:solidFill>
              <a:srgbClr val="FFFF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2781" name="Line 13"/>
          <p:cNvSpPr>
            <a:spLocks noChangeShapeType="1"/>
          </p:cNvSpPr>
          <p:nvPr/>
        </p:nvSpPr>
        <p:spPr bwMode="auto">
          <a:xfrm flipH="1">
            <a:off x="4207774" y="4005064"/>
            <a:ext cx="4186" cy="469455"/>
          </a:xfrm>
          <a:prstGeom prst="line">
            <a:avLst/>
          </a:prstGeom>
          <a:noFill/>
          <a:ln w="38100">
            <a:solidFill>
              <a:srgbClr val="FFFF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2784" name="Text Box 16"/>
          <p:cNvSpPr txBox="1">
            <a:spLocks noChangeArrowheads="1"/>
          </p:cNvSpPr>
          <p:nvPr/>
        </p:nvSpPr>
        <p:spPr bwMode="auto">
          <a:xfrm>
            <a:off x="1547665" y="1772816"/>
            <a:ext cx="5615106" cy="707886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bg2">
                <a:lumMod val="60000"/>
                <a:lumOff val="40000"/>
              </a:schemeClr>
            </a:solidFill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 dirty="0">
                <a:solidFill>
                  <a:srgbClr val="FF0000"/>
                </a:solidFill>
              </a:rPr>
              <a:t>    </a:t>
            </a:r>
            <a:r>
              <a:rPr lang="cs-CZ" sz="4000" b="1" dirty="0">
                <a:solidFill>
                  <a:srgbClr val="FF0000"/>
                </a:solidFill>
              </a:rPr>
              <a:t>Mojmír I. (830 – 846)</a:t>
            </a:r>
          </a:p>
        </p:txBody>
      </p:sp>
      <p:sp>
        <p:nvSpPr>
          <p:cNvPr id="32787" name="Text Box 19"/>
          <p:cNvSpPr txBox="1">
            <a:spLocks noChangeArrowheads="1"/>
          </p:cNvSpPr>
          <p:nvPr/>
        </p:nvSpPr>
        <p:spPr bwMode="auto">
          <a:xfrm>
            <a:off x="1619671" y="5805264"/>
            <a:ext cx="5536559" cy="707886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bg2">
                <a:lumMod val="60000"/>
                <a:lumOff val="40000"/>
              </a:schemeClr>
            </a:solidFill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 dirty="0"/>
              <a:t> </a:t>
            </a:r>
            <a:r>
              <a:rPr lang="cs-CZ" sz="4000" b="1" dirty="0">
                <a:solidFill>
                  <a:srgbClr val="FF0000"/>
                </a:solidFill>
              </a:rPr>
              <a:t>Mojmír II. (894 – 906)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dirty="0">
                <a:solidFill>
                  <a:srgbClr val="FFFF00"/>
                </a:solidFill>
              </a:rPr>
              <a:t>Panovníci Velké </a:t>
            </a:r>
            <a:r>
              <a:rPr lang="cs-CZ" sz="6000" dirty="0" smtClean="0">
                <a:solidFill>
                  <a:srgbClr val="FFFF00"/>
                </a:solidFill>
              </a:rPr>
              <a:t>Moravy</a:t>
            </a:r>
            <a:r>
              <a:rPr lang="cs-CZ" sz="6000" dirty="0">
                <a:solidFill>
                  <a:srgbClr val="FFFF00"/>
                </a:solidFill>
              </a:rPr>
              <a:t/>
            </a:r>
            <a:br>
              <a:rPr lang="cs-CZ" sz="6000" dirty="0">
                <a:solidFill>
                  <a:srgbClr val="FFFF00"/>
                </a:solidFill>
              </a:rPr>
            </a:br>
            <a:endParaRPr lang="cs-CZ" sz="60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65019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27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27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27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27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6" grpId="0" animBg="1"/>
      <p:bldP spid="32784" grpId="0" animBg="1"/>
      <p:bldP spid="3278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>
            <a:off x="-324544" y="332657"/>
            <a:ext cx="907300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0" lvl="2" indent="-228600"/>
            <a:r>
              <a:rPr lang="cs-CZ" sz="4400" b="1" i="1" dirty="0" smtClean="0"/>
              <a:t>ZDROJ OBRÁZKŮ A ILUSTRACÍ</a:t>
            </a:r>
          </a:p>
          <a:p>
            <a:pPr marL="1143000" lvl="2" indent="-228600"/>
            <a:r>
              <a:rPr lang="cs-CZ" sz="4400" b="1" i="1" dirty="0" smtClean="0"/>
              <a:t>www.office.microsoft.com </a:t>
            </a:r>
          </a:p>
          <a:p>
            <a:pPr marL="0" lvl="2"/>
            <a:r>
              <a:rPr lang="cs-CZ" sz="4400" b="1" i="1" dirty="0" smtClean="0"/>
              <a:t>          CITACE</a:t>
            </a:r>
            <a:r>
              <a:rPr lang="cs-CZ" sz="4400" b="1" i="1" dirty="0"/>
              <a:t>: archiv autora</a:t>
            </a:r>
          </a:p>
          <a:p>
            <a:endParaRPr lang="cs-CZ" sz="3200" dirty="0" smtClean="0">
              <a:solidFill>
                <a:schemeClr val="bg1"/>
              </a:solidFill>
            </a:endParaRPr>
          </a:p>
          <a:p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3556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56</TotalTime>
  <Words>263</Words>
  <Application>Microsoft Office PowerPoint</Application>
  <PresentationFormat>Předvádění na obrazovce (4:3)</PresentationFormat>
  <Paragraphs>46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Deluxe</vt:lpstr>
      <vt:lpstr>Prezentace aplikace PowerPoint</vt:lpstr>
      <vt:lpstr>dějepis 7.třída</vt:lpstr>
      <vt:lpstr>Prezentace aplikace PowerPoint</vt:lpstr>
      <vt:lpstr>Prezentace aplikace PowerPoint</vt:lpstr>
      <vt:lpstr>Prezentace aplikace PowerPoint</vt:lpstr>
      <vt:lpstr>Jaké bohy měli Slované ?</vt:lpstr>
      <vt:lpstr>Panovníci Velké Moravy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dějepis 7.tř.</dc:title>
  <dc:creator>MIL</dc:creator>
  <cp:lastModifiedBy>install</cp:lastModifiedBy>
  <cp:revision>9</cp:revision>
  <dcterms:created xsi:type="dcterms:W3CDTF">2012-03-05T16:32:33Z</dcterms:created>
  <dcterms:modified xsi:type="dcterms:W3CDTF">2012-03-10T18:24:45Z</dcterms:modified>
</cp:coreProperties>
</file>