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3" r:id="rId2"/>
    <p:sldId id="256" r:id="rId3"/>
    <p:sldId id="270" r:id="rId4"/>
    <p:sldId id="261" r:id="rId5"/>
    <p:sldId id="257" r:id="rId6"/>
    <p:sldId id="260" r:id="rId7"/>
    <p:sldId id="274" r:id="rId8"/>
    <p:sldId id="2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D47014-6FBD-4745-854F-A9AC41F04E10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EF2D19-C9C2-4FAF-8284-2C8B231542B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8139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V roce 894 kníže Svatopluk zemřel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EEF2D19-C9C2-4FAF-8284-2C8B231542BA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05305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C8C472FE-0637-4D30-BE36-B7EBB625AECE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FC9E7FB-08B7-4AF4-9DB5-2555C9FD005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6509959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VY_32_Inovace_3175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Rozkvět Velké Moravy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Rozkvět Velké Moravy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první panovníky na Velké Moravě a příchod Konstantina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 Metoděje.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Seznamuje se státotvornou úlohou panovnických dynastií na Velké Moravě.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3445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04665"/>
            <a:ext cx="8352928" cy="1512168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Rozkvět Velké Moravy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85552" y="4509119"/>
            <a:ext cx="5986847" cy="1446425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Dějepis 7.třída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3PIOD311\MC900228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04792" y="1988840"/>
            <a:ext cx="3339486" cy="234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458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1619672" y="2980032"/>
            <a:ext cx="5543098" cy="1025032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bg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>
              <a:spcBef>
                <a:spcPct val="50000"/>
              </a:spcBef>
            </a:pPr>
            <a:r>
              <a:rPr lang="cs-CZ" sz="3600" b="1" dirty="0">
                <a:solidFill>
                  <a:srgbClr val="FF0000"/>
                </a:solidFill>
              </a:rPr>
              <a:t>Rastislav (846 – 870)</a:t>
            </a: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1619671" y="4554369"/>
            <a:ext cx="5536559" cy="881181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 w="9525">
            <a:solidFill>
              <a:schemeClr val="bg2">
                <a:lumMod val="60000"/>
                <a:lumOff val="40000"/>
              </a:schemeClr>
            </a:solidFill>
            <a:miter lim="800000"/>
            <a:headEnd/>
            <a:tailEnd/>
          </a:ln>
          <a:effectLst/>
          <a:extLst/>
        </p:spPr>
        <p:txBody>
          <a:bodyPr wrap="none" anchor="ctr"/>
          <a:lstStyle/>
          <a:p>
            <a:pPr>
              <a:spcBef>
                <a:spcPct val="50000"/>
              </a:spcBef>
            </a:pPr>
            <a:r>
              <a:rPr lang="cs-CZ" sz="4000" b="1" dirty="0">
                <a:solidFill>
                  <a:srgbClr val="FF0000"/>
                </a:solidFill>
              </a:rPr>
              <a:t>Svatopluk (871 – 894)</a:t>
            </a:r>
          </a:p>
        </p:txBody>
      </p:sp>
      <p:sp>
        <p:nvSpPr>
          <p:cNvPr id="32778" name="Line 10"/>
          <p:cNvSpPr>
            <a:spLocks noChangeShapeType="1"/>
          </p:cNvSpPr>
          <p:nvPr/>
        </p:nvSpPr>
        <p:spPr bwMode="auto">
          <a:xfrm flipH="1">
            <a:off x="4239743" y="5435550"/>
            <a:ext cx="0" cy="369714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 flipH="1">
            <a:off x="4211960" y="2480702"/>
            <a:ext cx="0" cy="499330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781" name="Line 13"/>
          <p:cNvSpPr>
            <a:spLocks noChangeShapeType="1"/>
          </p:cNvSpPr>
          <p:nvPr/>
        </p:nvSpPr>
        <p:spPr bwMode="auto">
          <a:xfrm flipH="1">
            <a:off x="4207774" y="4005064"/>
            <a:ext cx="4186" cy="469455"/>
          </a:xfrm>
          <a:prstGeom prst="line">
            <a:avLst/>
          </a:prstGeom>
          <a:noFill/>
          <a:ln w="38100">
            <a:solidFill>
              <a:srgbClr val="FFFF0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 bwMode="auto">
          <a:xfrm>
            <a:off x="1547665" y="1772816"/>
            <a:ext cx="5615106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 dirty="0">
                <a:solidFill>
                  <a:srgbClr val="FF0000"/>
                </a:solidFill>
              </a:rPr>
              <a:t>    </a:t>
            </a:r>
            <a:r>
              <a:rPr lang="cs-CZ" sz="4000" b="1" dirty="0">
                <a:solidFill>
                  <a:srgbClr val="FF0000"/>
                </a:solidFill>
              </a:rPr>
              <a:t>Mojmír I. (830 – 846)</a:t>
            </a:r>
          </a:p>
        </p:txBody>
      </p:sp>
      <p:sp>
        <p:nvSpPr>
          <p:cNvPr id="32787" name="Text Box 19"/>
          <p:cNvSpPr txBox="1">
            <a:spLocks noChangeArrowheads="1"/>
          </p:cNvSpPr>
          <p:nvPr/>
        </p:nvSpPr>
        <p:spPr bwMode="auto">
          <a:xfrm>
            <a:off x="1619671" y="5805264"/>
            <a:ext cx="5536559" cy="707886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  <a:effectLst/>
          <a:ex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 dirty="0"/>
              <a:t> </a:t>
            </a:r>
            <a:r>
              <a:rPr lang="cs-CZ" sz="4000" b="1" dirty="0">
                <a:solidFill>
                  <a:srgbClr val="FF0000"/>
                </a:solidFill>
              </a:rPr>
              <a:t>Mojmír II. (894 – 906)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>
                <a:solidFill>
                  <a:srgbClr val="FFFF00"/>
                </a:solidFill>
              </a:rPr>
              <a:t>Panovníci Velké </a:t>
            </a:r>
            <a:r>
              <a:rPr lang="cs-CZ" dirty="0" smtClean="0">
                <a:solidFill>
                  <a:srgbClr val="FFFF00"/>
                </a:solidFill>
              </a:rPr>
              <a:t>Moravy</a:t>
            </a:r>
            <a:r>
              <a:rPr lang="cs-CZ" sz="6000" dirty="0">
                <a:solidFill>
                  <a:srgbClr val="FFFF00"/>
                </a:solidFill>
              </a:rPr>
              <a:t/>
            </a:r>
            <a:br>
              <a:rPr lang="cs-CZ" sz="6000" dirty="0">
                <a:solidFill>
                  <a:srgbClr val="FFFF00"/>
                </a:solidFill>
              </a:rPr>
            </a:br>
            <a:endParaRPr lang="cs-CZ" sz="6000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xmlns="" val="2026048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27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27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 animBg="1"/>
      <p:bldP spid="32784" grpId="0" animBg="1"/>
      <p:bldP spid="3278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 Roku </a:t>
            </a:r>
            <a:r>
              <a:rPr lang="cs-CZ" sz="3600" dirty="0">
                <a:solidFill>
                  <a:schemeClr val="bg1"/>
                </a:solidFill>
              </a:rPr>
              <a:t>833 se knížeti Mojmírovi podařilo </a:t>
            </a:r>
            <a:r>
              <a:rPr lang="cs-CZ" sz="3600" dirty="0" err="1">
                <a:solidFill>
                  <a:schemeClr val="bg1"/>
                </a:solidFill>
              </a:rPr>
              <a:t>Pribinu</a:t>
            </a:r>
            <a:r>
              <a:rPr lang="cs-CZ" sz="3600" dirty="0">
                <a:solidFill>
                  <a:schemeClr val="bg1"/>
                </a:solidFill>
              </a:rPr>
              <a:t> z Nitry vypudit, připojil jeho knížectví ke svému a tento krok je označován za vznik Velkomoravské říše. </a:t>
            </a:r>
            <a:endParaRPr lang="cs-CZ" sz="3600" dirty="0" smtClean="0">
              <a:solidFill>
                <a:schemeClr val="bg1"/>
              </a:solidFill>
            </a:endParaRPr>
          </a:p>
          <a:p>
            <a:r>
              <a:rPr lang="cs-CZ" sz="3600" dirty="0" smtClean="0">
                <a:solidFill>
                  <a:schemeClr val="bg1"/>
                </a:solidFill>
              </a:rPr>
              <a:t>Mojmír </a:t>
            </a:r>
            <a:r>
              <a:rPr lang="cs-CZ" sz="3600" dirty="0">
                <a:solidFill>
                  <a:schemeClr val="bg1"/>
                </a:solidFill>
              </a:rPr>
              <a:t>se stal prvním velkomoravským panovníkem.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První kníže Mojmír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037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24744"/>
            <a:ext cx="7776864" cy="5832648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r>
              <a:rPr lang="cs-CZ" sz="2800" b="1" dirty="0" smtClean="0">
                <a:solidFill>
                  <a:schemeClr val="bg1"/>
                </a:solidFill>
              </a:rPr>
              <a:t> Rastislav </a:t>
            </a:r>
            <a:r>
              <a:rPr lang="cs-CZ" sz="2800" b="1" dirty="0">
                <a:solidFill>
                  <a:schemeClr val="bg1"/>
                </a:solidFill>
              </a:rPr>
              <a:t>se </a:t>
            </a:r>
            <a:r>
              <a:rPr lang="cs-CZ" sz="2800" b="1" dirty="0" smtClean="0">
                <a:solidFill>
                  <a:schemeClr val="bg1"/>
                </a:solidFill>
              </a:rPr>
              <a:t>bránil </a:t>
            </a:r>
            <a:r>
              <a:rPr lang="cs-CZ" sz="2800" b="1" dirty="0">
                <a:solidFill>
                  <a:schemeClr val="bg1"/>
                </a:solidFill>
              </a:rPr>
              <a:t>politickým tlakům sousední východofranské </a:t>
            </a:r>
            <a:r>
              <a:rPr lang="cs-CZ" sz="2800" b="1" dirty="0" smtClean="0">
                <a:solidFill>
                  <a:schemeClr val="bg1"/>
                </a:solidFill>
              </a:rPr>
              <a:t>říše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</a:rPr>
              <a:t>a tak navázal kulturní kontakt </a:t>
            </a:r>
            <a:r>
              <a:rPr lang="cs-CZ" sz="2800" b="1" dirty="0">
                <a:solidFill>
                  <a:schemeClr val="bg1"/>
                </a:solidFill>
              </a:rPr>
              <a:t>s Byzantskou </a:t>
            </a:r>
            <a:r>
              <a:rPr lang="cs-CZ" sz="2800" b="1" dirty="0" smtClean="0">
                <a:solidFill>
                  <a:schemeClr val="bg1"/>
                </a:solidFill>
              </a:rPr>
              <a:t>říší.</a:t>
            </a:r>
          </a:p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r>
              <a:rPr lang="cs-CZ" sz="2800" b="1" dirty="0" smtClean="0">
                <a:solidFill>
                  <a:schemeClr val="bg1"/>
                </a:solidFill>
              </a:rPr>
              <a:t>Vyslal </a:t>
            </a:r>
            <a:r>
              <a:rPr lang="cs-CZ" sz="2800" b="1" dirty="0">
                <a:solidFill>
                  <a:schemeClr val="bg1"/>
                </a:solidFill>
              </a:rPr>
              <a:t>do Konstantinopole k byzantskému císaři Michalovi III. své posly, kteří 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žádali </a:t>
            </a:r>
            <a:r>
              <a:rPr lang="cs-CZ" sz="2800" b="1" dirty="0" smtClean="0">
                <a:solidFill>
                  <a:schemeClr val="bg1"/>
                </a:solidFill>
              </a:rPr>
              <a:t>o vyslání </a:t>
            </a:r>
            <a:r>
              <a:rPr lang="cs-CZ" sz="2800" b="1" dirty="0">
                <a:solidFill>
                  <a:schemeClr val="bg1"/>
                </a:solidFill>
              </a:rPr>
              <a:t>učitele, který by kázal ve srozumitelném </a:t>
            </a:r>
            <a:r>
              <a:rPr lang="cs-CZ" sz="2800" b="1" dirty="0" smtClean="0">
                <a:solidFill>
                  <a:schemeClr val="bg1"/>
                </a:solidFill>
              </a:rPr>
              <a:t>jazyce.</a:t>
            </a:r>
            <a:r>
              <a:rPr lang="cs-CZ" sz="2800" b="1" dirty="0">
                <a:solidFill>
                  <a:schemeClr val="bg1"/>
                </a:solidFill>
              </a:rPr>
              <a:t> </a:t>
            </a:r>
          </a:p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r>
              <a:rPr lang="cs-CZ" sz="2800" b="1" dirty="0" smtClean="0">
                <a:solidFill>
                  <a:schemeClr val="bg1"/>
                </a:solidFill>
              </a:rPr>
              <a:t>Roku </a:t>
            </a:r>
            <a:r>
              <a:rPr lang="cs-CZ" sz="2800" b="1" dirty="0">
                <a:solidFill>
                  <a:schemeClr val="bg1"/>
                </a:solidFill>
              </a:rPr>
              <a:t>863 císař vyslal </a:t>
            </a:r>
            <a:r>
              <a:rPr lang="cs-CZ" sz="2800" b="1" dirty="0" smtClean="0">
                <a:solidFill>
                  <a:schemeClr val="bg1"/>
                </a:solidFill>
              </a:rPr>
              <a:t>na</a:t>
            </a:r>
          </a:p>
          <a:p>
            <a:pPr marL="0" indent="0">
              <a:lnSpc>
                <a:spcPct val="80000"/>
              </a:lnSpc>
              <a:buClr>
                <a:schemeClr val="bg2"/>
              </a:buClr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Velkou </a:t>
            </a:r>
            <a:r>
              <a:rPr lang="cs-CZ" sz="2800" b="1" dirty="0">
                <a:solidFill>
                  <a:schemeClr val="bg1"/>
                </a:solidFill>
              </a:rPr>
              <a:t>Moravu Konstantina </a:t>
            </a:r>
            <a:endParaRPr lang="cs-CZ" sz="2800" b="1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80000"/>
              </a:lnSpc>
              <a:buClr>
                <a:schemeClr val="bg2"/>
              </a:buClr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a Metoděje,</a:t>
            </a:r>
          </a:p>
          <a:p>
            <a:pPr marL="0" indent="0">
              <a:lnSpc>
                <a:spcPct val="80000"/>
              </a:lnSpc>
              <a:buClr>
                <a:schemeClr val="bg2"/>
              </a:buClr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    dva </a:t>
            </a:r>
            <a:r>
              <a:rPr lang="cs-CZ" sz="2800" b="1" dirty="0">
                <a:solidFill>
                  <a:schemeClr val="bg1"/>
                </a:solidFill>
              </a:rPr>
              <a:t>křesťanské věrozvěsty.</a:t>
            </a:r>
          </a:p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88640"/>
            <a:ext cx="7756263" cy="1054250"/>
          </a:xfrm>
        </p:spPr>
        <p:txBody>
          <a:bodyPr/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Velkomoravský kníže Rastislav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9143" y="4218919"/>
            <a:ext cx="2466274" cy="19730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26070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9" y="1556793"/>
            <a:ext cx="7761184" cy="4569370"/>
          </a:xfrm>
        </p:spPr>
        <p:txBody>
          <a:bodyPr/>
          <a:lstStyle/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r>
              <a:rPr lang="cs-CZ" sz="3200" dirty="0"/>
              <a:t> </a:t>
            </a:r>
            <a:r>
              <a:rPr lang="cs-CZ" sz="3200" b="1" dirty="0">
                <a:solidFill>
                  <a:schemeClr val="bg1"/>
                </a:solidFill>
              </a:rPr>
              <a:t>Na Velké Moravě Konstantina a Metoděje, začali užívat liturgický jazyk staroslověnštinu a vytvořili pro jazyk i písmo – hlaholici</a:t>
            </a:r>
            <a:r>
              <a:rPr lang="cs-CZ" sz="3200" b="1" dirty="0" smtClean="0">
                <a:solidFill>
                  <a:schemeClr val="bg1"/>
                </a:solidFill>
              </a:rPr>
              <a:t>.   </a:t>
            </a:r>
            <a:endParaRPr lang="cs-CZ" sz="3200" b="1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r>
              <a:rPr lang="cs-CZ" sz="3200" b="1" dirty="0">
                <a:solidFill>
                  <a:schemeClr val="bg1"/>
                </a:solidFill>
              </a:rPr>
              <a:t>Věnovali se překladům </a:t>
            </a:r>
            <a:endParaRPr lang="cs-CZ" sz="3200" b="1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80000"/>
              </a:lnSpc>
              <a:buClr>
                <a:schemeClr val="bg2"/>
              </a:buCl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 Bible </a:t>
            </a:r>
            <a:r>
              <a:rPr lang="cs-CZ" sz="3200" b="1" dirty="0">
                <a:solidFill>
                  <a:schemeClr val="bg1"/>
                </a:solidFill>
              </a:rPr>
              <a:t>a dalším </a:t>
            </a:r>
            <a:endParaRPr lang="cs-CZ" sz="3200" b="1" dirty="0" smtClean="0">
              <a:solidFill>
                <a:schemeClr val="bg1"/>
              </a:solidFill>
            </a:endParaRPr>
          </a:p>
          <a:p>
            <a:pPr marL="0" indent="0">
              <a:lnSpc>
                <a:spcPct val="80000"/>
              </a:lnSpc>
              <a:buClr>
                <a:schemeClr val="bg2"/>
              </a:buClr>
              <a:buNone/>
            </a:pPr>
            <a:r>
              <a:rPr lang="cs-CZ" sz="3200" b="1" dirty="0" smtClean="0">
                <a:solidFill>
                  <a:schemeClr val="bg1"/>
                </a:solidFill>
              </a:rPr>
              <a:t> církevním textům.</a:t>
            </a:r>
            <a:endParaRPr lang="cs-CZ" sz="3200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Konstantin a Metoděj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TKB4JE0C\MP9004068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756604"/>
            <a:ext cx="4227923" cy="2817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444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268760"/>
            <a:ext cx="7961529" cy="4741911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r>
              <a:rPr lang="cs-CZ" sz="3600" b="1" dirty="0" smtClean="0">
                <a:solidFill>
                  <a:schemeClr val="bg1"/>
                </a:solidFill>
              </a:rPr>
              <a:t>  V </a:t>
            </a:r>
            <a:r>
              <a:rPr lang="cs-CZ" sz="3600" b="1" dirty="0">
                <a:solidFill>
                  <a:schemeClr val="bg1"/>
                </a:solidFill>
              </a:rPr>
              <a:t>roce 870 nastoupil na knížecí </a:t>
            </a:r>
            <a:r>
              <a:rPr lang="cs-CZ" sz="3600" b="1" dirty="0" smtClean="0">
                <a:solidFill>
                  <a:schemeClr val="bg1"/>
                </a:solidFill>
              </a:rPr>
              <a:t>  stolec </a:t>
            </a:r>
            <a:r>
              <a:rPr lang="cs-CZ" sz="3600" b="1" dirty="0">
                <a:solidFill>
                  <a:schemeClr val="bg1"/>
                </a:solidFill>
              </a:rPr>
              <a:t>Svatopluk. Po krátkém vojenském konfliktu s východofranskou říší uznal její ochranu a zavázal se k placení tributu</a:t>
            </a:r>
            <a:r>
              <a:rPr lang="cs-CZ" sz="3600" b="1" dirty="0" smtClean="0">
                <a:solidFill>
                  <a:schemeClr val="bg1"/>
                </a:solidFill>
              </a:rPr>
              <a:t>.</a:t>
            </a:r>
          </a:p>
          <a:p>
            <a:pPr>
              <a:lnSpc>
                <a:spcPct val="80000"/>
              </a:lnSpc>
              <a:buClr>
                <a:schemeClr val="bg2"/>
              </a:buClr>
              <a:buFont typeface="Wingdings" pitchFamily="2" charset="2"/>
              <a:buChar char=""/>
            </a:pP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>
                <a:solidFill>
                  <a:schemeClr val="bg1"/>
                </a:solidFill>
              </a:rPr>
              <a:t>V roce 894 kníže Svatopluk </a:t>
            </a:r>
            <a:r>
              <a:rPr lang="cs-CZ" sz="3600" b="1" dirty="0" smtClean="0">
                <a:solidFill>
                  <a:schemeClr val="bg1"/>
                </a:solidFill>
              </a:rPr>
              <a:t>zemřel.</a:t>
            </a:r>
            <a:endParaRPr lang="cs-CZ" sz="3600" b="1" dirty="0">
              <a:solidFill>
                <a:schemeClr val="bg1"/>
              </a:solidFill>
            </a:endParaRPr>
          </a:p>
          <a:p>
            <a:pPr marL="0" indent="0">
              <a:lnSpc>
                <a:spcPct val="80000"/>
              </a:lnSpc>
              <a:buClr>
                <a:schemeClr val="bg2"/>
              </a:buClr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endParaRPr lang="cs-CZ" sz="3600" b="1" dirty="0">
              <a:solidFill>
                <a:schemeClr val="bg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88640"/>
            <a:ext cx="9036496" cy="11521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Nástup knížete Svatopluka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" name="Picture 4" descr="C:\Users\mzavisova\AppData\Local\Microsoft\Windows\Temporary Internet Files\Content.IE5\KUXACNP4\MC9002054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797152"/>
            <a:ext cx="2315802" cy="1747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0833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-324544" y="332657"/>
            <a:ext cx="90730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4400" b="1" i="1" dirty="0" smtClean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4400" b="1" i="1" dirty="0" smtClean="0">
                <a:solidFill>
                  <a:schemeClr val="bg1"/>
                </a:solidFill>
              </a:rPr>
              <a:t>www.office.microsoft.com </a:t>
            </a:r>
          </a:p>
          <a:p>
            <a:pPr marL="0" lvl="2"/>
            <a:r>
              <a:rPr lang="cs-CZ" sz="4400" b="1" i="1" dirty="0" smtClean="0">
                <a:solidFill>
                  <a:schemeClr val="bg1"/>
                </a:solidFill>
              </a:rPr>
              <a:t>          CITACE</a:t>
            </a:r>
            <a:r>
              <a:rPr lang="cs-CZ" sz="4400" b="1" i="1" dirty="0">
                <a:solidFill>
                  <a:schemeClr val="bg1"/>
                </a:solidFill>
              </a:rPr>
              <a:t>: archiv autora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622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200</TotalTime>
  <Words>245</Words>
  <Application>Microsoft Office PowerPoint</Application>
  <PresentationFormat>Předvádění na obrazovce (4:3)</PresentationFormat>
  <Paragraphs>52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Snímek 1</vt:lpstr>
      <vt:lpstr>Rozkvět Velké Moravy</vt:lpstr>
      <vt:lpstr>Panovníci Velké Moravy </vt:lpstr>
      <vt:lpstr>První kníže Mojmír</vt:lpstr>
      <vt:lpstr>Velkomoravský kníže Rastislav</vt:lpstr>
      <vt:lpstr>Konstantin a Metoděj</vt:lpstr>
      <vt:lpstr>Nástup knížete Svatopluka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U1</cp:lastModifiedBy>
  <cp:revision>10</cp:revision>
  <dcterms:created xsi:type="dcterms:W3CDTF">2012-03-09T15:05:48Z</dcterms:created>
  <dcterms:modified xsi:type="dcterms:W3CDTF">2012-06-11T16:55:12Z</dcterms:modified>
</cp:coreProperties>
</file>