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56" r:id="rId3"/>
    <p:sldId id="258" r:id="rId4"/>
    <p:sldId id="263" r:id="rId5"/>
    <p:sldId id="259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2DFCF3-7793-4F8F-AAF2-619980BB562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D826C2-7DF8-48D5-820B-EEEAD13F4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843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F5E13-AB1B-483F-A7DE-7652D7267AE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0483F-3CE3-4238-90CF-5E3DED7A3EB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avn%C3%ADkovci" TargetMode="External"/><Relationship Id="rId7" Type="http://schemas.openxmlformats.org/officeDocument/2006/relationships/image" Target="../media/image6.gif"/><Relationship Id="rId2" Type="http://schemas.openxmlformats.org/officeDocument/2006/relationships/hyperlink" Target="http://cs.wikipedia.org/wiki/10._stolet%C3%A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995" TargetMode="External"/><Relationship Id="rId5" Type="http://schemas.openxmlformats.org/officeDocument/2006/relationships/hyperlink" Target="http://cs.wikipedia.org/wiki/28._z%C3%A1%C5%99%C3%AD" TargetMode="External"/><Relationship Id="rId4" Type="http://schemas.openxmlformats.org/officeDocument/2006/relationships/hyperlink" Target="http://cs.wikipedia.org/w/index.php?title=Libice&amp;action=edit&amp;redlink=1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45285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Přemyslovci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První Přemyslovci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jména prvních českých knížat, jejich politickou a kulturní roli.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Charakterizuje dobový a životní styl prvních panovníků z rodu Přemyslovců.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933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Dějepis 7.třída</a:t>
            </a:r>
            <a:endParaRPr lang="cs-CZ" sz="2800" i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i="1" dirty="0" smtClean="0">
                <a:solidFill>
                  <a:srgbClr val="FFC000"/>
                </a:solidFill>
              </a:rPr>
              <a:t>První Přemyslovci</a:t>
            </a:r>
            <a:endParaRPr lang="cs-CZ" sz="6600" i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2DF873JT\MP9004053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3090652" cy="3031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004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266384" cy="1440160"/>
          </a:xfrm>
        </p:spPr>
        <p:txBody>
          <a:bodyPr>
            <a:normAutofit/>
          </a:bodyPr>
          <a:lstStyle/>
          <a:p>
            <a:r>
              <a:rPr lang="cs-CZ" sz="6600" i="1" dirty="0" smtClean="0">
                <a:solidFill>
                  <a:srgbClr val="FFC000"/>
                </a:solidFill>
              </a:rPr>
              <a:t>Kníže Bořivoj</a:t>
            </a:r>
            <a:endParaRPr lang="cs-CZ" sz="6600" i="1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484784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200" b="1" i="1" dirty="0" smtClean="0">
                <a:cs typeface="Times New Roman" pitchFamily="18" charset="0"/>
              </a:rPr>
              <a:t>Nechal se pokřtít na velkomoravském dvoře knížete Svatopluka.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200" b="1" i="1" dirty="0" smtClean="0">
                <a:cs typeface="Times New Roman" pitchFamily="18" charset="0"/>
              </a:rPr>
              <a:t>Prvním historicky doloženým Přemyslovcem byl Bořivoj.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200" b="1" i="1" dirty="0" smtClean="0">
                <a:cs typeface="Times New Roman" pitchFamily="18" charset="0"/>
              </a:rPr>
              <a:t>Sídlil na hradišti Levý Hradec, později přesídlil do Prahy. 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200" b="1" i="1" dirty="0" smtClean="0">
                <a:cs typeface="Times New Roman" pitchFamily="18" charset="0"/>
              </a:rPr>
              <a:t>Bořivojova manželka Ludmila se stala jednou z prvních českých svatých.</a:t>
            </a:r>
          </a:p>
          <a:p>
            <a:pPr marL="457200" indent="-457200">
              <a:lnSpc>
                <a:spcPct val="90000"/>
              </a:lnSpc>
              <a:buFont typeface="Wingdings" pitchFamily="2" charset="2"/>
              <a:buChar char="Ø"/>
            </a:pPr>
            <a:endParaRPr lang="cs-CZ" sz="3200" b="1" i="1" dirty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mzavisova\AppData\Local\Microsoft\Windows\Temporary Internet Files\Content.IE5\3PIOD311\MC90043433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085184"/>
            <a:ext cx="3740810" cy="15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861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196752"/>
            <a:ext cx="9036496" cy="57136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>
                <a:cs typeface="Times New Roman" pitchFamily="18" charset="0"/>
              </a:rPr>
              <a:t>v</a:t>
            </a:r>
            <a:r>
              <a:rPr lang="cs-CZ" sz="3200" b="1" i="1" dirty="0" smtClean="0">
                <a:cs typeface="Times New Roman" pitchFamily="18" charset="0"/>
              </a:rPr>
              <a:t>nuk Ludmily 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>
                <a:cs typeface="Times New Roman" pitchFamily="18" charset="0"/>
              </a:rPr>
              <a:t>ž</a:t>
            </a:r>
            <a:r>
              <a:rPr lang="cs-CZ" sz="3200" b="1" i="1" dirty="0" smtClean="0">
                <a:cs typeface="Times New Roman" pitchFamily="18" charset="0"/>
              </a:rPr>
              <a:t>il v letech 907 – 935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 smtClean="0">
                <a:cs typeface="Times New Roman" pitchFamily="18" charset="0"/>
              </a:rPr>
              <a:t>po prohrané válce se saským králem Jindřichem I. se zavázal odvádět vítězi poplatek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i="1" dirty="0" smtClean="0">
                <a:cs typeface="Times New Roman" pitchFamily="18" charset="0"/>
              </a:rPr>
              <a:t>založil na Pražském hradě kostel sv. Víta</a:t>
            </a:r>
            <a:endParaRPr lang="cs-CZ" sz="3200" b="1" i="1" dirty="0">
              <a:cs typeface="Times New Roman" pitchFamily="18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>
                <a:cs typeface="Times New Roman" pitchFamily="18" charset="0"/>
              </a:rPr>
              <a:t>j</a:t>
            </a:r>
            <a:r>
              <a:rPr lang="cs-CZ" sz="3200" b="1" i="1" dirty="0" smtClean="0">
                <a:cs typeface="Times New Roman" pitchFamily="18" charset="0"/>
              </a:rPr>
              <a:t>eho mladší </a:t>
            </a:r>
            <a:r>
              <a:rPr lang="cs-CZ" sz="3200" i="1" dirty="0" smtClean="0">
                <a:cs typeface="Times New Roman" pitchFamily="18" charset="0"/>
              </a:rPr>
              <a:t>bratr Boleslav</a:t>
            </a:r>
            <a:r>
              <a:rPr lang="cs-CZ" sz="3200" b="1" i="1" dirty="0" smtClean="0">
                <a:cs typeface="Times New Roman" pitchFamily="18" charset="0"/>
              </a:rPr>
              <a:t>, nespokojený s jeho politikou nechal Václava zavraždit dne 28. září 935 na svém hradišti ve Staré Boleslavi </a:t>
            </a:r>
            <a:br>
              <a:rPr lang="cs-CZ" sz="3200" b="1" i="1" dirty="0" smtClean="0">
                <a:cs typeface="Times New Roman" pitchFamily="18" charset="0"/>
              </a:rPr>
            </a:br>
            <a:endParaRPr lang="cs-CZ" sz="3200" dirty="0"/>
          </a:p>
        </p:txBody>
      </p:sp>
      <p:sp>
        <p:nvSpPr>
          <p:cNvPr id="6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FFC000"/>
                </a:solidFill>
                <a:cs typeface="Times New Roman" pitchFamily="18" charset="0"/>
              </a:rPr>
              <a:t>      </a:t>
            </a:r>
            <a:r>
              <a:rPr lang="cs-CZ" sz="7200" b="1" i="1" dirty="0" smtClean="0">
                <a:solidFill>
                  <a:srgbClr val="FFC000"/>
                </a:solidFill>
                <a:cs typeface="Times New Roman" pitchFamily="18" charset="0"/>
              </a:rPr>
              <a:t>Kníže Václav</a:t>
            </a:r>
            <a:r>
              <a:rPr lang="cs-CZ" sz="7200" b="1" i="1" dirty="0">
                <a:solidFill>
                  <a:srgbClr val="FFC000"/>
                </a:solidFill>
                <a:cs typeface="Times New Roman" pitchFamily="18" charset="0"/>
              </a:rPr>
              <a:t/>
            </a:r>
            <a:br>
              <a:rPr lang="cs-CZ" sz="7200" b="1" i="1" dirty="0">
                <a:solidFill>
                  <a:srgbClr val="FFC000"/>
                </a:solidFill>
                <a:cs typeface="Times New Roman" pitchFamily="18" charset="0"/>
              </a:rPr>
            </a:br>
            <a:r>
              <a:rPr lang="cs-CZ" sz="7200" b="1" i="1" dirty="0">
                <a:solidFill>
                  <a:srgbClr val="FFC000"/>
                </a:solidFill>
                <a:cs typeface="Times New Roman" pitchFamily="18" charset="0"/>
              </a:rPr>
              <a:t/>
            </a:r>
            <a:br>
              <a:rPr lang="cs-CZ" sz="7200" b="1" i="1" dirty="0">
                <a:solidFill>
                  <a:srgbClr val="FFC000"/>
                </a:solidFill>
                <a:cs typeface="Times New Roman" pitchFamily="18" charset="0"/>
              </a:rPr>
            </a:br>
            <a:endParaRPr lang="cs-CZ" sz="72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mzavisova\AppData\Local\Microsoft\Windows\Temporary Internet Files\Content.IE5\ZLJ8VCN3\MC900228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488" y="1191250"/>
            <a:ext cx="1814512" cy="127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01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188640"/>
            <a:ext cx="7482408" cy="172819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6000" i="1" dirty="0" smtClean="0">
                <a:solidFill>
                  <a:srgbClr val="FFC000"/>
                </a:solidFill>
              </a:rPr>
              <a:t>Kníže Boleslav I.</a:t>
            </a:r>
            <a:endParaRPr lang="cs-CZ" sz="6000" i="1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1916832"/>
            <a:ext cx="882047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FFFFFF"/>
                </a:solidFill>
                <a:cs typeface="Times New Roman" pitchFamily="18" charset="0"/>
              </a:rPr>
              <a:t>ujal </a:t>
            </a:r>
            <a:r>
              <a:rPr lang="cs-CZ" sz="3200" b="1" i="1" dirty="0">
                <a:solidFill>
                  <a:srgbClr val="FFFFFF"/>
                </a:solidFill>
                <a:cs typeface="Times New Roman" pitchFamily="18" charset="0"/>
              </a:rPr>
              <a:t>se vlády jako Boleslav I., středověkými kronikáři později zvaný </a:t>
            </a:r>
            <a:r>
              <a:rPr lang="cs-CZ" sz="3200" b="1" i="1" dirty="0" smtClean="0">
                <a:solidFill>
                  <a:srgbClr val="FFFFFF"/>
                </a:solidFill>
                <a:cs typeface="Times New Roman" pitchFamily="18" charset="0"/>
              </a:rPr>
              <a:t>Ukrutný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200" b="1" i="1" dirty="0" smtClean="0">
                <a:solidFill>
                  <a:srgbClr val="FFFFFF"/>
                </a:solidFill>
                <a:cs typeface="Times New Roman" pitchFamily="18" charset="0"/>
              </a:rPr>
              <a:t>jeho </a:t>
            </a:r>
            <a:r>
              <a:rPr lang="cs-CZ" sz="3200" b="1" i="1" dirty="0">
                <a:solidFill>
                  <a:srgbClr val="FFFFFF"/>
                </a:solidFill>
                <a:cs typeface="Times New Roman" pitchFamily="18" charset="0"/>
              </a:rPr>
              <a:t>válčení se saským králem Ottou I. skončilo </a:t>
            </a:r>
            <a:r>
              <a:rPr lang="cs-CZ" sz="3200" b="1" i="1" dirty="0" smtClean="0">
                <a:solidFill>
                  <a:srgbClr val="FFFFFF"/>
                </a:solidFill>
                <a:cs typeface="Times New Roman" pitchFamily="18" charset="0"/>
              </a:rPr>
              <a:t>porážkou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200" b="1" i="1" dirty="0">
                <a:solidFill>
                  <a:srgbClr val="FFFFFF"/>
                </a:solidFill>
                <a:cs typeface="Times New Roman" pitchFamily="18" charset="0"/>
              </a:rPr>
              <a:t>z</a:t>
            </a:r>
            <a:r>
              <a:rPr lang="cs-CZ" sz="3200" b="1" i="1" dirty="0" smtClean="0">
                <a:solidFill>
                  <a:srgbClr val="FFFFFF"/>
                </a:solidFill>
                <a:cs typeface="Times New Roman" pitchFamily="18" charset="0"/>
              </a:rPr>
              <a:t>ačal razit první české mince - denáry</a:t>
            </a:r>
            <a:r>
              <a:rPr lang="cs-CZ" sz="3200" b="1" i="1" dirty="0">
                <a:solidFill>
                  <a:srgbClr val="FFFFFF"/>
                </a:solidFill>
                <a:cs typeface="Times New Roman" pitchFamily="18" charset="0"/>
              </a:rPr>
              <a:t/>
            </a:r>
            <a:br>
              <a:rPr lang="cs-CZ" sz="3200" b="1" i="1" dirty="0">
                <a:solidFill>
                  <a:srgbClr val="FFFFFF"/>
                </a:solidFill>
                <a:cs typeface="Times New Roman" pitchFamily="18" charset="0"/>
              </a:rPr>
            </a:br>
            <a:endParaRPr lang="cs-CZ" sz="3200" dirty="0">
              <a:solidFill>
                <a:srgbClr val="FFFFFF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4O4X942X\MC900205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032230"/>
            <a:ext cx="3528392" cy="182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558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6600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Slavníkovci</a:t>
            </a:r>
            <a:endParaRPr lang="cs-CZ" sz="6600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988841"/>
            <a:ext cx="763284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konci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 tooltip="10. století"/>
              </a:rPr>
              <a:t>10. století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svedli Přemyslovci rozhodující boj o vrchní vládu nad Čechami s rodem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 tooltip="Slavníkovci"/>
              </a:rPr>
              <a:t>Slavníkovců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skončil vyvražděním Slavníkovců na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tooltip="Libice (dosud nevytvořeno)"/>
              </a:rPr>
              <a:t>Libici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 tooltip="28. září"/>
              </a:rPr>
              <a:t>28. září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 tooltip="995"/>
              </a:rPr>
              <a:t>995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Users\mzavisova\AppData\Local\Microsoft\Windows\Temporary Internet Files\Content.IE5\1CU14HNI\MM90035447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653136"/>
            <a:ext cx="2528019" cy="205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076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70992" y="2204864"/>
            <a:ext cx="87494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4400" b="1" i="1" dirty="0" smtClean="0"/>
              <a:t>ZDROJ OBRÁZKŮ A ILUSTRACÍ</a:t>
            </a:r>
          </a:p>
          <a:p>
            <a:pPr marL="1143000" lvl="2" indent="-228600"/>
            <a:r>
              <a:rPr lang="cs-CZ" sz="4400" b="1" i="1" dirty="0" smtClean="0"/>
              <a:t>www.office.microsoft.com </a:t>
            </a:r>
          </a:p>
          <a:p>
            <a:pPr marL="0" lvl="2"/>
            <a:r>
              <a:rPr lang="cs-CZ" sz="4400" b="1" i="1" dirty="0" smtClean="0"/>
              <a:t>    CITACE</a:t>
            </a:r>
            <a:r>
              <a:rPr lang="cs-CZ" sz="4400" b="1" i="1" dirty="0"/>
              <a:t>: archiv autora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4626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52</TotalTime>
  <Words>234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První Přemyslovci</vt:lpstr>
      <vt:lpstr>Kníže Bořivoj</vt:lpstr>
      <vt:lpstr>      Kníže Václav  </vt:lpstr>
      <vt:lpstr> Kníže Boleslav I.</vt:lpstr>
      <vt:lpstr> Slavníkovci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7.třída</dc:title>
  <dc:creator>MIL</dc:creator>
  <cp:lastModifiedBy>install</cp:lastModifiedBy>
  <cp:revision>6</cp:revision>
  <dcterms:created xsi:type="dcterms:W3CDTF">2012-03-09T20:06:58Z</dcterms:created>
  <dcterms:modified xsi:type="dcterms:W3CDTF">2012-03-10T18:37:06Z</dcterms:modified>
</cp:coreProperties>
</file>