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72" r:id="rId4"/>
    <p:sldId id="273" r:id="rId5"/>
    <p:sldId id="274" r:id="rId6"/>
    <p:sldId id="25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7A47B-48E9-4BB3-900D-88B88683F79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987E2-B95D-4EF3-8ABE-FC9B7F736A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996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C58A00"/>
            </a:gs>
            <a:gs pos="0">
              <a:srgbClr val="FFFF00"/>
            </a:gs>
            <a:gs pos="99000">
              <a:schemeClr val="bg2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96504E1-4DB5-4099-AC92-0D00B3CD64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B002CE9D-02DE-48DE-AC96-DE8D2AA9D735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800224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čeští králové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čeští králové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jména prvních českých králů z rodu Přemyslovců a jejich činy, které vedly k získání královského titulu.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Seznámí se s politikou prvních českých králů.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528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1"/>
            <a:ext cx="7443054" cy="1512167"/>
          </a:xfrm>
        </p:spPr>
        <p:txBody>
          <a:bodyPr/>
          <a:lstStyle/>
          <a:p>
            <a:r>
              <a:rPr lang="cs-CZ" sz="5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čeští králové</a:t>
            </a:r>
            <a:endParaRPr lang="cs-CZ" sz="5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Dějepis  7.třída</a:t>
            </a:r>
            <a:endParaRPr lang="cs-CZ" sz="4400" i="1" dirty="0"/>
          </a:p>
        </p:txBody>
      </p:sp>
      <p:pic>
        <p:nvPicPr>
          <p:cNvPr id="1026" name="Picture 2" descr="C:\Users\mzavisova\AppData\Local\Microsoft\Windows\Temporary Internet Files\Content.IE5\I1X848N6\MC900383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774" y="2348880"/>
            <a:ext cx="4496130" cy="212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25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2204864"/>
            <a:ext cx="8604448" cy="432048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/>
              <a:t>první český král 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/>
              <a:t>Vratislav se </a:t>
            </a:r>
            <a:r>
              <a:rPr lang="cs-CZ" sz="2800" b="1" i="1" dirty="0" smtClean="0"/>
              <a:t>v boji o investituru (papež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sz="2800" b="1" i="1" dirty="0" smtClean="0"/>
              <a:t>   císař) postavil </a:t>
            </a:r>
            <a:r>
              <a:rPr lang="cs-CZ" sz="2800" b="1" i="1" dirty="0"/>
              <a:t>na stranu císaře Jindřicha IV.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 smtClean="0"/>
              <a:t>za </a:t>
            </a:r>
            <a:r>
              <a:rPr lang="cs-CZ" sz="2800" b="1" i="1" dirty="0"/>
              <a:t>podporu císaře byl Vratislav II. roku 1085 </a:t>
            </a:r>
            <a:r>
              <a:rPr lang="cs-CZ" sz="2800" b="1" i="1" dirty="0" smtClean="0"/>
              <a:t>korunován </a:t>
            </a:r>
            <a:r>
              <a:rPr lang="cs-CZ" sz="2800" b="1" i="1" dirty="0"/>
              <a:t>králem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/>
              <a:t>tento titul byl však udělen pouze jeho osobě bez nároku na dědičnost koruny </a:t>
            </a:r>
          </a:p>
        </p:txBody>
      </p:sp>
      <p:sp>
        <p:nvSpPr>
          <p:cNvPr id="5" name="Vodorovný svitek 4"/>
          <p:cNvSpPr/>
          <p:nvPr/>
        </p:nvSpPr>
        <p:spPr>
          <a:xfrm>
            <a:off x="1021928" y="0"/>
            <a:ext cx="6696744" cy="2204864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8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rál </a:t>
            </a:r>
            <a:r>
              <a:rPr lang="cs-CZ" sz="48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Vratislav II.</a:t>
            </a:r>
          </a:p>
        </p:txBody>
      </p:sp>
      <p:sp>
        <p:nvSpPr>
          <p:cNvPr id="7" name="Násobení 6"/>
          <p:cNvSpPr/>
          <p:nvPr/>
        </p:nvSpPr>
        <p:spPr>
          <a:xfrm>
            <a:off x="617105" y="3573016"/>
            <a:ext cx="360040" cy="457200"/>
          </a:xfrm>
          <a:prstGeom prst="mathMultiply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889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99592" y="1984801"/>
            <a:ext cx="7416824" cy="399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 smtClean="0"/>
              <a:t> roku 1158 za </a:t>
            </a:r>
            <a:r>
              <a:rPr lang="cs-CZ" sz="2800" b="1" i="1" dirty="0"/>
              <a:t>pomoc německému císaři Barbarossovi při dobývání Milána mu byla udělena královská hodnost pro všechny </a:t>
            </a:r>
            <a:r>
              <a:rPr lang="cs-CZ" sz="2800" b="1" i="1" dirty="0" smtClean="0"/>
              <a:t>nástupce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 smtClean="0"/>
              <a:t> neudržela se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 smtClean="0"/>
              <a:t>nový znak - </a:t>
            </a:r>
            <a:r>
              <a:rPr lang="cs-CZ" sz="2800" b="1" i="1" dirty="0"/>
              <a:t>lev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v"/>
            </a:pPr>
            <a:endParaRPr lang="cs-CZ" sz="2800" b="1" i="1" dirty="0"/>
          </a:p>
        </p:txBody>
      </p:sp>
      <p:sp>
        <p:nvSpPr>
          <p:cNvPr id="4" name="Vodorovný svitek 3"/>
          <p:cNvSpPr/>
          <p:nvPr/>
        </p:nvSpPr>
        <p:spPr>
          <a:xfrm>
            <a:off x="1475656" y="0"/>
            <a:ext cx="6408712" cy="2019616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4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Vladislav </a:t>
            </a:r>
            <a:r>
              <a:rPr lang="cs-CZ" sz="44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</a:t>
            </a:r>
          </a:p>
        </p:txBody>
      </p:sp>
      <p:pic>
        <p:nvPicPr>
          <p:cNvPr id="1026" name="Picture 2" descr="C:\Users\mzavisova\AppData\Local\Microsoft\Windows\Temporary Internet Files\Content.IE5\QGPU18IR\MC9004303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726" y="4005064"/>
            <a:ext cx="2294706" cy="262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57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u="sng" dirty="0"/>
              <a:t>p</a:t>
            </a:r>
            <a:r>
              <a:rPr lang="cs-CZ" sz="2800" b="1" i="1" u="sng" dirty="0" smtClean="0"/>
              <a:t>rvní </a:t>
            </a:r>
            <a:r>
              <a:rPr lang="cs-CZ" sz="2800" b="1" i="1" u="sng" dirty="0"/>
              <a:t>český dědičný král </a:t>
            </a:r>
          </a:p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800" b="1" i="1" dirty="0" smtClean="0"/>
              <a:t>Přemyslu </a:t>
            </a:r>
            <a:r>
              <a:rPr lang="cs-CZ" sz="2800" b="1" i="1" dirty="0"/>
              <a:t>Otakarovi I. ji 26. září 1212 vydal budoucí římský král Fridrich II. jako odměnu za podporu, již mu Přemysl poskytl v boji o říšskou královskou korunu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115616" y="188640"/>
            <a:ext cx="6624736" cy="1753352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Král Přemysl </a:t>
            </a:r>
            <a:r>
              <a:rPr lang="cs-CZ" sz="36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Otakar I.</a:t>
            </a:r>
          </a:p>
        </p:txBody>
      </p:sp>
      <p:pic>
        <p:nvPicPr>
          <p:cNvPr id="2050" name="Picture 2" descr="C:\Users\mzavisova\AppData\Local\Microsoft\Windows\Temporary Internet Files\Content.IE5\06NZPPYS\MC900232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81128"/>
            <a:ext cx="2793985" cy="204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24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224104" y="46940"/>
            <a:ext cx="8668375" cy="6811060"/>
          </a:xfrm>
          <a:prstGeom prst="vertic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80000"/>
              </a:lnSpc>
            </a:pPr>
            <a:endParaRPr lang="cs-CZ" sz="24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4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3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3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Zlatá </a:t>
            </a:r>
            <a:r>
              <a:rPr lang="cs-CZ" sz="3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bula sicilská</a:t>
            </a:r>
          </a:p>
          <a:p>
            <a:pPr>
              <a:lnSpc>
                <a:spcPct val="80000"/>
              </a:lnSpc>
            </a:pPr>
            <a:endParaRPr lang="cs-CZ" sz="3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 soubor </a:t>
            </a:r>
            <a:r>
              <a:rPr lang="cs-CZ" sz="2800" dirty="0">
                <a:solidFill>
                  <a:schemeClr val="bg1"/>
                </a:solidFill>
              </a:rPr>
              <a:t>tří navzájem provázaných </a:t>
            </a:r>
            <a:r>
              <a:rPr lang="cs-CZ" sz="2800" dirty="0" smtClean="0">
                <a:solidFill>
                  <a:schemeClr val="bg1"/>
                </a:solidFill>
              </a:rPr>
              <a:t> listin</a:t>
            </a:r>
          </a:p>
          <a:p>
            <a:pPr marL="342900" indent="-342900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 Přemyslu </a:t>
            </a:r>
            <a:r>
              <a:rPr lang="cs-CZ" sz="2800" dirty="0">
                <a:solidFill>
                  <a:schemeClr val="bg1"/>
                </a:solidFill>
              </a:rPr>
              <a:t>Otakarovi I. ji 26. září 1212 vydal budoucí římský král Fridrich </a:t>
            </a:r>
            <a:r>
              <a:rPr lang="cs-CZ" sz="2800" dirty="0" smtClean="0">
                <a:solidFill>
                  <a:schemeClr val="bg1"/>
                </a:solidFill>
              </a:rPr>
              <a:t>II.</a:t>
            </a:r>
          </a:p>
          <a:p>
            <a:pPr marL="342900" indent="-342900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 název </a:t>
            </a:r>
            <a:r>
              <a:rPr lang="cs-CZ" sz="2800" dirty="0">
                <a:solidFill>
                  <a:schemeClr val="bg1"/>
                </a:solidFill>
              </a:rPr>
              <a:t>listiny je odvozen od pečeti, - </a:t>
            </a:r>
            <a:r>
              <a:rPr lang="cs-CZ" sz="2800" dirty="0" err="1">
                <a:solidFill>
                  <a:schemeClr val="bg1"/>
                </a:solidFill>
              </a:rPr>
              <a:t>bulla</a:t>
            </a:r>
            <a:r>
              <a:rPr lang="cs-CZ" sz="2800" dirty="0">
                <a:solidFill>
                  <a:schemeClr val="bg1"/>
                </a:solidFill>
              </a:rPr>
              <a:t> - pečeť bublinkovitého tvaru, která je k dokumentu </a:t>
            </a:r>
            <a:r>
              <a:rPr lang="cs-CZ" sz="2800" dirty="0" smtClean="0">
                <a:solidFill>
                  <a:schemeClr val="bg1"/>
                </a:solidFill>
              </a:rPr>
              <a:t> přivěšena</a:t>
            </a:r>
          </a:p>
          <a:p>
            <a:pPr marL="342900" indent="-342900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 Fridrich </a:t>
            </a:r>
            <a:r>
              <a:rPr lang="cs-CZ" sz="2800" dirty="0">
                <a:solidFill>
                  <a:schemeClr val="bg1"/>
                </a:solidFill>
              </a:rPr>
              <a:t>II. jako král Sicílie disponoval tehdy pouze pečetí tohoto </a:t>
            </a:r>
            <a:r>
              <a:rPr lang="cs-CZ" sz="2800" dirty="0" smtClean="0">
                <a:solidFill>
                  <a:schemeClr val="bg1"/>
                </a:solidFill>
              </a:rPr>
              <a:t>království</a:t>
            </a:r>
          </a:p>
          <a:p>
            <a:pPr marL="342900" indent="-342900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 obsahuje </a:t>
            </a:r>
            <a:r>
              <a:rPr lang="cs-CZ" sz="2800" dirty="0">
                <a:solidFill>
                  <a:schemeClr val="bg1"/>
                </a:solidFill>
              </a:rPr>
              <a:t>čestné povinnosti českého krále vůči římským panovníkům </a:t>
            </a:r>
          </a:p>
          <a:p>
            <a:pPr algn="ctr"/>
            <a:endParaRPr lang="cs-CZ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53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540568" y="1268760"/>
            <a:ext cx="968456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/>
              <a:t>ZDROJ OBRÁZKŮ A ILUSTRACÍ</a:t>
            </a:r>
          </a:p>
          <a:p>
            <a:pPr marL="1143000" lvl="2" indent="-228600"/>
            <a:r>
              <a:rPr lang="cs-CZ" sz="3200" b="1" i="1" dirty="0" smtClean="0"/>
              <a:t>www.office.microsoft.com </a:t>
            </a:r>
          </a:p>
          <a:p>
            <a:pPr marL="0" lvl="2"/>
            <a:r>
              <a:rPr lang="cs-CZ" sz="3200" b="1" i="1" dirty="0" smtClean="0"/>
              <a:t>       CITACE</a:t>
            </a:r>
            <a:r>
              <a:rPr lang="cs-CZ" sz="3200" b="1" i="1" dirty="0"/>
              <a:t>: archiv autora</a:t>
            </a:r>
          </a:p>
          <a:p>
            <a:endParaRPr lang="cs-CZ" sz="3200" i="1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742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64</TotalTime>
  <Words>272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Prezentace aplikace PowerPoint</vt:lpstr>
      <vt:lpstr>První čeští králové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8</cp:revision>
  <dcterms:created xsi:type="dcterms:W3CDTF">2012-03-09T20:56:24Z</dcterms:created>
  <dcterms:modified xsi:type="dcterms:W3CDTF">2012-03-10T18:40:51Z</dcterms:modified>
</cp:coreProperties>
</file>