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60" r:id="rId2"/>
    <p:sldId id="256" r:id="rId3"/>
    <p:sldId id="258" r:id="rId4"/>
    <p:sldId id="266" r:id="rId5"/>
    <p:sldId id="259" r:id="rId6"/>
    <p:sldId id="257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77A87B-237F-4908-B851-8C8868D4B9F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338B64-2FBE-44BE-AD85-053E9C00C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05915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26E3C5-DA08-4BE0-A8CD-E5E746DE7AB4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13831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FA89EF9E-137D-423F-8945-DC4C17C5E95B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95CE865A-FC41-4F33-B4DD-BC268360102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9EF9E-137D-423F-8945-DC4C17C5E95B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E865A-FC41-4F33-B4DD-BC26836010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FA89EF9E-137D-423F-8945-DC4C17C5E95B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95CE865A-FC41-4F33-B4DD-BC26836010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FA89EF9E-137D-423F-8945-DC4C17C5E95B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95CE865A-FC41-4F33-B4DD-BC26836010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FA89EF9E-137D-423F-8945-DC4C17C5E95B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95CE865A-FC41-4F33-B4DD-BC268360102D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9EF9E-137D-423F-8945-DC4C17C5E95B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E865A-FC41-4F33-B4DD-BC26836010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9EF9E-137D-423F-8945-DC4C17C5E95B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E865A-FC41-4F33-B4DD-BC26836010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FA89EF9E-137D-423F-8945-DC4C17C5E95B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95CE865A-FC41-4F33-B4DD-BC26836010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FA89EF9E-137D-423F-8945-DC4C17C5E95B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95CE865A-FC41-4F33-B4DD-BC268360102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FA89EF9E-137D-423F-8945-DC4C17C5E95B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95CE865A-FC41-4F33-B4DD-BC26836010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FA89EF9E-137D-423F-8945-DC4C17C5E95B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95CE865A-FC41-4F33-B4DD-BC26836010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9EF9E-137D-423F-8945-DC4C17C5E95B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CE865A-FC41-4F33-B4DD-BC26836010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FA89EF9E-137D-423F-8945-DC4C17C5E95B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95CE865A-FC41-4F33-B4DD-BC268360102D}" type="slidenum">
              <a:rPr lang="cs-CZ" smtClean="0"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3543123"/>
              </p:ext>
            </p:extLst>
          </p:nvPr>
        </p:nvGraphicFramePr>
        <p:xfrm>
          <a:off x="1665288" y="2414588"/>
          <a:ext cx="5813425" cy="282067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Milena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Závišová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VY_32_Inovace_3178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Kultura raného středověku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Kultura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raného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středověku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Dějepis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7.A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Popíše románskou kulturu se zaměřením na architekturu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 vzdělanost.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Charakterizuje kulturní styl raného středověku.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0417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404664"/>
            <a:ext cx="7803750" cy="3063891"/>
          </a:xfrm>
        </p:spPr>
        <p:txBody>
          <a:bodyPr>
            <a:normAutofit/>
          </a:bodyPr>
          <a:lstStyle/>
          <a:p>
            <a:r>
              <a:rPr lang="cs-CZ" sz="5400" b="1" i="1" dirty="0" smtClean="0">
                <a:solidFill>
                  <a:srgbClr val="00206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Kultura raného středověku</a:t>
            </a:r>
            <a:endParaRPr lang="cs-CZ" sz="5400" b="1" i="1" dirty="0">
              <a:solidFill>
                <a:srgbClr val="002060"/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2996952"/>
            <a:ext cx="4608512" cy="1368152"/>
          </a:xfrm>
        </p:spPr>
        <p:txBody>
          <a:bodyPr>
            <a:noAutofit/>
          </a:bodyPr>
          <a:lstStyle/>
          <a:p>
            <a:r>
              <a:rPr lang="cs-CZ" sz="5400" i="1" dirty="0" smtClean="0">
                <a:solidFill>
                  <a:srgbClr val="002060"/>
                </a:solidFill>
              </a:rPr>
              <a:t>Dějepis 7.třída</a:t>
            </a:r>
            <a:endParaRPr lang="cs-CZ" sz="5400" i="1" dirty="0">
              <a:solidFill>
                <a:srgbClr val="002060"/>
              </a:solidFill>
            </a:endParaRPr>
          </a:p>
        </p:txBody>
      </p:sp>
      <p:pic>
        <p:nvPicPr>
          <p:cNvPr id="1026" name="Picture 2" descr="C:\Users\mzavisova\AppData\Local\Microsoft\Windows\Temporary Internet Files\Content.IE5\4O4X942X\MP9004255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005064"/>
            <a:ext cx="4392699" cy="2561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8788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39552" y="2204864"/>
            <a:ext cx="7459159" cy="4081636"/>
          </a:xfrm>
        </p:spPr>
        <p:txBody>
          <a:bodyPr/>
          <a:lstStyle/>
          <a:p>
            <a:r>
              <a:rPr lang="cs-CZ" b="1" i="1" dirty="0">
                <a:solidFill>
                  <a:srgbClr val="002060"/>
                </a:solidFill>
              </a:rPr>
              <a:t>r</a:t>
            </a:r>
            <a:r>
              <a:rPr lang="cs-CZ" b="1" i="1" dirty="0" smtClean="0">
                <a:solidFill>
                  <a:srgbClr val="002060"/>
                </a:solidFill>
              </a:rPr>
              <a:t>ománský sloh 10</a:t>
            </a:r>
            <a:r>
              <a:rPr lang="cs-CZ" b="1" i="1" dirty="0">
                <a:solidFill>
                  <a:srgbClr val="002060"/>
                </a:solidFill>
              </a:rPr>
              <a:t>. – 12. </a:t>
            </a:r>
            <a:r>
              <a:rPr lang="cs-CZ" b="1" i="1" dirty="0" smtClean="0">
                <a:solidFill>
                  <a:srgbClr val="002060"/>
                </a:solidFill>
              </a:rPr>
              <a:t>století</a:t>
            </a:r>
          </a:p>
          <a:p>
            <a:r>
              <a:rPr lang="cs-CZ" b="1" i="1" dirty="0" smtClean="0">
                <a:solidFill>
                  <a:srgbClr val="002060"/>
                </a:solidFill>
              </a:rPr>
              <a:t>stavěly se stavby, které měly silné kamenné zdi – </a:t>
            </a:r>
            <a:r>
              <a:rPr lang="cs-CZ" b="1" i="1" dirty="0" smtClean="0">
                <a:solidFill>
                  <a:srgbClr val="FF0000"/>
                </a:solidFill>
              </a:rPr>
              <a:t>baziliky, rotundy, hrady, mosty</a:t>
            </a:r>
            <a:endParaRPr lang="cs-CZ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i="1" dirty="0">
              <a:solidFill>
                <a:srgbClr val="00206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323528" y="238378"/>
            <a:ext cx="7560840" cy="1606446"/>
          </a:xfrm>
          <a:prstGeom prst="ellipse">
            <a:avLst/>
          </a:prstGeom>
          <a:solidFill>
            <a:schemeClr val="accen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90000"/>
              </a:lnSpc>
            </a:pPr>
            <a:r>
              <a:rPr lang="cs-CZ" sz="2800" b="1" dirty="0">
                <a:latin typeface="Arial" charset="0"/>
                <a:cs typeface="Arial" charset="0"/>
              </a:rPr>
              <a:t>Jaké druhy staveb převládaly v románském slohu?</a:t>
            </a:r>
          </a:p>
        </p:txBody>
      </p:sp>
      <p:pic>
        <p:nvPicPr>
          <p:cNvPr id="2050" name="Picture 2" descr="C:\Users\mzavisova\AppData\Local\Microsoft\Windows\Temporary Internet Files\Content.IE5\QGPU18IR\MP90043334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3949" y="3933056"/>
            <a:ext cx="3894762" cy="2728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5535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7848872" cy="720080"/>
          </a:xfrm>
        </p:spPr>
        <p:txBody>
          <a:bodyPr>
            <a:normAutofit fontScale="90000"/>
          </a:bodyPr>
          <a:lstStyle/>
          <a:p>
            <a:r>
              <a:rPr lang="cs-CZ" sz="7200" dirty="0" smtClean="0">
                <a:solidFill>
                  <a:srgbClr val="002060"/>
                </a:solidFill>
              </a:rPr>
              <a:t>ARCHITEKTURA</a:t>
            </a:r>
            <a:endParaRPr lang="cs-CZ" sz="7200" dirty="0">
              <a:solidFill>
                <a:srgbClr val="00206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19294" y="1772816"/>
            <a:ext cx="9289032" cy="29546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800" dirty="0" smtClean="0">
                <a:latin typeface="Arial" charset="0"/>
                <a:cs typeface="Arial" charset="0"/>
              </a:rPr>
              <a:t> </a:t>
            </a:r>
            <a:r>
              <a:rPr lang="cs-CZ" sz="2800" b="1" i="1" dirty="0" smtClean="0">
                <a:latin typeface="Arial" charset="0"/>
                <a:cs typeface="Arial" charset="0"/>
              </a:rPr>
              <a:t>j</a:t>
            </a:r>
            <a:r>
              <a:rPr kumimoji="0" lang="cs-CZ" sz="2800" b="1" i="1" dirty="0" smtClean="0">
                <a:latin typeface="Arial" charset="0"/>
                <a:cs typeface="Arial" charset="0"/>
              </a:rPr>
              <a:t>edinečná stavba románské rotundy sv. Kateřiny - jediná zcela dochovaná  památka</a:t>
            </a:r>
          </a:p>
          <a:p>
            <a:r>
              <a:rPr kumimoji="0" lang="cs-CZ" sz="2800" b="1" i="1" dirty="0" smtClean="0">
                <a:latin typeface="Arial" charset="0"/>
                <a:cs typeface="Arial" charset="0"/>
              </a:rPr>
              <a:t>  přemyslovského knížecího hradu ve Znojmě</a:t>
            </a:r>
            <a:endParaRPr lang="cs-CZ" sz="2800" b="1" i="1" dirty="0" smtClean="0">
              <a:latin typeface="Arial" charset="0"/>
              <a:cs typeface="Arial" charset="0"/>
            </a:endParaRP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b="1" i="1" dirty="0">
                <a:latin typeface="Arial" charset="0"/>
                <a:cs typeface="Arial" charset="0"/>
              </a:rPr>
              <a:t>b</a:t>
            </a:r>
            <a:r>
              <a:rPr kumimoji="0" lang="cs-CZ" sz="2800" b="1" i="1" dirty="0" smtClean="0">
                <a:latin typeface="Arial" charset="0"/>
                <a:cs typeface="Arial" charset="0"/>
              </a:rPr>
              <a:t>azilika na Pražském hradě, v Třebíči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b="1" i="1" dirty="0">
                <a:latin typeface="Arial" charset="0"/>
                <a:cs typeface="Arial" charset="0"/>
              </a:rPr>
              <a:t>h</a:t>
            </a:r>
            <a:r>
              <a:rPr lang="cs-CZ" sz="2800" b="1" i="1" dirty="0" smtClean="0">
                <a:latin typeface="Arial" charset="0"/>
                <a:cs typeface="Arial" charset="0"/>
              </a:rPr>
              <a:t>rady Přimda, Pražský hrad, Cheb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kumimoji="0" lang="cs-CZ" sz="2800" b="1" i="1" dirty="0" smtClean="0">
                <a:latin typeface="Arial" charset="0"/>
                <a:cs typeface="Arial" charset="0"/>
              </a:rPr>
              <a:t>Juditin kamenný most</a:t>
            </a:r>
          </a:p>
          <a:p>
            <a:endParaRPr kumimoji="0" lang="cs-CZ" dirty="0">
              <a:latin typeface="Arial" charset="0"/>
              <a:cs typeface="Arial" charset="0"/>
            </a:endParaRPr>
          </a:p>
        </p:txBody>
      </p:sp>
      <p:pic>
        <p:nvPicPr>
          <p:cNvPr id="3074" name="Picture 2" descr="C:\Users\mzavisova\AppData\Local\Microsoft\Windows\Temporary Internet Files\Content.IE5\ZLJ8VCN3\MP90014602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130498"/>
            <a:ext cx="4165434" cy="2414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1076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002060"/>
                </a:solidFill>
              </a:rPr>
              <a:t>VZDĚLANOST</a:t>
            </a:r>
            <a:endParaRPr lang="cs-CZ" sz="66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/>
              <a:t>v</a:t>
            </a:r>
            <a:r>
              <a:rPr lang="cs-CZ" b="1" i="1" dirty="0" smtClean="0"/>
              <a:t>zdělání výhradně výsadou církve</a:t>
            </a:r>
          </a:p>
          <a:p>
            <a:r>
              <a:rPr lang="cs-CZ" b="1" i="1" dirty="0" smtClean="0"/>
              <a:t>biskupské školy </a:t>
            </a:r>
          </a:p>
          <a:p>
            <a:r>
              <a:rPr lang="cs-CZ" b="1" i="1" dirty="0" smtClean="0"/>
              <a:t>klášterní školy, mohly se vzdělávat i dívky</a:t>
            </a:r>
          </a:p>
          <a:p>
            <a:r>
              <a:rPr lang="cs-CZ" b="1" i="1" dirty="0"/>
              <a:t>v</a:t>
            </a:r>
            <a:r>
              <a:rPr lang="cs-CZ" b="1" i="1" dirty="0" smtClean="0"/>
              <a:t>yučovalo se latinsky</a:t>
            </a:r>
          </a:p>
          <a:p>
            <a:r>
              <a:rPr lang="cs-CZ" b="1" i="1" dirty="0" smtClean="0"/>
              <a:t>v klášterech existovaly </a:t>
            </a:r>
            <a:r>
              <a:rPr lang="cs-CZ" b="1" i="1" dirty="0" smtClean="0">
                <a:solidFill>
                  <a:srgbClr val="FF0000"/>
                </a:solidFill>
              </a:rPr>
              <a:t>písařské dílny</a:t>
            </a:r>
          </a:p>
          <a:p>
            <a:endParaRPr lang="cs-CZ" b="1" i="1" dirty="0"/>
          </a:p>
        </p:txBody>
      </p:sp>
      <p:pic>
        <p:nvPicPr>
          <p:cNvPr id="4099" name="Picture 3" descr="C:\Users\mzavisova\AppData\Local\Microsoft\Windows\Temporary Internet Files\Content.IE5\8WBZTURR\MC9002381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1" y="4793138"/>
            <a:ext cx="3744416" cy="2064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4020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>
                <a:solidFill>
                  <a:srgbClr val="FF0000"/>
                </a:solidFill>
              </a:rPr>
              <a:t>r</a:t>
            </a:r>
            <a:r>
              <a:rPr lang="cs-CZ" b="1" i="1" dirty="0" smtClean="0">
                <a:solidFill>
                  <a:srgbClr val="FF0000"/>
                </a:solidFill>
              </a:rPr>
              <a:t>elikviář – </a:t>
            </a:r>
            <a:r>
              <a:rPr lang="cs-CZ" b="1" i="1" dirty="0" smtClean="0">
                <a:solidFill>
                  <a:srgbClr val="002060"/>
                </a:solidFill>
              </a:rPr>
              <a:t>schránka, v níž jsou ostatky světce</a:t>
            </a:r>
          </a:p>
          <a:p>
            <a:r>
              <a:rPr lang="cs-CZ" b="1" i="1" dirty="0">
                <a:solidFill>
                  <a:srgbClr val="FF0000"/>
                </a:solidFill>
              </a:rPr>
              <a:t>k</a:t>
            </a:r>
            <a:r>
              <a:rPr lang="cs-CZ" b="1" i="1" dirty="0" smtClean="0">
                <a:solidFill>
                  <a:srgbClr val="FF0000"/>
                </a:solidFill>
              </a:rPr>
              <a:t>odex</a:t>
            </a:r>
            <a:r>
              <a:rPr lang="cs-CZ" b="1" i="1" dirty="0" smtClean="0">
                <a:solidFill>
                  <a:srgbClr val="002060"/>
                </a:solidFill>
              </a:rPr>
              <a:t> – velká ručně psaná kniha</a:t>
            </a:r>
          </a:p>
          <a:p>
            <a:r>
              <a:rPr lang="cs-CZ" b="1" i="1" dirty="0" smtClean="0">
                <a:solidFill>
                  <a:srgbClr val="FF0000"/>
                </a:solidFill>
              </a:rPr>
              <a:t>iluminace</a:t>
            </a:r>
            <a:r>
              <a:rPr lang="cs-CZ" b="1" i="1" dirty="0" smtClean="0">
                <a:solidFill>
                  <a:srgbClr val="002060"/>
                </a:solidFill>
              </a:rPr>
              <a:t> -  středověká ilustrace</a:t>
            </a:r>
          </a:p>
          <a:p>
            <a:r>
              <a:rPr lang="cs-CZ" b="1" i="1" dirty="0">
                <a:solidFill>
                  <a:srgbClr val="FF0000"/>
                </a:solidFill>
              </a:rPr>
              <a:t>l</a:t>
            </a:r>
            <a:r>
              <a:rPr lang="cs-CZ" b="1" i="1" dirty="0" smtClean="0">
                <a:solidFill>
                  <a:srgbClr val="FF0000"/>
                </a:solidFill>
              </a:rPr>
              <a:t>egenda</a:t>
            </a:r>
            <a:r>
              <a:rPr lang="cs-CZ" b="1" i="1" dirty="0" smtClean="0">
                <a:solidFill>
                  <a:srgbClr val="002060"/>
                </a:solidFill>
              </a:rPr>
              <a:t> – životopis světce</a:t>
            </a:r>
            <a:endParaRPr lang="cs-CZ" b="1" i="1" dirty="0">
              <a:solidFill>
                <a:srgbClr val="00206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179512" y="116632"/>
            <a:ext cx="7416824" cy="17784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Vysvětli pojmy relikviář, kodex, iluminace a legenda.</a:t>
            </a:r>
            <a:endParaRPr lang="cs-CZ" sz="32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3" name="Picture 3" descr="C:\Users\mzavisova\AppData\Local\Microsoft\Windows\Temporary Internet Files\Content.IE5\3PIOD311\MC9002812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079" y="3717032"/>
            <a:ext cx="2698481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2214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>
            <a:off x="683568" y="1340768"/>
            <a:ext cx="8460432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143000" lvl="2" indent="-228600"/>
            <a:r>
              <a:rPr lang="cs-CZ" sz="3200" b="1" i="1" dirty="0" smtClean="0">
                <a:solidFill>
                  <a:srgbClr val="002060"/>
                </a:solidFill>
              </a:rPr>
              <a:t>ZDROJ OBRÁZKŮ A ILUSTRACÍ</a:t>
            </a:r>
          </a:p>
          <a:p>
            <a:pPr marL="1143000" lvl="2" indent="-228600"/>
            <a:r>
              <a:rPr lang="cs-CZ" sz="3200" b="1" i="1" dirty="0" smtClean="0">
                <a:solidFill>
                  <a:srgbClr val="002060"/>
                </a:solidFill>
              </a:rPr>
              <a:t>www.office.microsoft.com </a:t>
            </a:r>
          </a:p>
          <a:p>
            <a:pPr marL="0" lvl="2"/>
            <a:r>
              <a:rPr lang="cs-CZ" sz="3200" b="1" i="1" dirty="0" smtClean="0">
                <a:solidFill>
                  <a:srgbClr val="002060"/>
                </a:solidFill>
              </a:rPr>
              <a:t>           CITACE</a:t>
            </a:r>
            <a:r>
              <a:rPr lang="cs-CZ" sz="3200" b="1" i="1" dirty="0">
                <a:solidFill>
                  <a:srgbClr val="002060"/>
                </a:solidFill>
              </a:rPr>
              <a:t>: archiv autora</a:t>
            </a:r>
          </a:p>
          <a:p>
            <a:endParaRPr lang="cs-CZ" sz="3200" i="1" dirty="0" smtClean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839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Brooklet">
      <a:dk1>
        <a:sysClr val="windowText" lastClr="000000"/>
      </a:dk1>
      <a:lt1>
        <a:sysClr val="window" lastClr="FFFFFF"/>
      </a:lt1>
      <a:dk2>
        <a:srgbClr val="4062E3"/>
      </a:dk2>
      <a:lt2>
        <a:srgbClr val="C7E4F8"/>
      </a:lt2>
      <a:accent1>
        <a:srgbClr val="79498D"/>
      </a:accent1>
      <a:accent2>
        <a:srgbClr val="AE236A"/>
      </a:accent2>
      <a:accent3>
        <a:srgbClr val="F88941"/>
      </a:accent3>
      <a:accent4>
        <a:srgbClr val="DEC441"/>
      </a:accent4>
      <a:accent5>
        <a:srgbClr val="9FA500"/>
      </a:accent5>
      <a:accent6>
        <a:srgbClr val="707070"/>
      </a:accent6>
      <a:hlink>
        <a:srgbClr val="0000E1"/>
      </a:hlink>
      <a:folHlink>
        <a:srgbClr val="800080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TC010219410[[fn=Motiv potůčku]]</Template>
  <TotalTime>89</TotalTime>
  <Words>196</Words>
  <Application>Microsoft Office PowerPoint</Application>
  <PresentationFormat>Předvádění na obrazovce (4:3)</PresentationFormat>
  <Paragraphs>46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Brooklet</vt:lpstr>
      <vt:lpstr>Prezentace aplikace PowerPoint</vt:lpstr>
      <vt:lpstr>Kultura raného středověku</vt:lpstr>
      <vt:lpstr>Prezentace aplikace PowerPoint</vt:lpstr>
      <vt:lpstr>ARCHITEKTURA</vt:lpstr>
      <vt:lpstr>VZDĚLANOST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dějepis 7.třída</dc:title>
  <dc:creator>MIL</dc:creator>
  <cp:lastModifiedBy>install</cp:lastModifiedBy>
  <cp:revision>9</cp:revision>
  <dcterms:created xsi:type="dcterms:W3CDTF">2012-03-10T08:40:02Z</dcterms:created>
  <dcterms:modified xsi:type="dcterms:W3CDTF">2012-03-13T14:29:47Z</dcterms:modified>
</cp:coreProperties>
</file>