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6" r:id="rId2"/>
    <p:sldId id="256" r:id="rId3"/>
    <p:sldId id="257" r:id="rId4"/>
    <p:sldId id="260" r:id="rId5"/>
    <p:sldId id="259" r:id="rId6"/>
    <p:sldId id="262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00" autoAdjust="0"/>
  </p:normalViewPr>
  <p:slideViewPr>
    <p:cSldViewPr>
      <p:cViewPr>
        <p:scale>
          <a:sx n="69" d="100"/>
          <a:sy n="69" d="100"/>
        </p:scale>
        <p:origin x="-1416" y="-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11F258-45E7-4644-ADAA-96895761965D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A604FF-D8C7-499D-A526-F9F6EABC75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59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26E3C5-DA08-4BE0-A8CD-E5E746DE7AB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13831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2063F-E6CD-4487-8070-736207F9C23B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4DD23-8085-4FFD-B161-C2C15B00F9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6429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2063F-E6CD-4487-8070-736207F9C23B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4DD23-8085-4FFD-B161-C2C15B00F9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92130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2063F-E6CD-4487-8070-736207F9C23B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4DD23-8085-4FFD-B161-C2C15B00F9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1726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2063F-E6CD-4487-8070-736207F9C23B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4DD23-8085-4FFD-B161-C2C15B00F9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06524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2063F-E6CD-4487-8070-736207F9C23B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4DD23-8085-4FFD-B161-C2C15B00F9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06257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2063F-E6CD-4487-8070-736207F9C23B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4DD23-8085-4FFD-B161-C2C15B00F9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65574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2063F-E6CD-4487-8070-736207F9C23B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4DD23-8085-4FFD-B161-C2C15B00F9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99212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2063F-E6CD-4487-8070-736207F9C23B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4DD23-8085-4FFD-B161-C2C15B00F9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959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2063F-E6CD-4487-8070-736207F9C23B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4DD23-8085-4FFD-B161-C2C15B00F9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6812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2063F-E6CD-4487-8070-736207F9C23B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4DD23-8085-4FFD-B161-C2C15B00F9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6324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2063F-E6CD-4487-8070-736207F9C23B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4DD23-8085-4FFD-B161-C2C15B00F9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9669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8000">
              <a:schemeClr val="tx2">
                <a:lumMod val="94000"/>
                <a:lumOff val="6000"/>
              </a:schemeClr>
            </a:gs>
            <a:gs pos="83000">
              <a:schemeClr val="bg2">
                <a:lumMod val="75000"/>
              </a:schemeClr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A2063F-E6CD-4487-8070-736207F9C23B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24DD23-8085-4FFD-B161-C2C15B00F9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3127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65426191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Závišová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VY_32_Inovace_3179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Společnost v 11. a 12. století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Společnost v 11. a 12. století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změny hospodářské a společenské se zaměřením na venkov.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Učí se chápat změny hospodářské, politické a kulturní.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56237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04665"/>
            <a:ext cx="8134672" cy="1296143"/>
          </a:xfrm>
        </p:spPr>
        <p:txBody>
          <a:bodyPr>
            <a:normAutofit fontScale="90000"/>
          </a:bodyPr>
          <a:lstStyle/>
          <a:p>
            <a:r>
              <a:rPr lang="cs-CZ" sz="5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Společnost v 11. a 12</a:t>
            </a:r>
            <a:r>
              <a:rPr lang="cs-CZ" sz="5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století</a:t>
            </a:r>
            <a:endParaRPr lang="cs-CZ" sz="5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40768"/>
            <a:ext cx="6650917" cy="2256656"/>
          </a:xfrm>
        </p:spPr>
        <p:txBody>
          <a:bodyPr>
            <a:normAutofit/>
          </a:bodyPr>
          <a:lstStyle/>
          <a:p>
            <a:r>
              <a:rPr lang="cs-CZ" sz="4000" i="1" dirty="0" smtClean="0">
                <a:solidFill>
                  <a:srgbClr val="FFFF00"/>
                </a:solidFill>
              </a:rPr>
              <a:t>dějepis 7</a:t>
            </a:r>
            <a:r>
              <a:rPr lang="cs-CZ" sz="4000" i="1" dirty="0" smtClean="0">
                <a:solidFill>
                  <a:srgbClr val="FFFF00"/>
                </a:solidFill>
              </a:rPr>
              <a:t>. třída</a:t>
            </a:r>
            <a:endParaRPr lang="cs-CZ" sz="4000" i="1" dirty="0">
              <a:solidFill>
                <a:srgbClr val="FFFF00"/>
              </a:solidFill>
            </a:endParaRPr>
          </a:p>
        </p:txBody>
      </p:sp>
      <p:pic>
        <p:nvPicPr>
          <p:cNvPr id="5" name="Picture 4" descr="C:\Users\mzavisova\AppData\Local\Microsoft\Windows\Temporary Internet Files\Content.IE5\I1X848N6\MC9001561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2660" y="2708920"/>
            <a:ext cx="7669668" cy="3789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78696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83568" y="1772816"/>
            <a:ext cx="8136904" cy="4353346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b="1" i="1" dirty="0" smtClean="0">
                <a:solidFill>
                  <a:srgbClr val="FFFF00"/>
                </a:solidFill>
              </a:rPr>
              <a:t>v </a:t>
            </a:r>
            <a:r>
              <a:rPr lang="cs-CZ" b="1" i="1" dirty="0">
                <a:solidFill>
                  <a:srgbClr val="FFFF00"/>
                </a:solidFill>
              </a:rPr>
              <a:t>11. </a:t>
            </a:r>
            <a:r>
              <a:rPr lang="cs-CZ" b="1" i="1" smtClean="0">
                <a:solidFill>
                  <a:srgbClr val="FFFF00"/>
                </a:solidFill>
              </a:rPr>
              <a:t>století – </a:t>
            </a:r>
            <a:r>
              <a:rPr lang="cs-CZ" b="1" i="1" dirty="0">
                <a:solidFill>
                  <a:srgbClr val="FFFF00"/>
                </a:solidFill>
              </a:rPr>
              <a:t>důležité vynálezy: pluh, brány, chomout, podkovy</a:t>
            </a:r>
          </a:p>
          <a:p>
            <a:pPr>
              <a:lnSpc>
                <a:spcPct val="90000"/>
              </a:lnSpc>
            </a:pPr>
            <a:r>
              <a:rPr lang="cs-CZ" b="1" i="1" dirty="0">
                <a:solidFill>
                  <a:srgbClr val="FFFF00"/>
                </a:solidFill>
              </a:rPr>
              <a:t>t</a:t>
            </a:r>
            <a:r>
              <a:rPr lang="cs-CZ" b="1" i="1" dirty="0" smtClean="0">
                <a:solidFill>
                  <a:srgbClr val="FFFF00"/>
                </a:solidFill>
              </a:rPr>
              <a:t>rojpolní hospodaření </a:t>
            </a:r>
            <a:r>
              <a:rPr lang="cs-CZ" b="1" i="1" dirty="0">
                <a:solidFill>
                  <a:srgbClr val="FFFF00"/>
                </a:solidFill>
              </a:rPr>
              <a:t>(ozim, jař, </a:t>
            </a:r>
            <a:r>
              <a:rPr lang="cs-CZ" b="1" i="1" dirty="0" smtClean="0">
                <a:solidFill>
                  <a:srgbClr val="FFFF00"/>
                </a:solidFill>
              </a:rPr>
              <a:t>úhor)</a:t>
            </a:r>
          </a:p>
          <a:p>
            <a:pPr>
              <a:lnSpc>
                <a:spcPct val="90000"/>
              </a:lnSpc>
            </a:pPr>
            <a:r>
              <a:rPr lang="cs-CZ" b="1" i="1" dirty="0">
                <a:solidFill>
                  <a:srgbClr val="FFFF00"/>
                </a:solidFill>
              </a:rPr>
              <a:t>v</a:t>
            </a:r>
            <a:r>
              <a:rPr lang="cs-CZ" b="1" i="1" dirty="0" smtClean="0">
                <a:solidFill>
                  <a:srgbClr val="FFFF00"/>
                </a:solidFill>
              </a:rPr>
              <a:t>yšší </a:t>
            </a:r>
            <a:r>
              <a:rPr lang="cs-CZ" b="1" i="1" dirty="0">
                <a:solidFill>
                  <a:srgbClr val="FFFF00"/>
                </a:solidFill>
              </a:rPr>
              <a:t>výnosy</a:t>
            </a:r>
          </a:p>
          <a:p>
            <a:pPr>
              <a:lnSpc>
                <a:spcPct val="90000"/>
              </a:lnSpc>
            </a:pPr>
            <a:r>
              <a:rPr lang="cs-CZ" b="1" i="1" dirty="0">
                <a:solidFill>
                  <a:srgbClr val="FFFF00"/>
                </a:solidFill>
              </a:rPr>
              <a:t>p</a:t>
            </a:r>
            <a:r>
              <a:rPr lang="cs-CZ" b="1" i="1" dirty="0" smtClean="0">
                <a:solidFill>
                  <a:srgbClr val="FFFF00"/>
                </a:solidFill>
              </a:rPr>
              <a:t>řebytky, </a:t>
            </a:r>
            <a:r>
              <a:rPr lang="cs-CZ" b="1" i="1" dirty="0">
                <a:solidFill>
                  <a:srgbClr val="FFFF00"/>
                </a:solidFill>
              </a:rPr>
              <a:t>rozvoj řemesel a místní směny</a:t>
            </a:r>
          </a:p>
          <a:p>
            <a:endParaRPr lang="cs-CZ" b="1" i="1" dirty="0">
              <a:solidFill>
                <a:srgbClr val="FFFF00"/>
              </a:solidFill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251520" y="116632"/>
            <a:ext cx="8568952" cy="1440160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byly změny v </a:t>
            </a:r>
            <a:r>
              <a:rPr lang="cs-CZ" sz="32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zemědělství?</a:t>
            </a:r>
            <a:endParaRPr lang="cs-CZ" sz="32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mzavisova\AppData\Local\Microsoft\Windows\Temporary Internet Files\Content.IE5\QGPU18IR\MP9003157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437112"/>
            <a:ext cx="2337445" cy="1636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zavisova\AppData\Local\Microsoft\Windows\Temporary Internet Files\Content.IE5\QGPU18IR\MC9002874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290994"/>
            <a:ext cx="3999357" cy="2502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03242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557338"/>
            <a:ext cx="7689850" cy="4568825"/>
          </a:xfrm>
        </p:spPr>
        <p:txBody>
          <a:bodyPr/>
          <a:lstStyle/>
          <a:p>
            <a:r>
              <a:rPr lang="cs-CZ" b="1" i="1" dirty="0" smtClean="0">
                <a:solidFill>
                  <a:srgbClr val="FFFF00"/>
                </a:solidFill>
              </a:rPr>
              <a:t>když se lidé naučili lépe obdělávat půdu, měli větší úrodu</a:t>
            </a:r>
          </a:p>
          <a:p>
            <a:r>
              <a:rPr lang="cs-CZ" b="1" i="1" dirty="0" smtClean="0">
                <a:solidFill>
                  <a:srgbClr val="FFFF00"/>
                </a:solidFill>
              </a:rPr>
              <a:t> lidí přibývalo a odcházeli do lesů zakládat nové osady</a:t>
            </a:r>
          </a:p>
          <a:p>
            <a:r>
              <a:rPr lang="cs-CZ" b="1" i="1" dirty="0" smtClean="0">
                <a:solidFill>
                  <a:srgbClr val="FFFF00"/>
                </a:solidFill>
              </a:rPr>
              <a:t> tomuto osidlování se říká středověká  kolonizace</a:t>
            </a:r>
            <a:endParaRPr lang="cs-CZ" b="1" i="1" dirty="0">
              <a:solidFill>
                <a:srgbClr val="FFFF00"/>
              </a:solidFill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179512" y="0"/>
            <a:ext cx="8945876" cy="1268760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středověká kolonizace ?</a:t>
            </a:r>
            <a:endParaRPr lang="cs-CZ" sz="3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 descr="C:\Users\mzavisova\AppData\Local\Microsoft\Windows\Temporary Internet Files\Content.IE5\QGPU18IR\MC9001974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365104"/>
            <a:ext cx="3024336" cy="235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mzavisova\AppData\Local\Microsoft\Windows\Temporary Internet Files\Content.IE5\JEY0CMEN\MC9002971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860799"/>
            <a:ext cx="3168352" cy="1719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95595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251521" y="1628800"/>
            <a:ext cx="8280920" cy="5472088"/>
          </a:xfrm>
        </p:spPr>
        <p:txBody>
          <a:bodyPr>
            <a:normAutofit lnSpcReduction="10000"/>
          </a:bodyPr>
          <a:lstStyle/>
          <a:p>
            <a:r>
              <a:rPr lang="cs-CZ" b="1" i="1" dirty="0" smtClean="0">
                <a:solidFill>
                  <a:srgbClr val="FFFF00"/>
                </a:solidFill>
              </a:rPr>
              <a:t>zakladatele </a:t>
            </a:r>
            <a:r>
              <a:rPr lang="cs-CZ" b="1" i="1" dirty="0" smtClean="0">
                <a:solidFill>
                  <a:srgbClr val="FFFF00"/>
                </a:solidFill>
              </a:rPr>
              <a:t>vesnic </a:t>
            </a:r>
            <a:r>
              <a:rPr lang="cs-CZ" b="1" i="1" dirty="0" smtClean="0">
                <a:solidFill>
                  <a:srgbClr val="FFFF00"/>
                </a:solidFill>
              </a:rPr>
              <a:t>byli i cizinci, hlavně z </a:t>
            </a:r>
            <a:r>
              <a:rPr lang="cs-CZ" b="1" i="1" dirty="0" smtClean="0">
                <a:solidFill>
                  <a:srgbClr val="FFFF00"/>
                </a:solidFill>
              </a:rPr>
              <a:t>Německa, </a:t>
            </a:r>
            <a:r>
              <a:rPr lang="cs-CZ" b="1" i="1" dirty="0" smtClean="0">
                <a:solidFill>
                  <a:srgbClr val="FFFF00"/>
                </a:solidFill>
              </a:rPr>
              <a:t>kde bylo pokročilejší zemědělství</a:t>
            </a:r>
          </a:p>
          <a:p>
            <a:r>
              <a:rPr lang="cs-CZ" b="1" i="1" dirty="0" smtClean="0">
                <a:solidFill>
                  <a:srgbClr val="FFFF00"/>
                </a:solidFill>
              </a:rPr>
              <a:t> </a:t>
            </a:r>
            <a:r>
              <a:rPr lang="cs-CZ" b="1" i="1" dirty="0">
                <a:solidFill>
                  <a:srgbClr val="FFFF00"/>
                </a:solidFill>
              </a:rPr>
              <a:t>na území, které jim přidělil majitel půdy si kolonisté zvolili suché místo poblíž </a:t>
            </a:r>
            <a:r>
              <a:rPr lang="cs-CZ" b="1" i="1" dirty="0" smtClean="0">
                <a:solidFill>
                  <a:srgbClr val="FFFF00"/>
                </a:solidFill>
              </a:rPr>
              <a:t>řeky</a:t>
            </a:r>
          </a:p>
          <a:p>
            <a:r>
              <a:rPr lang="cs-CZ" b="1" i="1" dirty="0" smtClean="0">
                <a:solidFill>
                  <a:srgbClr val="FFFF00"/>
                </a:solidFill>
              </a:rPr>
              <a:t> rozměřili území, pokáceli les a připravili půdu k orbě </a:t>
            </a:r>
          </a:p>
          <a:p>
            <a:r>
              <a:rPr lang="cs-CZ" b="1" i="1" dirty="0" smtClean="0">
                <a:solidFill>
                  <a:srgbClr val="FFFF00"/>
                </a:solidFill>
              </a:rPr>
              <a:t>tam </a:t>
            </a:r>
            <a:r>
              <a:rPr lang="cs-CZ" b="1" i="1" dirty="0">
                <a:solidFill>
                  <a:srgbClr val="FFFF00"/>
                </a:solidFill>
              </a:rPr>
              <a:t>si zbudovali </a:t>
            </a:r>
            <a:endParaRPr lang="cs-CZ" b="1" i="1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b="1" i="1" dirty="0" smtClean="0">
                <a:solidFill>
                  <a:srgbClr val="FFFF00"/>
                </a:solidFill>
              </a:rPr>
              <a:t>jednoduchá obydlí, proti 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rgbClr val="FFFF00"/>
                </a:solidFill>
              </a:rPr>
              <a:t>mrazu je chránili </a:t>
            </a:r>
            <a:r>
              <a:rPr lang="cs-CZ" b="1" i="1" dirty="0">
                <a:solidFill>
                  <a:srgbClr val="FFFF00"/>
                </a:solidFill>
              </a:rPr>
              <a:t>zahloubením </a:t>
            </a:r>
            <a:endParaRPr lang="cs-CZ" b="1" i="1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b="1" i="1" dirty="0" smtClean="0">
                <a:solidFill>
                  <a:srgbClr val="FFFF00"/>
                </a:solidFill>
              </a:rPr>
              <a:t>do země </a:t>
            </a:r>
          </a:p>
          <a:p>
            <a:endParaRPr lang="cs-CZ" b="1" i="1" dirty="0">
              <a:solidFill>
                <a:srgbClr val="FFFF00"/>
              </a:solidFill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251520" y="260648"/>
            <a:ext cx="8352928" cy="136815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probíhalo založení nové </a:t>
            </a:r>
            <a:r>
              <a:rPr lang="cs-CZ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vesnice?</a:t>
            </a:r>
            <a:endParaRPr lang="cs-CZ" sz="3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Users\mzavisova\AppData\Local\Microsoft\Windows\Temporary Internet Files\Content.IE5\I1X848N6\MP9004064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3534" y="4387130"/>
            <a:ext cx="3706305" cy="2470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06342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1700807"/>
            <a:ext cx="7978080" cy="4425355"/>
          </a:xfrm>
        </p:spPr>
        <p:txBody>
          <a:bodyPr/>
          <a:lstStyle/>
          <a:p>
            <a:r>
              <a:rPr lang="cs-CZ" b="1" i="1" dirty="0">
                <a:solidFill>
                  <a:srgbClr val="FFFF00"/>
                </a:solidFill>
              </a:rPr>
              <a:t>v</a:t>
            </a:r>
            <a:r>
              <a:rPr lang="cs-CZ" b="1" i="1" dirty="0" smtClean="0">
                <a:solidFill>
                  <a:srgbClr val="FFFF00"/>
                </a:solidFill>
              </a:rPr>
              <a:t>esnice uspořádány kolem návsi nebo podél hlavní cesty</a:t>
            </a:r>
          </a:p>
          <a:p>
            <a:r>
              <a:rPr lang="cs-CZ" b="1" i="1" dirty="0">
                <a:solidFill>
                  <a:srgbClr val="FFFF00"/>
                </a:solidFill>
              </a:rPr>
              <a:t>f</a:t>
            </a:r>
            <a:r>
              <a:rPr lang="cs-CZ" b="1" i="1" dirty="0" smtClean="0">
                <a:solidFill>
                  <a:srgbClr val="FFFF00"/>
                </a:solidFill>
              </a:rPr>
              <a:t>arní kostel, vodní mlýn, kovárna, krčma</a:t>
            </a:r>
          </a:p>
          <a:p>
            <a:r>
              <a:rPr lang="cs-CZ" b="1" i="1" dirty="0" smtClean="0">
                <a:solidFill>
                  <a:srgbClr val="FFFF00"/>
                </a:solidFill>
              </a:rPr>
              <a:t>v čele vesnice </a:t>
            </a:r>
            <a:r>
              <a:rPr lang="cs-CZ" b="1" i="1" u="sng" dirty="0" smtClean="0">
                <a:solidFill>
                  <a:srgbClr val="FFFF00"/>
                </a:solidFill>
              </a:rPr>
              <a:t>rychtář –</a:t>
            </a:r>
            <a:r>
              <a:rPr lang="cs-CZ" b="1" i="1" dirty="0" smtClean="0">
                <a:solidFill>
                  <a:srgbClr val="FFFF00"/>
                </a:solidFill>
              </a:rPr>
              <a:t> </a:t>
            </a:r>
            <a:r>
              <a:rPr lang="cs-CZ" b="1" i="1" dirty="0" smtClean="0">
                <a:solidFill>
                  <a:srgbClr val="FFFF00"/>
                </a:solidFill>
                <a:sym typeface="Wingdings 3" pitchFamily="18" charset="2"/>
              </a:rPr>
              <a:t>vybíral ho majitel vesnice, </a:t>
            </a:r>
            <a:r>
              <a:rPr lang="cs-CZ" b="1" i="1" dirty="0">
                <a:solidFill>
                  <a:srgbClr val="FFFF00"/>
                </a:solidFill>
                <a:sym typeface="Wingdings 3" pitchFamily="18" charset="2"/>
              </a:rPr>
              <a:t>soudil spory a vybíral </a:t>
            </a:r>
            <a:r>
              <a:rPr lang="cs-CZ" b="1" i="1" dirty="0" smtClean="0">
                <a:solidFill>
                  <a:srgbClr val="FFFF00"/>
                </a:solidFill>
                <a:sym typeface="Wingdings 3" pitchFamily="18" charset="2"/>
              </a:rPr>
              <a:t>daně</a:t>
            </a:r>
          </a:p>
          <a:p>
            <a:endParaRPr lang="cs-CZ" b="1" i="1" dirty="0">
              <a:solidFill>
                <a:srgbClr val="FFFF00"/>
              </a:solidFill>
              <a:sym typeface="Wingdings 3" pitchFamily="18" charset="2"/>
            </a:endParaRPr>
          </a:p>
          <a:p>
            <a:endParaRPr lang="cs-CZ" b="1" i="1" u="sng" dirty="0">
              <a:solidFill>
                <a:srgbClr val="FFFF00"/>
              </a:solidFill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395536" y="116632"/>
            <a:ext cx="7344816" cy="1323528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Popište středověkou vesnici .</a:t>
            </a:r>
            <a:endParaRPr lang="cs-CZ" sz="4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 descr="C:\Users\mzavisova\AppData\Local\Microsoft\Windows\Temporary Internet Files\Content.IE5\ZLJ8VCN3\MC9002316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381877"/>
            <a:ext cx="5112568" cy="2476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54000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683568" y="1340768"/>
            <a:ext cx="846043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0" lvl="2" indent="-228600"/>
            <a:r>
              <a:rPr lang="cs-CZ" sz="3200" b="1" i="1" dirty="0" smtClean="0">
                <a:solidFill>
                  <a:srgbClr val="FFFF00"/>
                </a:solidFill>
              </a:rPr>
              <a:t>ZDROJ OBRÁZKŮ A ILUSTRACÍ</a:t>
            </a:r>
          </a:p>
          <a:p>
            <a:pPr marL="1143000" lvl="2" indent="-228600"/>
            <a:r>
              <a:rPr lang="cs-CZ" sz="3200" b="1" i="1" dirty="0" smtClean="0">
                <a:solidFill>
                  <a:srgbClr val="FFFF00"/>
                </a:solidFill>
              </a:rPr>
              <a:t>www.office.microsoft.com </a:t>
            </a:r>
          </a:p>
          <a:p>
            <a:pPr marL="0" lvl="2"/>
            <a:r>
              <a:rPr lang="cs-CZ" sz="3200" b="1" i="1" dirty="0" smtClean="0">
                <a:solidFill>
                  <a:srgbClr val="FFFF00"/>
                </a:solidFill>
              </a:rPr>
              <a:t>           CITACE</a:t>
            </a:r>
            <a:r>
              <a:rPr lang="cs-CZ" sz="3200" b="1" i="1" dirty="0">
                <a:solidFill>
                  <a:srgbClr val="FFFF00"/>
                </a:solidFill>
              </a:rPr>
              <a:t>: archiv autora</a:t>
            </a:r>
          </a:p>
          <a:p>
            <a:endParaRPr lang="cs-CZ" sz="3200" i="1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197740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Book">
      <a:dk1>
        <a:sysClr val="windowText" lastClr="000000"/>
      </a:dk1>
      <a:lt1>
        <a:sysClr val="window" lastClr="FFFFFF"/>
      </a:lt1>
      <a:dk2>
        <a:srgbClr val="000082"/>
      </a:dk2>
      <a:lt2>
        <a:srgbClr val="F3F3FF"/>
      </a:lt2>
      <a:accent1>
        <a:srgbClr val="828200"/>
      </a:accent1>
      <a:accent2>
        <a:srgbClr val="1B582B"/>
      </a:accent2>
      <a:accent3>
        <a:srgbClr val="009FEC"/>
      </a:accent3>
      <a:accent4>
        <a:srgbClr val="00BDBD"/>
      </a:accent4>
      <a:accent5>
        <a:srgbClr val="7C5BAE"/>
      </a:accent5>
      <a:accent6>
        <a:srgbClr val="0055AA"/>
      </a:accent6>
      <a:hlink>
        <a:srgbClr val="FC9658"/>
      </a:hlink>
      <a:folHlink>
        <a:srgbClr val="E800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</TotalTime>
  <Words>260</Words>
  <Application>Microsoft Office PowerPoint</Application>
  <PresentationFormat>Předvádění na obrazovce (4:3)</PresentationFormat>
  <Paragraphs>47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Společnost v 11. a 12. století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7.třída</dc:title>
  <dc:creator>MIL</dc:creator>
  <cp:lastModifiedBy>U1</cp:lastModifiedBy>
  <cp:revision>10</cp:revision>
  <dcterms:created xsi:type="dcterms:W3CDTF">2012-02-20T15:55:25Z</dcterms:created>
  <dcterms:modified xsi:type="dcterms:W3CDTF">2012-06-11T23:08:08Z</dcterms:modified>
</cp:coreProperties>
</file>