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4" r:id="rId2"/>
    <p:sldId id="263" r:id="rId3"/>
    <p:sldId id="276" r:id="rId4"/>
    <p:sldId id="266" r:id="rId5"/>
    <p:sldId id="256" r:id="rId6"/>
    <p:sldId id="260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F103B6-F71E-480A-AD60-4BE559DF854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AA88D5-DEB4-460A-B65F-A649DF0B7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6257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26E3C5-DA08-4BE0-A8CD-E5E746DE7AB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3831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7CE38CD8-1FA5-4976-B5BB-AFDBBF48C30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40FFB62D-410E-4E34-82E4-DB28E4CFEF89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CD8-1FA5-4976-B5BB-AFDBBF48C30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FFB62D-410E-4E34-82E4-DB28E4CFEF8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CD8-1FA5-4976-B5BB-AFDBBF48C30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FFB62D-410E-4E34-82E4-DB28E4CFEF89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CD8-1FA5-4976-B5BB-AFDBBF48C30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FFB62D-410E-4E34-82E4-DB28E4CFEF8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CD8-1FA5-4976-B5BB-AFDBBF48C30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FFB62D-410E-4E34-82E4-DB28E4CFEF8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CD8-1FA5-4976-B5BB-AFDBBF48C30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FFB62D-410E-4E34-82E4-DB28E4CFEF8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CD8-1FA5-4976-B5BB-AFDBBF48C30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FFB62D-410E-4E34-82E4-DB28E4CFEF8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CD8-1FA5-4976-B5BB-AFDBBF48C30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FFB62D-410E-4E34-82E4-DB28E4CFEF89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CD8-1FA5-4976-B5BB-AFDBBF48C30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FFB62D-410E-4E34-82E4-DB28E4CFEF89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CD8-1FA5-4976-B5BB-AFDBBF48C30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FFB62D-410E-4E34-82E4-DB28E4CFEF89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CD8-1FA5-4976-B5BB-AFDBBF48C30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FFB62D-410E-4E34-82E4-DB28E4CFEF89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CD8-1FA5-4976-B5BB-AFDBBF48C30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FFB62D-410E-4E34-82E4-DB28E4CFEF8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CD8-1FA5-4976-B5BB-AFDBBF48C30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FFB62D-410E-4E34-82E4-DB28E4CFEF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E38CD8-1FA5-4976-B5BB-AFDBBF48C30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FFB62D-410E-4E34-82E4-DB28E4CFEF89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1645328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VY_32_Inovace_3180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Vznik měst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Vznik měst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obsahuje vznik  a vzhled středověkých měst, jejich privilegia.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Učí se charakteristice dobového životního stylu ve městech.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4891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907704" y="692696"/>
            <a:ext cx="6984776" cy="1008112"/>
          </a:xfrm>
        </p:spPr>
        <p:txBody>
          <a:bodyPr>
            <a:noAutofit/>
          </a:bodyPr>
          <a:lstStyle/>
          <a:p>
            <a:r>
              <a:rPr lang="cs-CZ" sz="8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Vznik měst</a:t>
            </a:r>
            <a:endParaRPr lang="cs-CZ" sz="88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4600" y="1901825"/>
            <a:ext cx="6629400" cy="4224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i="1" dirty="0" smtClean="0">
                <a:solidFill>
                  <a:schemeClr val="bg1"/>
                </a:solidFill>
              </a:rPr>
              <a:t>Dějepis  7.třída</a:t>
            </a:r>
            <a:endParaRPr lang="cs-CZ" sz="4000" i="1" dirty="0">
              <a:solidFill>
                <a:schemeClr val="bg1"/>
              </a:solidFill>
            </a:endParaRPr>
          </a:p>
        </p:txBody>
      </p:sp>
      <p:pic>
        <p:nvPicPr>
          <p:cNvPr id="5" name="Picture 3" descr="C:\Users\mzavisova\AppData\Local\Microsoft\Windows\Temporary Internet Files\Content.IE5\QGPU18IR\MP9004279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9940" y="3782314"/>
            <a:ext cx="5785450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9978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type="title" idx="4294967295"/>
          </p:nvPr>
        </p:nvSpPr>
        <p:spPr>
          <a:xfrm>
            <a:off x="395288" y="1916113"/>
            <a:ext cx="8748712" cy="494188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cs-CZ" sz="2400" i="1" dirty="0" smtClean="0">
                <a:solidFill>
                  <a:schemeClr val="bg1"/>
                </a:solidFill>
                <a:latin typeface="Comic Sans MS" pitchFamily="66" charset="0"/>
              </a:rPr>
              <a:t>- v </a:t>
            </a:r>
            <a:r>
              <a:rPr lang="cs-CZ" sz="2400" i="1" dirty="0">
                <a:solidFill>
                  <a:schemeClr val="bg1"/>
                </a:solidFill>
                <a:latin typeface="Comic Sans MS" pitchFamily="66" charset="0"/>
              </a:rPr>
              <a:t>období raného středověku </a:t>
            </a:r>
            <a:r>
              <a:rPr lang="cs-CZ" sz="2400" i="1" dirty="0" smtClean="0">
                <a:solidFill>
                  <a:schemeClr val="bg1"/>
                </a:solidFill>
                <a:latin typeface="Comic Sans MS" pitchFamily="66" charset="0"/>
              </a:rPr>
              <a:t>málo </a:t>
            </a:r>
            <a:r>
              <a:rPr lang="cs-CZ" sz="2400" i="1" dirty="0">
                <a:solidFill>
                  <a:schemeClr val="bg1"/>
                </a:solidFill>
                <a:latin typeface="Comic Sans MS" pitchFamily="66" charset="0"/>
              </a:rPr>
              <a:t>měst</a:t>
            </a:r>
            <a:br>
              <a:rPr lang="cs-CZ" sz="2400" i="1" dirty="0">
                <a:solidFill>
                  <a:schemeClr val="bg1"/>
                </a:solidFill>
                <a:latin typeface="Comic Sans MS" pitchFamily="66" charset="0"/>
              </a:rPr>
            </a:br>
            <a:r>
              <a:rPr lang="cs-CZ" sz="2400" i="1" dirty="0" smtClean="0">
                <a:solidFill>
                  <a:schemeClr val="bg1"/>
                </a:solidFill>
                <a:latin typeface="Comic Sans MS" pitchFamily="66" charset="0"/>
              </a:rPr>
              <a:t>- města </a:t>
            </a:r>
            <a:r>
              <a:rPr lang="cs-CZ" sz="2400" i="1" dirty="0">
                <a:solidFill>
                  <a:schemeClr val="bg1"/>
                </a:solidFill>
                <a:latin typeface="Comic Sans MS" pitchFamily="66" charset="0"/>
              </a:rPr>
              <a:t>vznikala v místech osad, u klášterů, </a:t>
            </a:r>
            <a:r>
              <a:rPr lang="cs-CZ" sz="2400" i="1" dirty="0" smtClean="0">
                <a:solidFill>
                  <a:schemeClr val="bg1"/>
                </a:solidFill>
                <a:latin typeface="Comic Sans MS" pitchFamily="66" charset="0"/>
              </a:rPr>
              <a:t>hradů </a:t>
            </a:r>
            <a:r>
              <a:rPr lang="cs-CZ" sz="2400" i="1" dirty="0">
                <a:solidFill>
                  <a:schemeClr val="bg1"/>
                </a:solidFill>
                <a:latin typeface="Comic Sans MS" pitchFamily="66" charset="0"/>
              </a:rPr>
              <a:t>nebo na zeleném drnu </a:t>
            </a:r>
            <a:r>
              <a:rPr lang="cs-CZ" sz="2400" i="1" dirty="0" smtClean="0">
                <a:solidFill>
                  <a:schemeClr val="bg1"/>
                </a:solidFill>
                <a:latin typeface="Comic Sans MS" pitchFamily="66" charset="0"/>
              </a:rPr>
              <a:t>(nově </a:t>
            </a:r>
            <a:r>
              <a:rPr lang="cs-CZ" sz="2400" i="1" dirty="0">
                <a:solidFill>
                  <a:schemeClr val="bg1"/>
                </a:solidFill>
                <a:latin typeface="Comic Sans MS" pitchFamily="66" charset="0"/>
              </a:rPr>
              <a:t>vybrané místo)</a:t>
            </a:r>
            <a:br>
              <a:rPr lang="cs-CZ" sz="2400" i="1" dirty="0">
                <a:solidFill>
                  <a:schemeClr val="bg1"/>
                </a:solidFill>
                <a:latin typeface="Comic Sans MS" pitchFamily="66" charset="0"/>
              </a:rPr>
            </a:br>
            <a:r>
              <a:rPr lang="cs-CZ" sz="2400" i="1" dirty="0" smtClean="0">
                <a:solidFill>
                  <a:schemeClr val="bg1"/>
                </a:solidFill>
                <a:latin typeface="Comic Sans MS" pitchFamily="66" charset="0"/>
              </a:rPr>
              <a:t>- </a:t>
            </a:r>
            <a:r>
              <a:rPr lang="cs-CZ" sz="2400" b="1" i="1" u="sng" dirty="0" smtClean="0">
                <a:solidFill>
                  <a:schemeClr val="bg1"/>
                </a:solidFill>
                <a:latin typeface="Comic Sans MS" pitchFamily="66" charset="0"/>
              </a:rPr>
              <a:t>měšťané</a:t>
            </a:r>
            <a:r>
              <a:rPr lang="cs-CZ" sz="2400" i="1" dirty="0" smtClean="0">
                <a:solidFill>
                  <a:schemeClr val="bg1"/>
                </a:solidFill>
                <a:latin typeface="Comic Sans MS" pitchFamily="66" charset="0"/>
              </a:rPr>
              <a:t> - nová </a:t>
            </a:r>
            <a:r>
              <a:rPr lang="cs-CZ" sz="2400" i="1" dirty="0">
                <a:solidFill>
                  <a:schemeClr val="bg1"/>
                </a:solidFill>
                <a:latin typeface="Comic Sans MS" pitchFamily="66" charset="0"/>
              </a:rPr>
              <a:t>vrstva společnosti</a:t>
            </a:r>
            <a:br>
              <a:rPr lang="cs-CZ" sz="2400" i="1" dirty="0">
                <a:solidFill>
                  <a:schemeClr val="bg1"/>
                </a:solidFill>
                <a:latin typeface="Comic Sans MS" pitchFamily="66" charset="0"/>
              </a:rPr>
            </a:br>
            <a:r>
              <a:rPr lang="cs-CZ" sz="2400" i="1" dirty="0" smtClean="0">
                <a:solidFill>
                  <a:schemeClr val="bg1"/>
                </a:solidFill>
                <a:latin typeface="Comic Sans MS" pitchFamily="66" charset="0"/>
              </a:rPr>
              <a:t>- u </a:t>
            </a:r>
            <a:r>
              <a:rPr lang="cs-CZ" sz="2400" i="1" dirty="0">
                <a:solidFill>
                  <a:schemeClr val="bg1"/>
                </a:solidFill>
                <a:latin typeface="Comic Sans MS" pitchFamily="66" charset="0"/>
              </a:rPr>
              <a:t>nás stavěli města i němečtí kolonisté</a:t>
            </a:r>
            <a:br>
              <a:rPr lang="cs-CZ" sz="2400" i="1" dirty="0">
                <a:solidFill>
                  <a:schemeClr val="bg1"/>
                </a:solidFill>
                <a:latin typeface="Comic Sans MS" pitchFamily="66" charset="0"/>
              </a:rPr>
            </a:br>
            <a:r>
              <a:rPr lang="cs-CZ" sz="2400" i="1" dirty="0" smtClean="0">
                <a:solidFill>
                  <a:schemeClr val="bg1"/>
                </a:solidFill>
                <a:latin typeface="Comic Sans MS" pitchFamily="66" charset="0"/>
              </a:rPr>
              <a:t>- města: 1</a:t>
            </a:r>
            <a:r>
              <a:rPr lang="cs-CZ" sz="2400" i="1" dirty="0">
                <a:solidFill>
                  <a:schemeClr val="bg1"/>
                </a:solidFill>
                <a:latin typeface="Comic Sans MS" pitchFamily="66" charset="0"/>
              </a:rPr>
              <a:t>. </a:t>
            </a:r>
            <a:r>
              <a:rPr lang="cs-CZ" sz="2400" i="1" u="sng" dirty="0">
                <a:solidFill>
                  <a:schemeClr val="bg1"/>
                </a:solidFill>
                <a:latin typeface="Comic Sans MS" pitchFamily="66" charset="0"/>
              </a:rPr>
              <a:t>královská</a:t>
            </a:r>
            <a:r>
              <a:rPr lang="cs-CZ" sz="2400" i="1" dirty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sz="2400" i="1" dirty="0" smtClean="0">
                <a:solidFill>
                  <a:schemeClr val="bg1"/>
                </a:solidFill>
                <a:latin typeface="Comic Sans MS" pitchFamily="66" charset="0"/>
              </a:rPr>
              <a:t>- založil </a:t>
            </a:r>
            <a:r>
              <a:rPr lang="cs-CZ" sz="2400" i="1" dirty="0">
                <a:solidFill>
                  <a:schemeClr val="bg1"/>
                </a:solidFill>
                <a:latin typeface="Comic Sans MS" pitchFamily="66" charset="0"/>
              </a:rPr>
              <a:t>a řídil král (</a:t>
            </a:r>
            <a:r>
              <a:rPr lang="cs-CZ" sz="2400" b="1" i="1" dirty="0">
                <a:solidFill>
                  <a:schemeClr val="bg1"/>
                </a:solidFill>
                <a:latin typeface="Comic Sans MS" pitchFamily="66" charset="0"/>
              </a:rPr>
              <a:t>řemeslná, horní, věnná</a:t>
            </a:r>
            <a:r>
              <a:rPr lang="cs-CZ" sz="2400" i="1" dirty="0">
                <a:solidFill>
                  <a:schemeClr val="bg1"/>
                </a:solidFill>
                <a:latin typeface="Comic Sans MS" pitchFamily="66" charset="0"/>
              </a:rPr>
              <a:t>)</a:t>
            </a:r>
            <a:br>
              <a:rPr lang="cs-CZ" sz="2400" i="1" dirty="0">
                <a:solidFill>
                  <a:schemeClr val="bg1"/>
                </a:solidFill>
                <a:latin typeface="Comic Sans MS" pitchFamily="66" charset="0"/>
              </a:rPr>
            </a:br>
            <a:r>
              <a:rPr lang="cs-CZ" sz="2400" i="1" dirty="0">
                <a:solidFill>
                  <a:schemeClr val="bg1"/>
                </a:solidFill>
                <a:latin typeface="Comic Sans MS" pitchFamily="66" charset="0"/>
              </a:rPr>
              <a:t>	</a:t>
            </a:r>
            <a:r>
              <a:rPr lang="cs-CZ" sz="2400" i="1" dirty="0" smtClean="0">
                <a:solidFill>
                  <a:schemeClr val="bg1"/>
                </a:solidFill>
                <a:latin typeface="Comic Sans MS" pitchFamily="66" charset="0"/>
              </a:rPr>
              <a:t>     2</a:t>
            </a:r>
            <a:r>
              <a:rPr lang="cs-CZ" sz="2400" i="1" dirty="0">
                <a:solidFill>
                  <a:schemeClr val="bg1"/>
                </a:solidFill>
                <a:latin typeface="Comic Sans MS" pitchFamily="66" charset="0"/>
              </a:rPr>
              <a:t>. </a:t>
            </a:r>
            <a:r>
              <a:rPr lang="cs-CZ" sz="2400" i="1" u="sng" dirty="0">
                <a:solidFill>
                  <a:schemeClr val="bg1"/>
                </a:solidFill>
                <a:latin typeface="Comic Sans MS" pitchFamily="66" charset="0"/>
              </a:rPr>
              <a:t>poddanská</a:t>
            </a:r>
            <a:r>
              <a:rPr lang="cs-CZ" sz="2400" i="1" dirty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sz="2400" i="1" dirty="0" smtClean="0">
                <a:solidFill>
                  <a:schemeClr val="bg1"/>
                </a:solidFill>
                <a:latin typeface="Comic Sans MS" pitchFamily="66" charset="0"/>
              </a:rPr>
              <a:t>- </a:t>
            </a:r>
            <a:r>
              <a:rPr lang="cs-CZ" sz="2400" i="1" dirty="0">
                <a:solidFill>
                  <a:schemeClr val="bg1"/>
                </a:solidFill>
                <a:latin typeface="Comic Sans MS" pitchFamily="66" charset="0"/>
              </a:rPr>
              <a:t>patřila šlechtě 					  nebo církvi</a:t>
            </a:r>
            <a:br>
              <a:rPr lang="cs-CZ" sz="2400" i="1" dirty="0">
                <a:solidFill>
                  <a:schemeClr val="bg1"/>
                </a:solidFill>
                <a:latin typeface="Comic Sans MS" pitchFamily="66" charset="0"/>
              </a:rPr>
            </a:br>
            <a:r>
              <a:rPr lang="cs-CZ" sz="2400" i="1" dirty="0">
                <a:solidFill>
                  <a:schemeClr val="bg1"/>
                </a:solidFill>
                <a:latin typeface="Comic Sans MS" pitchFamily="66" charset="0"/>
              </a:rPr>
              <a:t>			</a:t>
            </a:r>
          </a:p>
        </p:txBody>
      </p:sp>
      <p:pic>
        <p:nvPicPr>
          <p:cNvPr id="5" name="Picture 5" descr="C:\Users\mzavisova\AppData\Local\Microsoft\Windows\Temporary Internet Files\Content.IE5\2DF873JT\MP9004010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4032448" cy="2303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319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2267744" y="-315416"/>
            <a:ext cx="6876256" cy="1440160"/>
          </a:xfrm>
        </p:spPr>
        <p:txBody>
          <a:bodyPr>
            <a:normAutofit/>
          </a:bodyPr>
          <a:lstStyle/>
          <a:p>
            <a:r>
              <a:rPr lang="cs-CZ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Vzhled středověkého města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-324544" y="836712"/>
            <a:ext cx="9577064" cy="6264696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800" i="1" dirty="0" smtClean="0">
                <a:solidFill>
                  <a:schemeClr val="bg1"/>
                </a:solidFill>
              </a:rPr>
              <a:t>střed </a:t>
            </a:r>
            <a:r>
              <a:rPr lang="cs-CZ" sz="2800" i="1" dirty="0">
                <a:solidFill>
                  <a:schemeClr val="bg1"/>
                </a:solidFill>
              </a:rPr>
              <a:t>tvořilo náměstí – </a:t>
            </a:r>
            <a:r>
              <a:rPr lang="cs-CZ" sz="2800" i="1" u="sng" dirty="0">
                <a:solidFill>
                  <a:schemeClr val="bg1"/>
                </a:solidFill>
              </a:rPr>
              <a:t>tržiště</a:t>
            </a:r>
            <a:r>
              <a:rPr lang="cs-CZ" sz="2800" i="1" dirty="0">
                <a:solidFill>
                  <a:schemeClr val="bg1"/>
                </a:solidFill>
              </a:rPr>
              <a:t> </a:t>
            </a:r>
          </a:p>
          <a:p>
            <a:r>
              <a:rPr lang="cs-CZ" sz="2800" i="1" dirty="0" smtClean="0">
                <a:solidFill>
                  <a:schemeClr val="bg1"/>
                </a:solidFill>
              </a:rPr>
              <a:t> město </a:t>
            </a:r>
            <a:r>
              <a:rPr lang="cs-CZ" sz="2800" i="1" dirty="0">
                <a:solidFill>
                  <a:schemeClr val="bg1"/>
                </a:solidFill>
              </a:rPr>
              <a:t>obklopovaly hradby</a:t>
            </a:r>
          </a:p>
          <a:p>
            <a:r>
              <a:rPr lang="cs-CZ" sz="2800" i="1" dirty="0" smtClean="0">
                <a:solidFill>
                  <a:schemeClr val="bg1"/>
                </a:solidFill>
              </a:rPr>
              <a:t> nejdůležitější </a:t>
            </a:r>
            <a:r>
              <a:rPr lang="cs-CZ" sz="2800" i="1" dirty="0">
                <a:solidFill>
                  <a:schemeClr val="bg1"/>
                </a:solidFill>
              </a:rPr>
              <a:t>budovy: radnice a kostel</a:t>
            </a:r>
          </a:p>
          <a:p>
            <a:r>
              <a:rPr lang="cs-CZ" sz="2800" i="1" dirty="0" smtClean="0">
                <a:solidFill>
                  <a:schemeClr val="bg1"/>
                </a:solidFill>
              </a:rPr>
              <a:t> nejhezčí </a:t>
            </a:r>
            <a:r>
              <a:rPr lang="cs-CZ" sz="2800" i="1" dirty="0">
                <a:solidFill>
                  <a:schemeClr val="bg1"/>
                </a:solidFill>
              </a:rPr>
              <a:t>domy patřily bohatým měšťanům</a:t>
            </a:r>
          </a:p>
          <a:p>
            <a:r>
              <a:rPr lang="cs-CZ" sz="2800" i="1" dirty="0" smtClean="0">
                <a:solidFill>
                  <a:schemeClr val="bg1"/>
                </a:solidFill>
              </a:rPr>
              <a:t> v postranních </a:t>
            </a:r>
            <a:r>
              <a:rPr lang="cs-CZ" sz="2800" i="1" dirty="0">
                <a:solidFill>
                  <a:schemeClr val="bg1"/>
                </a:solidFill>
              </a:rPr>
              <a:t>ulicích byly domy chudších řemeslníků</a:t>
            </a:r>
          </a:p>
        </p:txBody>
      </p:sp>
    </p:spTree>
    <p:extLst>
      <p:ext uri="{BB962C8B-B14F-4D97-AF65-F5344CB8AC3E}">
        <p14:creationId xmlns:p14="http://schemas.microsoft.com/office/powerpoint/2010/main" val="613761051"/>
      </p:ext>
    </p:extLst>
  </p:cSld>
  <p:clrMapOvr>
    <a:masterClrMapping/>
  </p:clrMapOvr>
  <p:transition spd="slow"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395536" y="1484784"/>
            <a:ext cx="7921377" cy="4392141"/>
          </a:xfrm>
        </p:spPr>
        <p:txBody>
          <a:bodyPr>
            <a:noAutofit/>
          </a:bodyPr>
          <a:lstStyle/>
          <a:p>
            <a:r>
              <a:rPr lang="cs-CZ" sz="2000" i="1" dirty="0" smtClean="0">
                <a:solidFill>
                  <a:schemeClr val="bg1"/>
                </a:solidFill>
                <a:latin typeface="Comic Sans MS" pitchFamily="66" charset="0"/>
                <a:sym typeface="Wingdings 3" pitchFamily="18" charset="2"/>
              </a:rPr>
              <a:t> - </a:t>
            </a:r>
            <a:r>
              <a:rPr lang="cs-CZ" sz="2400" b="1" i="1" dirty="0" smtClean="0">
                <a:solidFill>
                  <a:schemeClr val="bg1"/>
                </a:solidFill>
                <a:latin typeface="Comic Sans MS" pitchFamily="66" charset="0"/>
                <a:sym typeface="Wingdings 3" pitchFamily="18" charset="2"/>
              </a:rPr>
              <a:t>plnoprávní </a:t>
            </a:r>
            <a:r>
              <a:rPr lang="cs-CZ" sz="2400" b="1" i="1" dirty="0">
                <a:solidFill>
                  <a:schemeClr val="bg1"/>
                </a:solidFill>
                <a:latin typeface="Comic Sans MS" pitchFamily="66" charset="0"/>
                <a:sym typeface="Wingdings 3" pitchFamily="18" charset="2"/>
              </a:rPr>
              <a:t>občané vlastnili domy, měli </a:t>
            </a:r>
            <a:r>
              <a:rPr lang="cs-CZ" sz="2400" b="1" i="1" dirty="0" smtClean="0">
                <a:solidFill>
                  <a:schemeClr val="bg1"/>
                </a:solidFill>
                <a:latin typeface="Comic Sans MS" pitchFamily="66" charset="0"/>
                <a:sym typeface="Wingdings 3" pitchFamily="18" charset="2"/>
              </a:rPr>
              <a:t>   právo </a:t>
            </a:r>
            <a:r>
              <a:rPr lang="cs-CZ" sz="2400" b="1" i="1" dirty="0">
                <a:solidFill>
                  <a:schemeClr val="bg1"/>
                </a:solidFill>
                <a:latin typeface="Comic Sans MS" pitchFamily="66" charset="0"/>
                <a:sym typeface="Wingdings 3" pitchFamily="18" charset="2"/>
              </a:rPr>
              <a:t>volit a podílet se na správě města, povinnost platit </a:t>
            </a:r>
            <a:r>
              <a:rPr lang="cs-CZ" sz="2400" b="1" i="1" dirty="0" smtClean="0">
                <a:solidFill>
                  <a:schemeClr val="bg1"/>
                </a:solidFill>
                <a:latin typeface="Comic Sans MS" pitchFamily="66" charset="0"/>
                <a:sym typeface="Wingdings 3" pitchFamily="18" charset="2"/>
              </a:rPr>
              <a:t>daně</a:t>
            </a:r>
            <a:br>
              <a:rPr lang="cs-CZ" sz="2400" b="1" i="1" dirty="0" smtClean="0">
                <a:solidFill>
                  <a:schemeClr val="bg1"/>
                </a:solidFill>
                <a:latin typeface="Comic Sans MS" pitchFamily="66" charset="0"/>
                <a:sym typeface="Wingdings 3" pitchFamily="18" charset="2"/>
              </a:rPr>
            </a:br>
            <a:r>
              <a:rPr lang="cs-CZ" sz="2400" b="1" i="1" dirty="0" smtClean="0">
                <a:solidFill>
                  <a:schemeClr val="bg1"/>
                </a:solidFill>
                <a:latin typeface="Comic Sans MS" pitchFamily="66" charset="0"/>
                <a:sym typeface="Wingdings 3" pitchFamily="18" charset="2"/>
              </a:rPr>
              <a:t>- </a:t>
            </a:r>
            <a:r>
              <a:rPr lang="cs-CZ" sz="2400" b="1" i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  <a:sym typeface="Wingdings 3" pitchFamily="18" charset="2"/>
              </a:rPr>
              <a:t>městská </a:t>
            </a:r>
            <a:r>
              <a:rPr lang="cs-CZ" sz="2400" b="1" i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  <a:sym typeface="Wingdings 3" pitchFamily="18" charset="2"/>
              </a:rPr>
              <a:t>rada</a:t>
            </a:r>
            <a:r>
              <a:rPr lang="cs-CZ" sz="2400" b="1" i="1" dirty="0">
                <a:solidFill>
                  <a:schemeClr val="bg1"/>
                </a:solidFill>
                <a:latin typeface="Comic Sans MS" pitchFamily="66" charset="0"/>
                <a:sym typeface="Wingdings 3" pitchFamily="18" charset="2"/>
              </a:rPr>
              <a:t>: tvořilo ji 12 konšelů v čele purkmistr</a:t>
            </a:r>
            <a:br>
              <a:rPr lang="cs-CZ" sz="2400" b="1" i="1" dirty="0">
                <a:solidFill>
                  <a:schemeClr val="bg1"/>
                </a:solidFill>
                <a:latin typeface="Comic Sans MS" pitchFamily="66" charset="0"/>
                <a:sym typeface="Wingdings 3" pitchFamily="18" charset="2"/>
              </a:rPr>
            </a:br>
            <a:r>
              <a:rPr lang="cs-CZ" sz="2400" b="1" i="1" dirty="0" smtClean="0">
                <a:solidFill>
                  <a:schemeClr val="bg1"/>
                </a:solidFill>
                <a:latin typeface="Comic Sans MS" pitchFamily="66" charset="0"/>
                <a:sym typeface="Wingdings 3" pitchFamily="18" charset="2"/>
              </a:rPr>
              <a:t>- ve </a:t>
            </a:r>
            <a:r>
              <a:rPr lang="cs-CZ" sz="2400" b="1" i="1" dirty="0">
                <a:solidFill>
                  <a:schemeClr val="bg1"/>
                </a:solidFill>
                <a:latin typeface="Comic Sans MS" pitchFamily="66" charset="0"/>
                <a:sym typeface="Wingdings 3" pitchFamily="18" charset="2"/>
              </a:rPr>
              <a:t>městě rychtář (zástupce vrchnosti).</a:t>
            </a:r>
            <a:br>
              <a:rPr lang="cs-CZ" sz="2400" b="1" i="1" dirty="0">
                <a:solidFill>
                  <a:schemeClr val="bg1"/>
                </a:solidFill>
                <a:latin typeface="Comic Sans MS" pitchFamily="66" charset="0"/>
                <a:sym typeface="Wingdings 3" pitchFamily="18" charset="2"/>
              </a:rPr>
            </a:br>
            <a:r>
              <a:rPr lang="cs-CZ" sz="2400" b="1" i="1" dirty="0" smtClean="0">
                <a:solidFill>
                  <a:schemeClr val="bg1"/>
                </a:solidFill>
                <a:latin typeface="Comic Sans MS" pitchFamily="66" charset="0"/>
                <a:sym typeface="Wingdings 3" pitchFamily="18" charset="2"/>
              </a:rPr>
              <a:t>pomocné </a:t>
            </a:r>
            <a:r>
              <a:rPr lang="cs-CZ" sz="2400" b="1" i="1" dirty="0">
                <a:solidFill>
                  <a:schemeClr val="bg1"/>
                </a:solidFill>
                <a:latin typeface="Comic Sans MS" pitchFamily="66" charset="0"/>
                <a:sym typeface="Wingdings 3" pitchFamily="18" charset="2"/>
              </a:rPr>
              <a:t>pracovní síly: nádeníci, sluhové…/zločinci/</a:t>
            </a:r>
            <a:br>
              <a:rPr lang="cs-CZ" sz="2400" b="1" i="1" dirty="0">
                <a:solidFill>
                  <a:schemeClr val="bg1"/>
                </a:solidFill>
                <a:latin typeface="Comic Sans MS" pitchFamily="66" charset="0"/>
                <a:sym typeface="Wingdings 3" pitchFamily="18" charset="2"/>
              </a:rPr>
            </a:br>
            <a:r>
              <a:rPr lang="cs-CZ" sz="2400" b="1" i="1" dirty="0" smtClean="0">
                <a:solidFill>
                  <a:schemeClr val="bg1"/>
                </a:solidFill>
                <a:latin typeface="Comic Sans MS" pitchFamily="66" charset="0"/>
                <a:sym typeface="Wingdings 3" pitchFamily="18" charset="2"/>
              </a:rPr>
              <a:t>- Židé </a:t>
            </a:r>
            <a:r>
              <a:rPr lang="cs-CZ" sz="2400" b="1" i="1" dirty="0">
                <a:solidFill>
                  <a:schemeClr val="bg1"/>
                </a:solidFill>
                <a:latin typeface="Comic Sans MS" pitchFamily="66" charset="0"/>
                <a:sym typeface="Wingdings 3" pitchFamily="18" charset="2"/>
              </a:rPr>
              <a:t>žili v tzv. ghettech.</a:t>
            </a:r>
            <a:r>
              <a:rPr lang="cs-CZ" sz="2400" b="1" i="1" dirty="0">
                <a:solidFill>
                  <a:schemeClr val="bg1"/>
                </a:solidFill>
                <a:sym typeface="Wingdings 3" pitchFamily="18" charset="2"/>
              </a:rPr>
              <a:t/>
            </a:r>
            <a:br>
              <a:rPr lang="cs-CZ" sz="2400" b="1" i="1" dirty="0">
                <a:solidFill>
                  <a:schemeClr val="bg1"/>
                </a:solidFill>
                <a:sym typeface="Wingdings 3" pitchFamily="18" charset="2"/>
              </a:rPr>
            </a:br>
            <a:endParaRPr lang="cs-CZ" sz="2400" b="1" i="1" dirty="0"/>
          </a:p>
        </p:txBody>
      </p:sp>
      <p:sp>
        <p:nvSpPr>
          <p:cNvPr id="6" name="Ovál 5"/>
          <p:cNvSpPr/>
          <p:nvPr/>
        </p:nvSpPr>
        <p:spPr>
          <a:xfrm>
            <a:off x="1907704" y="334789"/>
            <a:ext cx="6408711" cy="1149995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i="1" dirty="0" smtClean="0">
                <a:solidFill>
                  <a:srgbClr val="FFFF00"/>
                </a:solidFill>
              </a:rPr>
              <a:t>Správa města</a:t>
            </a:r>
            <a:endParaRPr lang="cs-CZ" sz="4800" i="1" dirty="0">
              <a:solidFill>
                <a:srgbClr val="FFFF00"/>
              </a:solidFill>
            </a:endParaRPr>
          </a:p>
        </p:txBody>
      </p:sp>
      <p:pic>
        <p:nvPicPr>
          <p:cNvPr id="7" name="Picture 8" descr="C:\Users\mzavisova\AppData\Local\Microsoft\Windows\Temporary Internet Files\Content.IE5\377NIBZT\MC9003082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989" y="4077072"/>
            <a:ext cx="3200011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6895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3203848" y="0"/>
            <a:ext cx="4968552" cy="141277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i="1" dirty="0" smtClean="0">
                <a:solidFill>
                  <a:srgbClr val="FFFF00"/>
                </a:solidFill>
              </a:rPr>
              <a:t>Práva měst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87624" y="1412776"/>
            <a:ext cx="7848872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i="1" dirty="0" smtClean="0">
                <a:solidFill>
                  <a:schemeClr val="bg1"/>
                </a:solidFill>
              </a:rPr>
              <a:t>právo stavit si hradby</a:t>
            </a:r>
          </a:p>
          <a:p>
            <a:pPr>
              <a:buFontTx/>
              <a:buChar char="-"/>
            </a:pPr>
            <a:r>
              <a:rPr lang="cs-CZ" sz="3200" i="1" dirty="0" smtClean="0">
                <a:solidFill>
                  <a:schemeClr val="bg1"/>
                </a:solidFill>
              </a:rPr>
              <a:t> právo mít znak</a:t>
            </a:r>
          </a:p>
          <a:p>
            <a:pPr>
              <a:buFontTx/>
              <a:buChar char="-"/>
            </a:pPr>
            <a:r>
              <a:rPr lang="cs-CZ" sz="3200" i="1" dirty="0" smtClean="0">
                <a:solidFill>
                  <a:schemeClr val="bg1"/>
                </a:solidFill>
              </a:rPr>
              <a:t> hrdelní a soudní právo</a:t>
            </a:r>
          </a:p>
          <a:p>
            <a:pPr>
              <a:buFontTx/>
              <a:buChar char="-"/>
            </a:pPr>
            <a:r>
              <a:rPr lang="cs-CZ" sz="3200" i="1" dirty="0" smtClean="0">
                <a:solidFill>
                  <a:schemeClr val="bg1"/>
                </a:solidFill>
              </a:rPr>
              <a:t> tržní právo</a:t>
            </a:r>
          </a:p>
          <a:p>
            <a:pPr>
              <a:buFontTx/>
              <a:buChar char="-"/>
            </a:pPr>
            <a:r>
              <a:rPr lang="cs-CZ" sz="3200" i="1" dirty="0" smtClean="0">
                <a:solidFill>
                  <a:schemeClr val="bg1"/>
                </a:solidFill>
              </a:rPr>
              <a:t> právo mílové </a:t>
            </a:r>
            <a:r>
              <a:rPr lang="cs-CZ" sz="3200" i="1" dirty="0" smtClean="0">
                <a:solidFill>
                  <a:schemeClr val="bg1"/>
                </a:solidFill>
                <a:sym typeface="Wingdings 3" pitchFamily="18" charset="2"/>
              </a:rPr>
              <a:t>(v okruhu jedné míle od města se nesměl usídlil cizí řemeslník)</a:t>
            </a:r>
          </a:p>
          <a:p>
            <a:pPr>
              <a:buFontTx/>
              <a:buChar char="-"/>
            </a:pPr>
            <a:r>
              <a:rPr lang="cs-CZ" sz="3200" i="1" dirty="0" smtClean="0">
                <a:solidFill>
                  <a:schemeClr val="bg1"/>
                </a:solidFill>
                <a:sym typeface="Wingdings 3" pitchFamily="18" charset="2"/>
              </a:rPr>
              <a:t> právo várečné </a:t>
            </a:r>
          </a:p>
          <a:p>
            <a:r>
              <a:rPr lang="cs-CZ" sz="3200" i="1" dirty="0" smtClean="0">
                <a:solidFill>
                  <a:schemeClr val="bg1"/>
                </a:solidFill>
                <a:sym typeface="Wingdings 3" pitchFamily="18" charset="2"/>
              </a:rPr>
              <a:t>(vařit a prodávat pivo)</a:t>
            </a:r>
          </a:p>
        </p:txBody>
      </p:sp>
      <p:pic>
        <p:nvPicPr>
          <p:cNvPr id="7" name="Picture 7" descr="C:\Users\mzavisova\AppData\Local\Microsoft\Windows\Temporary Internet Files\Content.IE5\I1X848N6\MC90043436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334772"/>
            <a:ext cx="3275856" cy="2235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601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683568" y="1340768"/>
            <a:ext cx="846043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0" lvl="2" indent="-228600"/>
            <a:r>
              <a:rPr lang="cs-CZ" sz="3200" b="1" i="1" dirty="0" smtClean="0">
                <a:solidFill>
                  <a:schemeClr val="bg1"/>
                </a:solidFill>
              </a:rPr>
              <a:t>ZDROJ OBRÁZKŮ A ILUSTRACÍ</a:t>
            </a:r>
          </a:p>
          <a:p>
            <a:pPr marL="1143000" lvl="2" indent="-228600"/>
            <a:r>
              <a:rPr lang="cs-CZ" sz="3200" b="1" i="1" dirty="0" smtClean="0">
                <a:solidFill>
                  <a:schemeClr val="bg1"/>
                </a:solidFill>
              </a:rPr>
              <a:t>www.office.microsoft.com </a:t>
            </a:r>
          </a:p>
          <a:p>
            <a:pPr marL="0" lvl="2"/>
            <a:r>
              <a:rPr lang="cs-CZ" sz="3200" b="1" i="1" smtClean="0">
                <a:solidFill>
                  <a:schemeClr val="bg1"/>
                </a:solidFill>
              </a:rPr>
              <a:t>     CITACE</a:t>
            </a:r>
            <a:r>
              <a:rPr lang="cs-CZ" sz="3200" b="1" i="1" dirty="0">
                <a:solidFill>
                  <a:schemeClr val="bg1"/>
                </a:solidFill>
              </a:rPr>
              <a:t>: archiv autora</a:t>
            </a:r>
          </a:p>
          <a:p>
            <a:endParaRPr lang="cs-CZ" sz="3200" i="1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62441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50</TotalTime>
  <Words>178</Words>
  <Application>Microsoft Office PowerPoint</Application>
  <PresentationFormat>Předvádění na obrazovce (4:3)</PresentationFormat>
  <Paragraphs>43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1</vt:lpstr>
      <vt:lpstr>Prezentace aplikace PowerPoint</vt:lpstr>
      <vt:lpstr>Vznik měst</vt:lpstr>
      <vt:lpstr>- v období raného středověku málo měst - města vznikala v místech osad, u klášterů, hradů nebo na zeleném drnu (nově vybrané místo) - měšťané - nová vrstva společnosti - u nás stavěli města i němečtí kolonisté - města: 1. královská - založil a řídil král (řemeslná, horní, věnná)       2. poddanská - patřila šlechtě        nebo církvi    </vt:lpstr>
      <vt:lpstr>Vzhled středověkého města</vt:lpstr>
      <vt:lpstr> - plnoprávní občané vlastnili domy, měli    právo volit a podílet se na správě města, povinnost platit daně - městská rada: tvořilo ji 12 konšelů v čele purkmistr - ve městě rychtář (zástupce vrchnosti). pomocné pracovní síly: nádeníci, sluhové…/zločinci/ - Židé žili v tzv. ghettech.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7.třída</dc:title>
  <dc:creator>MIL</dc:creator>
  <cp:lastModifiedBy>install</cp:lastModifiedBy>
  <cp:revision>6</cp:revision>
  <dcterms:created xsi:type="dcterms:W3CDTF">2012-03-10T15:37:51Z</dcterms:created>
  <dcterms:modified xsi:type="dcterms:W3CDTF">2012-03-10T18:55:30Z</dcterms:modified>
</cp:coreProperties>
</file>