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93" r:id="rId3"/>
    <p:sldId id="298" r:id="rId4"/>
    <p:sldId id="299" r:id="rId5"/>
    <p:sldId id="294" r:id="rId6"/>
    <p:sldId id="296" r:id="rId7"/>
    <p:sldId id="300" r:id="rId8"/>
    <p:sldId id="295" r:id="rId9"/>
    <p:sldId id="297" r:id="rId10"/>
    <p:sldId id="301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F3C1A4-5FEC-4A24-A765-3E87396CFFDE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AFBB7EC-7B2D-4CCC-8827-7F2B8A8EE109}">
      <dgm:prSet phldrT="[Text]"/>
      <dgm:spPr/>
      <dgm:t>
        <a:bodyPr/>
        <a:lstStyle/>
        <a:p>
          <a:r>
            <a:rPr lang="cs-CZ" b="1" dirty="0" err="1" smtClean="0"/>
            <a:t>Rakousko</a:t>
          </a:r>
          <a:r>
            <a:rPr lang="cs-CZ" b="1" dirty="0" smtClean="0"/>
            <a:t>-Uhersko +Německo+Itálie</a:t>
          </a:r>
          <a:endParaRPr lang="cs-CZ" b="1" dirty="0"/>
        </a:p>
      </dgm:t>
    </dgm:pt>
    <dgm:pt modelId="{21159F59-2AF8-45D1-9E2A-D64268E72A2B}" type="parTrans" cxnId="{A7854D99-385A-44B7-A88B-EB4CDFFECA7A}">
      <dgm:prSet/>
      <dgm:spPr/>
      <dgm:t>
        <a:bodyPr/>
        <a:lstStyle/>
        <a:p>
          <a:endParaRPr lang="cs-CZ"/>
        </a:p>
      </dgm:t>
    </dgm:pt>
    <dgm:pt modelId="{171B72C4-8618-4754-BC93-30517A77CE91}" type="sibTrans" cxnId="{A7854D99-385A-44B7-A88B-EB4CDFFECA7A}">
      <dgm:prSet/>
      <dgm:spPr/>
      <dgm:t>
        <a:bodyPr/>
        <a:lstStyle/>
        <a:p>
          <a:endParaRPr lang="cs-CZ"/>
        </a:p>
      </dgm:t>
    </dgm:pt>
    <dgm:pt modelId="{5505591C-6F34-41D2-AB4F-CB6FF441AAC1}">
      <dgm:prSet phldrT="[Text]"/>
      <dgm:spPr/>
      <dgm:t>
        <a:bodyPr/>
        <a:lstStyle/>
        <a:p>
          <a:r>
            <a:rPr lang="cs-CZ" b="1" dirty="0" smtClean="0"/>
            <a:t>Velká Británie +Francie+Rusko</a:t>
          </a:r>
          <a:endParaRPr lang="cs-CZ" b="1" dirty="0"/>
        </a:p>
      </dgm:t>
    </dgm:pt>
    <dgm:pt modelId="{DD696110-6112-4BDF-94A9-B8F443B3E6F9}" type="parTrans" cxnId="{12B1C3F4-86EB-4DE6-AA94-8666C8CD0A4A}">
      <dgm:prSet/>
      <dgm:spPr/>
      <dgm:t>
        <a:bodyPr/>
        <a:lstStyle/>
        <a:p>
          <a:endParaRPr lang="cs-CZ"/>
        </a:p>
      </dgm:t>
    </dgm:pt>
    <dgm:pt modelId="{747D703A-B279-4A61-BA3A-BEF6433340FD}" type="sibTrans" cxnId="{12B1C3F4-86EB-4DE6-AA94-8666C8CD0A4A}">
      <dgm:prSet/>
      <dgm:spPr/>
      <dgm:t>
        <a:bodyPr/>
        <a:lstStyle/>
        <a:p>
          <a:endParaRPr lang="cs-CZ"/>
        </a:p>
      </dgm:t>
    </dgm:pt>
    <dgm:pt modelId="{DB82E842-D95B-443B-966F-A6281E4003DD}" type="pres">
      <dgm:prSet presAssocID="{65F3C1A4-5FEC-4A24-A765-3E87396CFFD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FF276A-97F3-4FB3-ACB2-19A48536466D}" type="pres">
      <dgm:prSet presAssocID="{0AFBB7EC-7B2D-4CCC-8827-7F2B8A8EE109}" presName="arrow" presStyleLbl="node1" presStyleIdx="0" presStyleCnt="2" custScaleX="70392" custRadScaleRad="100095" custRadScaleInc="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984A02-27CB-42CB-BABD-9E3B2250E13F}" type="pres">
      <dgm:prSet presAssocID="{5505591C-6F34-41D2-AB4F-CB6FF441AAC1}" presName="arrow" presStyleLbl="node1" presStyleIdx="1" presStyleCnt="2" custScaleX="704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653E52-7397-43CA-85E4-4B6C877FAA1E}" type="presOf" srcId="{65F3C1A4-5FEC-4A24-A765-3E87396CFFDE}" destId="{DB82E842-D95B-443B-966F-A6281E4003DD}" srcOrd="0" destOrd="0" presId="urn:microsoft.com/office/officeart/2005/8/layout/arrow5"/>
    <dgm:cxn modelId="{12B1C3F4-86EB-4DE6-AA94-8666C8CD0A4A}" srcId="{65F3C1A4-5FEC-4A24-A765-3E87396CFFDE}" destId="{5505591C-6F34-41D2-AB4F-CB6FF441AAC1}" srcOrd="1" destOrd="0" parTransId="{DD696110-6112-4BDF-94A9-B8F443B3E6F9}" sibTransId="{747D703A-B279-4A61-BA3A-BEF6433340FD}"/>
    <dgm:cxn modelId="{77D7282B-F623-47B2-8096-4BCA0BA31ACD}" type="presOf" srcId="{5505591C-6F34-41D2-AB4F-CB6FF441AAC1}" destId="{50984A02-27CB-42CB-BABD-9E3B2250E13F}" srcOrd="0" destOrd="0" presId="urn:microsoft.com/office/officeart/2005/8/layout/arrow5"/>
    <dgm:cxn modelId="{A7854D99-385A-44B7-A88B-EB4CDFFECA7A}" srcId="{65F3C1A4-5FEC-4A24-A765-3E87396CFFDE}" destId="{0AFBB7EC-7B2D-4CCC-8827-7F2B8A8EE109}" srcOrd="0" destOrd="0" parTransId="{21159F59-2AF8-45D1-9E2A-D64268E72A2B}" sibTransId="{171B72C4-8618-4754-BC93-30517A77CE91}"/>
    <dgm:cxn modelId="{4A5E6FAF-1ACC-4E0B-A4FE-9BA9C8BB8A33}" type="presOf" srcId="{0AFBB7EC-7B2D-4CCC-8827-7F2B8A8EE109}" destId="{B8FF276A-97F3-4FB3-ACB2-19A48536466D}" srcOrd="0" destOrd="0" presId="urn:microsoft.com/office/officeart/2005/8/layout/arrow5"/>
    <dgm:cxn modelId="{6274795B-7E51-4ACF-85A7-E2EB8CB56B1E}" type="presParOf" srcId="{DB82E842-D95B-443B-966F-A6281E4003DD}" destId="{B8FF276A-97F3-4FB3-ACB2-19A48536466D}" srcOrd="0" destOrd="0" presId="urn:microsoft.com/office/officeart/2005/8/layout/arrow5"/>
    <dgm:cxn modelId="{3A5887BE-4BF5-48C0-882F-7FD9DFB33AD4}" type="presParOf" srcId="{DB82E842-D95B-443B-966F-A6281E4003DD}" destId="{50984A02-27CB-42CB-BABD-9E3B2250E13F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8FF276A-97F3-4FB3-ACB2-19A48536466D}">
      <dsp:nvSpPr>
        <dsp:cNvPr id="0" name=""/>
        <dsp:cNvSpPr/>
      </dsp:nvSpPr>
      <dsp:spPr>
        <a:xfrm rot="16200000">
          <a:off x="592003" y="879235"/>
          <a:ext cx="2814934" cy="399894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err="1" smtClean="0"/>
            <a:t>Rakousko</a:t>
          </a:r>
          <a:r>
            <a:rPr lang="cs-CZ" sz="3100" b="1" kern="1200" dirty="0" smtClean="0"/>
            <a:t>-Uhersko +Německo+Itálie</a:t>
          </a:r>
          <a:endParaRPr lang="cs-CZ" sz="3100" b="1" kern="1200" dirty="0"/>
        </a:p>
      </dsp:txBody>
      <dsp:txXfrm rot="16200000">
        <a:off x="592003" y="879235"/>
        <a:ext cx="2814934" cy="3998940"/>
      </dsp:txXfrm>
    </dsp:sp>
    <dsp:sp modelId="{50984A02-27CB-42CB-BABD-9E3B2250E13F}">
      <dsp:nvSpPr>
        <dsp:cNvPr id="0" name=""/>
        <dsp:cNvSpPr/>
      </dsp:nvSpPr>
      <dsp:spPr>
        <a:xfrm rot="5400000">
          <a:off x="4869886" y="880849"/>
          <a:ext cx="2818093" cy="399894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Velká Británie +Francie+Rusko</a:t>
          </a:r>
          <a:endParaRPr lang="cs-CZ" sz="3100" b="1" kern="1200" dirty="0"/>
        </a:p>
      </dsp:txBody>
      <dsp:txXfrm rot="5400000">
        <a:off x="4869886" y="880849"/>
        <a:ext cx="2818093" cy="3998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Soldánová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VY_32_INOVACE_12C_17_Průběh 1. světové války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11. 5.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8.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doplnění výkladu učiva 1. světové války, žákům slouží jako stručná základní osnova událostí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během války, vložené mapy pomohou vytvořit představu o stavu před válkou a po ní.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>
                <a:alpha val="31000"/>
              </a:srgb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Bookman Old Style" pitchFamily="18" charset="0"/>
              </a:rPr>
              <a:t>1. světová válka 1914-1918</a:t>
            </a:r>
            <a:endParaRPr lang="cs-CZ" sz="40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</a:pPr>
            <a:r>
              <a:rPr lang="cs-CZ" sz="8000" i="1" dirty="0" smtClean="0">
                <a:solidFill>
                  <a:srgbClr val="C00000"/>
                </a:solidFill>
                <a:latin typeface="Bookman Old Style" pitchFamily="18" charset="0"/>
              </a:rPr>
              <a:t>Záminka</a:t>
            </a:r>
            <a:r>
              <a:rPr lang="cs-CZ" sz="8000" dirty="0" smtClean="0">
                <a:solidFill>
                  <a:srgbClr val="C00000"/>
                </a:solidFill>
                <a:latin typeface="Bookman Old Style" pitchFamily="18" charset="0"/>
              </a:rPr>
              <a:t>: </a:t>
            </a:r>
            <a:r>
              <a:rPr lang="cs-CZ" sz="8000" dirty="0" smtClean="0">
                <a:latin typeface="Bookman Old Style" pitchFamily="18" charset="0"/>
              </a:rPr>
              <a:t>atentát na následníka trůnu Františka Ferdinanda d´Este(synovec Františka Josefa I.) 28.6.1914  v Sarajevu, </a:t>
            </a:r>
            <a:r>
              <a:rPr lang="cs-CZ" sz="8000" dirty="0" err="1" smtClean="0">
                <a:latin typeface="Bookman Old Style" pitchFamily="18" charset="0"/>
              </a:rPr>
              <a:t>hl.m</a:t>
            </a:r>
            <a:r>
              <a:rPr lang="cs-CZ" sz="8000" dirty="0" smtClean="0">
                <a:latin typeface="Bookman Old Style" pitchFamily="18" charset="0"/>
              </a:rPr>
              <a:t>. Bosny</a:t>
            </a:r>
          </a:p>
          <a:p>
            <a:pPr>
              <a:lnSpc>
                <a:spcPct val="170000"/>
              </a:lnSpc>
            </a:pPr>
            <a:r>
              <a:rPr lang="cs-CZ" sz="8000" i="1" dirty="0" smtClean="0">
                <a:solidFill>
                  <a:srgbClr val="C00000"/>
                </a:solidFill>
                <a:latin typeface="Bookman Old Style" pitchFamily="18" charset="0"/>
              </a:rPr>
              <a:t>Příčina</a:t>
            </a:r>
            <a:r>
              <a:rPr lang="cs-CZ" sz="8000" dirty="0" smtClean="0">
                <a:solidFill>
                  <a:srgbClr val="C00000"/>
                </a:solidFill>
                <a:latin typeface="Bookman Old Style" pitchFamily="18" charset="0"/>
              </a:rPr>
              <a:t>: </a:t>
            </a:r>
            <a:r>
              <a:rPr lang="cs-CZ" sz="8000" dirty="0" smtClean="0">
                <a:latin typeface="Bookman Old Style" pitchFamily="18" charset="0"/>
              </a:rPr>
              <a:t>Boj o nové rozdělení světa nebo udržení svých pozic</a:t>
            </a:r>
          </a:p>
          <a:p>
            <a:pPr>
              <a:lnSpc>
                <a:spcPct val="170000"/>
              </a:lnSpc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lnSpc>
                <a:spcPct val="170000"/>
              </a:lnSpc>
            </a:pP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>
                <a:alpha val="31000"/>
              </a:srgb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1. světová válka 1914-1918</a:t>
            </a:r>
            <a:endParaRPr lang="cs-CZ" sz="4000" dirty="0">
              <a:solidFill>
                <a:srgbClr val="C00000"/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395536" y="836712"/>
          <a:ext cx="8280920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28184" y="404664"/>
            <a:ext cx="25202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Evropa v roce </a:t>
            </a:r>
            <a:r>
              <a:rPr lang="cs-CZ" b="1" dirty="0" smtClean="0">
                <a:latin typeface="Bookman Old Style" pitchFamily="18" charset="0"/>
              </a:rPr>
              <a:t>1914</a:t>
            </a:r>
            <a:endParaRPr lang="cs-CZ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>
                <a:alpha val="31000"/>
              </a:srgb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Bookman Old Style" pitchFamily="18" charset="0"/>
              </a:rPr>
              <a:t>1. světová válka 1914-1</a:t>
            </a:r>
            <a:r>
              <a:rPr lang="cs-CZ" sz="4000" dirty="0" smtClean="0">
                <a:solidFill>
                  <a:srgbClr val="C00000"/>
                </a:solidFill>
              </a:rPr>
              <a:t>918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429156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Bookman Old Style" pitchFamily="18" charset="0"/>
              </a:rPr>
              <a:t>Výroba v továrnách zaměřena na potřeby války</a:t>
            </a:r>
          </a:p>
          <a:p>
            <a:r>
              <a:rPr lang="cs-CZ" dirty="0" smtClean="0">
                <a:latin typeface="Bookman Old Style" pitchFamily="18" charset="0"/>
              </a:rPr>
              <a:t>Použity nové zbraně: Britové – tanky, Němci – otravný plyn a řiditelné vzducholodě, obě strany – letadla</a:t>
            </a:r>
          </a:p>
          <a:p>
            <a:r>
              <a:rPr lang="cs-CZ" dirty="0" smtClean="0">
                <a:latin typeface="Bookman Old Style" pitchFamily="18" charset="0"/>
              </a:rPr>
              <a:t>Zemědělství nestačilo zásobovat potravinami ani frontu, ani </a:t>
            </a:r>
            <a:r>
              <a:rPr lang="cs-CZ" dirty="0" smtClean="0">
                <a:latin typeface="Bookman Old Style" pitchFamily="18" charset="0"/>
              </a:rPr>
              <a:t>zázemí</a:t>
            </a:r>
            <a:endParaRPr lang="cs-CZ" dirty="0" smtClean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>
                <a:alpha val="31000"/>
              </a:srgb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Bookman Old Style" pitchFamily="18" charset="0"/>
              </a:rPr>
              <a:t>1. světová válka </a:t>
            </a:r>
            <a:r>
              <a:rPr lang="cs-CZ" sz="4000" dirty="0" smtClean="0">
                <a:solidFill>
                  <a:srgbClr val="C00000"/>
                </a:solidFill>
                <a:latin typeface="Bookman Old Style" pitchFamily="18" charset="0"/>
              </a:rPr>
              <a:t>1914-1918 a české země</a:t>
            </a:r>
            <a:endParaRPr lang="cs-CZ" sz="40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Bookman Old Style" pitchFamily="18" charset="0"/>
              </a:rPr>
              <a:t>Dodávky na frontu a pro rakouské země musely plnit hlavně české země</a:t>
            </a:r>
          </a:p>
          <a:p>
            <a:r>
              <a:rPr lang="cs-CZ" dirty="0" smtClean="0">
                <a:latin typeface="Bookman Old Style" pitchFamily="18" charset="0"/>
              </a:rPr>
              <a:t>Češi nespokojeni s rakouskou vládou a rakouské úřady se chovaly k Čechům nepřátelsky</a:t>
            </a:r>
          </a:p>
          <a:p>
            <a:r>
              <a:rPr lang="cs-CZ" dirty="0" smtClean="0">
                <a:latin typeface="Bookman Old Style" pitchFamily="18" charset="0"/>
              </a:rPr>
              <a:t>Češi nechtějí žít pod habsburskou vládou!</a:t>
            </a:r>
          </a:p>
          <a:p>
            <a:endParaRPr lang="cs-CZ" sz="35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>
                <a:alpha val="31000"/>
              </a:srgb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476672"/>
            <a:ext cx="2818656" cy="5890666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z</a:t>
            </a:r>
            <a:r>
              <a:rPr lang="cs-CZ" sz="2000" dirty="0" smtClean="0">
                <a:latin typeface="Bookman Old Style" pitchFamily="18" charset="0"/>
              </a:rPr>
              <a:t>ákopová válka na západní frontě</a:t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/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>německý dvouplošník Albatros D. III</a:t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/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>britský tank </a:t>
            </a:r>
            <a:r>
              <a:rPr lang="cs-CZ" sz="2000" dirty="0" err="1" smtClean="0">
                <a:latin typeface="Bookman Old Style" pitchFamily="18" charset="0"/>
              </a:rPr>
              <a:t>Mark</a:t>
            </a:r>
            <a:r>
              <a:rPr lang="cs-CZ" sz="2000" dirty="0" smtClean="0">
                <a:latin typeface="Bookman Old Style" pitchFamily="18" charset="0"/>
              </a:rPr>
              <a:t> překračuje zákop</a:t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/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>kulomet </a:t>
            </a:r>
            <a:r>
              <a:rPr lang="cs-CZ" sz="2000" dirty="0" err="1" smtClean="0">
                <a:latin typeface="Bookman Old Style" pitchFamily="18" charset="0"/>
              </a:rPr>
              <a:t>Vickers</a:t>
            </a:r>
            <a:r>
              <a:rPr lang="cs-CZ" sz="2000" dirty="0" smtClean="0">
                <a:latin typeface="Bookman Old Style" pitchFamily="18" charset="0"/>
              </a:rPr>
              <a:t/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/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>bitevní loď Královského </a:t>
            </a:r>
            <a:r>
              <a:rPr lang="cs-CZ" sz="2000" dirty="0" err="1" smtClean="0">
                <a:latin typeface="Bookman Old Style" pitchFamily="18" charset="0"/>
              </a:rPr>
              <a:t>námořnistva</a:t>
            </a:r>
            <a:r>
              <a:rPr lang="cs-CZ" sz="2000" dirty="0" smtClean="0">
                <a:latin typeface="Bookman Old Style" pitchFamily="18" charset="0"/>
              </a:rPr>
              <a:t/>
            </a:r>
            <a:br>
              <a:rPr lang="cs-CZ" sz="2000" dirty="0" smtClean="0">
                <a:latin typeface="Bookman Old Style" pitchFamily="18" charset="0"/>
              </a:rPr>
            </a:br>
            <a:r>
              <a:rPr lang="cs-CZ" sz="2000" dirty="0" smtClean="0">
                <a:latin typeface="Bookman Old Style" pitchFamily="18" charset="0"/>
              </a:rPr>
              <a:t>potápějící </a:t>
            </a:r>
            <a:r>
              <a:rPr lang="cs-CZ" sz="2000" dirty="0" smtClean="0">
                <a:latin typeface="Bookman Old Style" pitchFamily="18" charset="0"/>
              </a:rPr>
              <a:t>se po zasažení minou v </a:t>
            </a:r>
            <a:r>
              <a:rPr lang="cs-CZ" sz="2000" dirty="0" smtClean="0">
                <a:latin typeface="Bookman Old Style" pitchFamily="18" charset="0"/>
              </a:rPr>
              <a:t>bitvě o Gallipoli</a:t>
            </a:r>
            <a:endParaRPr lang="cs-CZ" sz="2000" dirty="0">
              <a:latin typeface="Bookman Old Style" pitchFamily="18" charset="0"/>
            </a:endParaRPr>
          </a:p>
        </p:txBody>
      </p:sp>
      <p:pic>
        <p:nvPicPr>
          <p:cNvPr id="4" name="Zástupný symbol pro obsah 3" descr="442px-WW1_TitlePicture_For_Wikipedia_Articl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476672"/>
            <a:ext cx="4312276" cy="585376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>
                <a:alpha val="31000"/>
              </a:srgb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1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. světová válka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1914-1918 - d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ůsledky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:</a:t>
            </a:r>
            <a:r>
              <a:rPr lang="cs-CZ" b="1" u="sng" dirty="0" smtClean="0">
                <a:latin typeface="Bookman Old Style" pitchFamily="18" charset="0"/>
              </a:rPr>
              <a:t/>
            </a:r>
            <a:br>
              <a:rPr lang="cs-CZ" b="1" u="sng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Padlo </a:t>
            </a:r>
            <a:r>
              <a:rPr lang="cs-CZ" dirty="0" smtClean="0">
                <a:latin typeface="Bookman Old Style" pitchFamily="18" charset="0"/>
              </a:rPr>
              <a:t>10 miliónů vojáků, 20 miliónů bylo zraněno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Obrovské ztráty na civilním obyvatelstvu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Hospodářství v katastrofálním </a:t>
            </a:r>
            <a:r>
              <a:rPr lang="cs-CZ" dirty="0" smtClean="0">
                <a:latin typeface="Bookman Old Style" pitchFamily="18" charset="0"/>
              </a:rPr>
              <a:t>stavu</a:t>
            </a:r>
            <a:endParaRPr lang="cs-CZ" dirty="0" smtClean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>
                <a:alpha val="31000"/>
              </a:srgb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1. světová válka 1914-1918 - důsledky:</a:t>
            </a:r>
            <a:endParaRPr lang="cs-CZ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Technický pokrok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Emancipace žen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Vznik nových států v Evropě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Vznik nových ideologií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429000"/>
          <a:ext cx="8280920" cy="2284457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402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3555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Evropa v roce 1914.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2012-06-07]. Dostupné z: http://cs.wikipedia.org/wiki/Soubor:Europe_1914.jpg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1. světová válka.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2012-06-07]. Dostupné z: http://cs.wikipedia.org/wiki/Soubor:WW1_TitlePicture_For_Wikipedia_Article.jpg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Evropa v roce 1923.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2012-06-07]. Dostupné z: http://cs.wikipedia.org/wiki/Soubor:Map_Europe_1923-cs.svg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91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249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1. světová válka 1914-1918</vt:lpstr>
      <vt:lpstr>1. světová válka 1914-1918</vt:lpstr>
      <vt:lpstr>Snímek 4</vt:lpstr>
      <vt:lpstr>1. světová válka 1914-1918</vt:lpstr>
      <vt:lpstr>1. světová válka 1914-1918 a české země</vt:lpstr>
      <vt:lpstr>zákopová válka na západní frontě  německý dvouplošník Albatros D. III  britský tank Mark překračuje zákop  kulomet Vickers  bitevní loď Královského námořnistva potápějící se po zasažení minou v bitvě o Gallipoli</vt:lpstr>
      <vt:lpstr> 1. světová válka 1914-1918 - důsledky: </vt:lpstr>
      <vt:lpstr>1. světová válka 1914-1918 - důsledky: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17</cp:revision>
  <dcterms:created xsi:type="dcterms:W3CDTF">2012-04-04T05:08:45Z</dcterms:created>
  <dcterms:modified xsi:type="dcterms:W3CDTF">2012-06-07T11:58:14Z</dcterms:modified>
</cp:coreProperties>
</file>