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69" r:id="rId3"/>
    <p:sldId id="258" r:id="rId4"/>
    <p:sldId id="260" r:id="rId5"/>
    <p:sldId id="259" r:id="rId6"/>
    <p:sldId id="261" r:id="rId7"/>
    <p:sldId id="263" r:id="rId8"/>
    <p:sldId id="262" r:id="rId9"/>
    <p:sldId id="264" r:id="rId10"/>
    <p:sldId id="265" r:id="rId11"/>
    <p:sldId id="266" r:id="rId12"/>
    <p:sldId id="27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  <a:srgbClr val="66CCFF"/>
    <a:srgbClr val="FF99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6" d="100"/>
          <a:sy n="86" d="100"/>
        </p:scale>
        <p:origin x="-1050" y="3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3F47F-58D9-4DE7-85B8-B4268B3A4162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A7EFA4-D092-41AC-844A-FDEC592BE4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3F47F-58D9-4DE7-85B8-B4268B3A4162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A7EFA4-D092-41AC-844A-FDEC592BE4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3F47F-58D9-4DE7-85B8-B4268B3A4162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A7EFA4-D092-41AC-844A-FDEC592BE4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3F47F-58D9-4DE7-85B8-B4268B3A4162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A7EFA4-D092-41AC-844A-FDEC592BE4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3F47F-58D9-4DE7-85B8-B4268B3A4162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A7EFA4-D092-41AC-844A-FDEC592BE4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3F47F-58D9-4DE7-85B8-B4268B3A4162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A7EFA4-D092-41AC-844A-FDEC592BE4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3F47F-58D9-4DE7-85B8-B4268B3A4162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A7EFA4-D092-41AC-844A-FDEC592BE4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3F47F-58D9-4DE7-85B8-B4268B3A4162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A7EFA4-D092-41AC-844A-FDEC592BE4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3F47F-58D9-4DE7-85B8-B4268B3A4162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A7EFA4-D092-41AC-844A-FDEC592BE4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3F47F-58D9-4DE7-85B8-B4268B3A4162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A7EFA4-D092-41AC-844A-FDEC592BE4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3F47F-58D9-4DE7-85B8-B4268B3A4162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A7EFA4-D092-41AC-844A-FDEC592BE4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43F47F-58D9-4DE7-85B8-B4268B3A4162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A7EFA4-D092-41AC-844A-FDEC592BE45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-612576" y="7677472"/>
            <a:ext cx="9937104" cy="504056"/>
          </a:xfrm>
        </p:spPr>
        <p:txBody>
          <a:bodyPr>
            <a:normAutofit fontScale="90000"/>
          </a:bodyPr>
          <a:lstStyle/>
          <a:p>
            <a:pPr algn="l"/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059832" y="7173416"/>
            <a:ext cx="5680720" cy="504056"/>
          </a:xfrm>
        </p:spPr>
        <p:txBody>
          <a:bodyPr>
            <a:normAutofit fontScale="92500" lnSpcReduction="10000"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52507351"/>
              </p:ext>
            </p:extLst>
          </p:nvPr>
        </p:nvGraphicFramePr>
        <p:xfrm>
          <a:off x="539552" y="2348880"/>
          <a:ext cx="7920880" cy="367662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920880"/>
              </a:tblGrid>
              <a:tr h="893055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           léčebně, Janské Lázně, Horní promenáda 268</a:t>
                      </a:r>
                    </a:p>
                  </a:txBody>
                  <a:tcPr/>
                </a:tc>
              </a:tr>
              <a:tr h="568824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Jitka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Langerová 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17.1.2012</a:t>
                      </a:r>
                    </a:p>
                  </a:txBody>
                  <a:tcPr/>
                </a:tc>
              </a:tr>
              <a:tr h="568824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smtClean="0">
                          <a:latin typeface="Times New Roman" pitchFamily="18" charset="0"/>
                          <a:cs typeface="Times New Roman" pitchFamily="18" charset="0"/>
                        </a:rPr>
                        <a:t>VY_32_INOVACE_12_ČESKÝ</a:t>
                      </a:r>
                      <a:r>
                        <a:rPr lang="cs-CZ" sz="2400" baseline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68824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Tvarosloví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- číslovky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 </a:t>
                      </a:r>
                    </a:p>
                    <a:p>
                      <a:pPr algn="l"/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r>
                        <a:rPr lang="cs-CZ" sz="2400" b="1" baseline="0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baseline="0" smtClean="0">
                          <a:latin typeface="Times New Roman" pitchFamily="18" charset="0"/>
                          <a:cs typeface="Times New Roman" pitchFamily="18" charset="0"/>
                        </a:rPr>
                        <a:t>8.-9.</a:t>
                      </a:r>
                      <a:endParaRPr lang="cs-CZ" sz="2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68824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268760"/>
            <a:ext cx="8229600" cy="2304256"/>
          </a:xfrm>
          <a:solidFill>
            <a:schemeClr val="tx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8000" b="1" dirty="0" smtClean="0"/>
              <a:t>ČÍSLOVKY</a:t>
            </a:r>
            <a:endParaRPr lang="cs-CZ" sz="8000" b="1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4. Číslovky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932856"/>
            <a:ext cx="8229600" cy="4736504"/>
          </a:xfrm>
        </p:spPr>
        <p:txBody>
          <a:bodyPr>
            <a:normAutofit/>
          </a:bodyPr>
          <a:lstStyle/>
          <a:p>
            <a:r>
              <a:rPr lang="cs-CZ" dirty="0" smtClean="0"/>
              <a:t>jsou slova významu číselného</a:t>
            </a:r>
          </a:p>
          <a:p>
            <a:r>
              <a:rPr lang="cs-CZ" dirty="0" smtClean="0"/>
              <a:t>určují počet, pořadí, násobek a množství</a:t>
            </a:r>
          </a:p>
          <a:p>
            <a:r>
              <a:rPr lang="cs-CZ" dirty="0" smtClean="0"/>
              <a:t>skloňují se</a:t>
            </a:r>
          </a:p>
          <a:p>
            <a:endParaRPr lang="cs-CZ" dirty="0" smtClean="0"/>
          </a:p>
          <a:p>
            <a:r>
              <a:rPr lang="cs-CZ" dirty="0" smtClean="0"/>
              <a:t>dělíme je na            </a:t>
            </a:r>
            <a:r>
              <a:rPr lang="cs-CZ" b="1" i="1" dirty="0" smtClean="0">
                <a:solidFill>
                  <a:srgbClr val="C00000"/>
                </a:solidFill>
              </a:rPr>
              <a:t>určité </a:t>
            </a:r>
            <a:r>
              <a:rPr lang="cs-CZ" dirty="0" smtClean="0"/>
              <a:t>– </a:t>
            </a:r>
            <a:r>
              <a:rPr lang="cs-CZ" sz="2600" dirty="0" smtClean="0"/>
              <a:t>jeden, pátý, troje</a:t>
            </a:r>
          </a:p>
          <a:p>
            <a:pPr>
              <a:buNone/>
            </a:pPr>
            <a:r>
              <a:rPr lang="cs-CZ" dirty="0" smtClean="0"/>
              <a:t>                                      </a:t>
            </a:r>
            <a:r>
              <a:rPr lang="cs-CZ" b="1" i="1" dirty="0" smtClean="0">
                <a:solidFill>
                  <a:srgbClr val="C00000"/>
                </a:solidFill>
              </a:rPr>
              <a:t>neurčité</a:t>
            </a:r>
            <a:r>
              <a:rPr lang="cs-CZ" dirty="0" smtClean="0"/>
              <a:t> </a:t>
            </a:r>
            <a:r>
              <a:rPr lang="cs-CZ" sz="2600" dirty="0" smtClean="0"/>
              <a:t>– několik, málo</a:t>
            </a:r>
          </a:p>
          <a:p>
            <a:pPr>
              <a:buNone/>
            </a:pPr>
            <a:endParaRPr lang="cs-CZ" sz="2600" dirty="0" smtClean="0"/>
          </a:p>
          <a:p>
            <a:pPr lvl="1">
              <a:buFont typeface="Wingdings" pitchFamily="2" charset="2"/>
              <a:buChar char="Ø"/>
            </a:pPr>
            <a:endParaRPr lang="cs-CZ" dirty="0" smtClean="0"/>
          </a:p>
          <a:p>
            <a:endParaRPr lang="cs-CZ" dirty="0"/>
          </a:p>
        </p:txBody>
      </p:sp>
      <p:cxnSp>
        <p:nvCxnSpPr>
          <p:cNvPr id="11" name="Přímá spojovací šipka 10"/>
          <p:cNvCxnSpPr>
            <a:endCxn id="6" idx="1"/>
          </p:cNvCxnSpPr>
          <p:nvPr/>
        </p:nvCxnSpPr>
        <p:spPr>
          <a:xfrm>
            <a:off x="2843808" y="4603988"/>
            <a:ext cx="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>
            <a:off x="2771800" y="4581128"/>
            <a:ext cx="86409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>
            <a:off x="2771800" y="4581128"/>
            <a:ext cx="936104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i="1" dirty="0" smtClean="0">
                <a:solidFill>
                  <a:srgbClr val="FF0000"/>
                </a:solidFill>
              </a:rPr>
              <a:t>Číslovky určité</a:t>
            </a:r>
          </a:p>
          <a:p>
            <a:r>
              <a:rPr lang="cs-CZ" dirty="0" smtClean="0"/>
              <a:t>vyjadřují určitý, přesný počet, pořadí nebo násobek</a:t>
            </a:r>
          </a:p>
          <a:p>
            <a:r>
              <a:rPr lang="cs-CZ" dirty="0" smtClean="0"/>
              <a:t>můžeme je vyjádřit číslicemi</a:t>
            </a:r>
          </a:p>
          <a:p>
            <a:pPr>
              <a:buNone/>
            </a:pPr>
            <a:r>
              <a:rPr lang="cs-CZ" dirty="0" smtClean="0"/>
              <a:t>    (pět, osm, dvacet čtyři, 13, 106, 99)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i="1" dirty="0" smtClean="0">
                <a:solidFill>
                  <a:srgbClr val="FF0000"/>
                </a:solidFill>
              </a:rPr>
              <a:t>Číslovky neurčité</a:t>
            </a:r>
          </a:p>
          <a:p>
            <a:r>
              <a:rPr lang="cs-CZ" dirty="0" smtClean="0"/>
              <a:t>nevyjadřují určitý, přesný počet</a:t>
            </a:r>
          </a:p>
          <a:p>
            <a:r>
              <a:rPr lang="cs-CZ" dirty="0" smtClean="0"/>
              <a:t>nemůžeme je vyjádřit číslicemi</a:t>
            </a:r>
          </a:p>
          <a:p>
            <a:pPr>
              <a:buNone/>
            </a:pPr>
            <a:r>
              <a:rPr lang="cs-CZ" dirty="0" smtClean="0"/>
              <a:t>    (několikátý, mnoho, </a:t>
            </a:r>
            <a:r>
              <a:rPr lang="cs-CZ" smtClean="0"/>
              <a:t>všichni, několikrát</a:t>
            </a:r>
            <a:r>
              <a:rPr lang="cs-CZ" dirty="0" smtClean="0"/>
              <a:t>)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i="1" dirty="0" smtClean="0">
                <a:solidFill>
                  <a:schemeClr val="accent1">
                    <a:lumMod val="75000"/>
                  </a:schemeClr>
                </a:solidFill>
              </a:rPr>
              <a:t>DRUHY ČÍSLOVEK</a:t>
            </a:r>
            <a:endParaRPr lang="cs-CZ" sz="36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04864"/>
            <a:ext cx="8229600" cy="3921299"/>
          </a:xfrm>
        </p:spPr>
        <p:txBody>
          <a:bodyPr>
            <a:normAutofit lnSpcReduction="10000"/>
          </a:bodyPr>
          <a:lstStyle/>
          <a:p>
            <a:pPr algn="ctr">
              <a:buNone/>
            </a:pPr>
            <a:endParaRPr lang="cs-CZ" sz="3600" b="1" i="1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vyjadřují počet</a:t>
            </a:r>
          </a:p>
          <a:p>
            <a:r>
              <a:rPr lang="cs-CZ" dirty="0" smtClean="0"/>
              <a:t>ptáme se </a:t>
            </a:r>
            <a:r>
              <a:rPr lang="cs-CZ" i="1" dirty="0" smtClean="0">
                <a:solidFill>
                  <a:srgbClr val="FF0000"/>
                </a:solidFill>
              </a:rPr>
              <a:t>KOLIK?</a:t>
            </a:r>
          </a:p>
          <a:p>
            <a:pPr>
              <a:buNone/>
            </a:pPr>
            <a:r>
              <a:rPr lang="cs-CZ" i="1" dirty="0" smtClean="0">
                <a:solidFill>
                  <a:srgbClr val="FF0000"/>
                </a:solidFill>
              </a:rPr>
              <a:t>    </a:t>
            </a:r>
            <a:r>
              <a:rPr lang="cs-CZ" dirty="0" smtClean="0"/>
              <a:t>(dva, tři, sto, padesát, sto </a:t>
            </a:r>
            <a:r>
              <a:rPr lang="cs-CZ" smtClean="0"/>
              <a:t>tisíc, několik </a:t>
            </a:r>
            <a:r>
              <a:rPr lang="cs-CZ" dirty="0" smtClean="0"/>
              <a:t>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Kup </a:t>
            </a:r>
            <a:r>
              <a:rPr lang="cs-CZ" dirty="0" smtClean="0">
                <a:solidFill>
                  <a:srgbClr val="FF0000"/>
                </a:solidFill>
              </a:rPr>
              <a:t>deset </a:t>
            </a:r>
            <a:r>
              <a:rPr lang="cs-CZ" dirty="0" smtClean="0"/>
              <a:t>rohlíků a </a:t>
            </a:r>
            <a:r>
              <a:rPr lang="cs-CZ" dirty="0" smtClean="0">
                <a:solidFill>
                  <a:srgbClr val="FF0000"/>
                </a:solidFill>
              </a:rPr>
              <a:t>jeden </a:t>
            </a:r>
            <a:r>
              <a:rPr lang="cs-CZ" dirty="0" smtClean="0"/>
              <a:t>chleba.</a:t>
            </a:r>
          </a:p>
          <a:p>
            <a:pPr>
              <a:buNone/>
            </a:pPr>
            <a:r>
              <a:rPr lang="cs-CZ" dirty="0" smtClean="0"/>
              <a:t>     Na hřišti si hraje </a:t>
            </a:r>
            <a:r>
              <a:rPr lang="cs-CZ" dirty="0" smtClean="0">
                <a:solidFill>
                  <a:srgbClr val="FF0000"/>
                </a:solidFill>
              </a:rPr>
              <a:t>osm</a:t>
            </a:r>
            <a:r>
              <a:rPr lang="cs-CZ" dirty="0" smtClean="0"/>
              <a:t> chlapců a </a:t>
            </a:r>
            <a:r>
              <a:rPr lang="cs-CZ" dirty="0" smtClean="0">
                <a:solidFill>
                  <a:srgbClr val="FF0000"/>
                </a:solidFill>
              </a:rPr>
              <a:t>devět </a:t>
            </a:r>
            <a:r>
              <a:rPr lang="cs-CZ" dirty="0" smtClean="0"/>
              <a:t>děvčat.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971600" y="1484784"/>
            <a:ext cx="6336704" cy="646331"/>
          </a:xfrm>
          <a:prstGeom prst="rect">
            <a:avLst/>
          </a:prstGeom>
          <a:solidFill>
            <a:srgbClr val="FF9999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i="1" dirty="0" smtClean="0"/>
              <a:t>ČÍSLOVKY ZÁKLADNÍ</a:t>
            </a:r>
            <a:endParaRPr lang="cs-CZ" sz="3600" b="1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4813995"/>
          </a:xfrm>
        </p:spPr>
        <p:txBody>
          <a:bodyPr>
            <a:normAutofit fontScale="92500" lnSpcReduction="10000"/>
          </a:bodyPr>
          <a:lstStyle/>
          <a:p>
            <a:pPr algn="ctr">
              <a:buNone/>
            </a:pPr>
            <a:endParaRPr lang="cs-CZ" sz="3600" b="1" i="1" dirty="0" smtClean="0">
              <a:solidFill>
                <a:srgbClr val="FF0000"/>
              </a:solidFill>
            </a:endParaRPr>
          </a:p>
          <a:p>
            <a:r>
              <a:rPr lang="cs-CZ" sz="3500" dirty="0" smtClean="0"/>
              <a:t>označují místo v číselné řadě, pořadí</a:t>
            </a:r>
          </a:p>
          <a:p>
            <a:r>
              <a:rPr lang="cs-CZ" sz="3500" dirty="0" smtClean="0"/>
              <a:t>ptáme se </a:t>
            </a:r>
            <a:r>
              <a:rPr lang="cs-CZ" sz="3500" i="1" dirty="0" smtClean="0">
                <a:solidFill>
                  <a:srgbClr val="FF0000"/>
                </a:solidFill>
              </a:rPr>
              <a:t>KOLIKÁTÝ?</a:t>
            </a:r>
          </a:p>
          <a:p>
            <a:r>
              <a:rPr lang="cs-CZ" sz="3500" dirty="0" smtClean="0"/>
              <a:t>pokud jsou napsány číslicemi, píšeme za nimi tečku</a:t>
            </a:r>
          </a:p>
          <a:p>
            <a:pPr>
              <a:buNone/>
            </a:pPr>
            <a:r>
              <a:rPr lang="cs-CZ" sz="3500" dirty="0" smtClean="0"/>
              <a:t>    (pátý, první, třetí, několikátý, stý, sedmý)</a:t>
            </a:r>
          </a:p>
          <a:p>
            <a:pPr>
              <a:buNone/>
            </a:pPr>
            <a:endParaRPr lang="cs-CZ" sz="3500" dirty="0" smtClean="0"/>
          </a:p>
          <a:p>
            <a:pPr>
              <a:buNone/>
            </a:pPr>
            <a:r>
              <a:rPr lang="cs-CZ" sz="3500" dirty="0" smtClean="0"/>
              <a:t>    Vyjeli po </a:t>
            </a:r>
            <a:r>
              <a:rPr lang="cs-CZ" sz="3500" dirty="0" smtClean="0">
                <a:solidFill>
                  <a:srgbClr val="FF0000"/>
                </a:solidFill>
              </a:rPr>
              <a:t>osmé</a:t>
            </a:r>
            <a:r>
              <a:rPr lang="cs-CZ" sz="3500" dirty="0" smtClean="0"/>
              <a:t> hodině ranní.</a:t>
            </a:r>
          </a:p>
          <a:p>
            <a:pPr>
              <a:buNone/>
            </a:pPr>
            <a:r>
              <a:rPr lang="cs-CZ" sz="3500" dirty="0" smtClean="0"/>
              <a:t>    Vyjeli po </a:t>
            </a:r>
            <a:r>
              <a:rPr lang="cs-CZ" sz="3500" dirty="0" smtClean="0">
                <a:solidFill>
                  <a:srgbClr val="FF0000"/>
                </a:solidFill>
              </a:rPr>
              <a:t>8.</a:t>
            </a:r>
            <a:r>
              <a:rPr lang="cs-CZ" sz="3500" dirty="0" smtClean="0"/>
              <a:t> hodině ranní.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620688"/>
            <a:ext cx="6984776" cy="646331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i="1" smtClean="0"/>
              <a:t>ČÍSLOVKY ŘADOVÉ</a:t>
            </a:r>
            <a:endParaRPr lang="cs-CZ" sz="3600" b="1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 fontScale="77500" lnSpcReduction="20000"/>
          </a:bodyPr>
          <a:lstStyle/>
          <a:p>
            <a:pPr algn="ctr">
              <a:buNone/>
            </a:pPr>
            <a:endParaRPr lang="cs-CZ" b="1" i="1" dirty="0" smtClean="0">
              <a:solidFill>
                <a:srgbClr val="FF0000"/>
              </a:solidFill>
            </a:endParaRPr>
          </a:p>
          <a:p>
            <a:r>
              <a:rPr lang="cs-CZ" sz="4100" dirty="0" smtClean="0"/>
              <a:t>vyjadřují kolikrát se nějaká věc vyskytuje nebo</a:t>
            </a:r>
          </a:p>
          <a:p>
            <a:pPr>
              <a:buNone/>
            </a:pPr>
            <a:r>
              <a:rPr lang="cs-CZ" sz="4100" dirty="0" smtClean="0"/>
              <a:t>    kolikrát se znásobila</a:t>
            </a:r>
          </a:p>
          <a:p>
            <a:r>
              <a:rPr lang="cs-CZ" sz="4100" dirty="0" smtClean="0"/>
              <a:t>ptáme se </a:t>
            </a:r>
            <a:r>
              <a:rPr lang="cs-CZ" sz="4100" i="1" dirty="0" smtClean="0">
                <a:solidFill>
                  <a:srgbClr val="FF0000"/>
                </a:solidFill>
              </a:rPr>
              <a:t>KOLIKRÁT?  KOLIKANÁSOBNÝ?</a:t>
            </a:r>
          </a:p>
          <a:p>
            <a:pPr>
              <a:buNone/>
            </a:pPr>
            <a:r>
              <a:rPr lang="cs-CZ" sz="4100" i="1" dirty="0" smtClean="0">
                <a:solidFill>
                  <a:srgbClr val="FF0000"/>
                </a:solidFill>
              </a:rPr>
              <a:t>    </a:t>
            </a:r>
            <a:r>
              <a:rPr lang="cs-CZ" sz="4100" dirty="0" smtClean="0"/>
              <a:t>(pětkrát, sedmkrát, dvojnásobný, jedenkrát)</a:t>
            </a:r>
          </a:p>
          <a:p>
            <a:pPr>
              <a:buNone/>
            </a:pPr>
            <a:endParaRPr lang="cs-CZ" sz="4100" i="1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4100" i="1" dirty="0" smtClean="0">
                <a:solidFill>
                  <a:srgbClr val="FF0000"/>
                </a:solidFill>
              </a:rPr>
              <a:t>    </a:t>
            </a:r>
            <a:r>
              <a:rPr lang="cs-CZ" sz="4100" dirty="0" smtClean="0"/>
              <a:t>Už jsem ti to říkala snad </a:t>
            </a:r>
            <a:r>
              <a:rPr lang="cs-CZ" sz="4100" dirty="0" smtClean="0">
                <a:solidFill>
                  <a:srgbClr val="FF0000"/>
                </a:solidFill>
              </a:rPr>
              <a:t>stokrát.</a:t>
            </a:r>
          </a:p>
          <a:p>
            <a:pPr>
              <a:buNone/>
            </a:pPr>
            <a:r>
              <a:rPr lang="cs-CZ" sz="4100" i="1" dirty="0" smtClean="0">
                <a:solidFill>
                  <a:srgbClr val="FF0000"/>
                </a:solidFill>
              </a:rPr>
              <a:t>     </a:t>
            </a:r>
            <a:r>
              <a:rPr lang="cs-CZ" sz="4100" dirty="0" smtClean="0"/>
              <a:t>Zkusil to už </a:t>
            </a:r>
            <a:r>
              <a:rPr lang="cs-CZ" sz="4100" dirty="0" smtClean="0">
                <a:solidFill>
                  <a:srgbClr val="FF0000"/>
                </a:solidFill>
              </a:rPr>
              <a:t>několikrát.</a:t>
            </a:r>
          </a:p>
          <a:p>
            <a:pPr>
              <a:buNone/>
            </a:pPr>
            <a:r>
              <a:rPr lang="cs-CZ" sz="4100" dirty="0" smtClean="0"/>
              <a:t>     Přišel za mnou domů už </a:t>
            </a:r>
            <a:r>
              <a:rPr lang="cs-CZ" sz="4100" dirty="0" smtClean="0">
                <a:solidFill>
                  <a:srgbClr val="FF0000"/>
                </a:solidFill>
              </a:rPr>
              <a:t>třikrát.</a:t>
            </a:r>
          </a:p>
          <a:p>
            <a:pPr>
              <a:buNone/>
            </a:pPr>
            <a:r>
              <a:rPr lang="cs-CZ" sz="4100" i="1" dirty="0" smtClean="0"/>
              <a:t>     </a:t>
            </a:r>
            <a:endParaRPr lang="cs-CZ" sz="41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620688"/>
            <a:ext cx="7488832" cy="646331"/>
          </a:xfrm>
          <a:prstGeom prst="rect">
            <a:avLst/>
          </a:prstGeom>
          <a:solidFill>
            <a:srgbClr val="66CC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i="1" dirty="0" smtClean="0"/>
              <a:t>ČÍSLOVKY NÁSOBNÉ</a:t>
            </a:r>
            <a:endParaRPr lang="cs-CZ" sz="3600" b="1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txBody>
          <a:bodyPr>
            <a:normAutofit lnSpcReduction="10000"/>
          </a:bodyPr>
          <a:lstStyle/>
          <a:p>
            <a:pPr algn="ctr">
              <a:buNone/>
            </a:pPr>
            <a:endParaRPr lang="cs-CZ" sz="3600" b="1" i="1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označují množství druhů</a:t>
            </a:r>
          </a:p>
          <a:p>
            <a:r>
              <a:rPr lang="cs-CZ" dirty="0" smtClean="0"/>
              <a:t>ptáme se </a:t>
            </a:r>
            <a:r>
              <a:rPr lang="cs-CZ" i="1" dirty="0" smtClean="0">
                <a:solidFill>
                  <a:srgbClr val="FF0000"/>
                </a:solidFill>
              </a:rPr>
              <a:t>KOLIKERÝ?  KOLIKERY?</a:t>
            </a:r>
          </a:p>
          <a:p>
            <a:pPr>
              <a:buNone/>
            </a:pPr>
            <a:r>
              <a:rPr lang="cs-CZ" i="1" dirty="0" smtClean="0">
                <a:solidFill>
                  <a:srgbClr val="FF0000"/>
                </a:solidFill>
              </a:rPr>
              <a:t>    </a:t>
            </a:r>
            <a:r>
              <a:rPr lang="cs-CZ" dirty="0" smtClean="0"/>
              <a:t>(dvojí, patery, několikery, trojí, desatery, troje)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Učitel nikdy nesmí mít </a:t>
            </a:r>
            <a:r>
              <a:rPr lang="cs-CZ" dirty="0" smtClean="0">
                <a:solidFill>
                  <a:srgbClr val="FF0000"/>
                </a:solidFill>
              </a:rPr>
              <a:t>dvojí </a:t>
            </a:r>
            <a:r>
              <a:rPr lang="cs-CZ" dirty="0" smtClean="0"/>
              <a:t>metr na žáky.</a:t>
            </a:r>
          </a:p>
          <a:p>
            <a:pPr>
              <a:buNone/>
            </a:pPr>
            <a:r>
              <a:rPr lang="cs-CZ" dirty="0" smtClean="0"/>
              <a:t>     V novém bytě musel vyměnit </a:t>
            </a:r>
            <a:r>
              <a:rPr lang="cs-CZ" dirty="0" smtClean="0">
                <a:solidFill>
                  <a:srgbClr val="FF0000"/>
                </a:solidFill>
              </a:rPr>
              <a:t>dvoje</a:t>
            </a:r>
            <a:r>
              <a:rPr lang="cs-CZ" dirty="0" smtClean="0"/>
              <a:t> dveře.</a:t>
            </a:r>
          </a:p>
          <a:p>
            <a:pPr>
              <a:buNone/>
            </a:pPr>
            <a:r>
              <a:rPr lang="cs-CZ" dirty="0" smtClean="0"/>
              <a:t>     Už jsi našel ty </a:t>
            </a:r>
            <a:r>
              <a:rPr lang="cs-CZ" dirty="0" smtClean="0">
                <a:solidFill>
                  <a:srgbClr val="FF0000"/>
                </a:solidFill>
              </a:rPr>
              <a:t>troje </a:t>
            </a:r>
            <a:r>
              <a:rPr lang="cs-CZ" dirty="0" smtClean="0"/>
              <a:t>noviny?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908720"/>
            <a:ext cx="7632848" cy="646331"/>
          </a:xfrm>
          <a:prstGeom prst="rect">
            <a:avLst/>
          </a:prstGeom>
          <a:solidFill>
            <a:srgbClr val="FFFF66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i="1" dirty="0" smtClean="0"/>
              <a:t>ČÍSLOVKY DRUHOVÉ</a:t>
            </a:r>
            <a:endParaRPr lang="cs-CZ" sz="3600" b="1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pPr algn="ctr">
              <a:buNone/>
            </a:pPr>
            <a:r>
              <a:rPr lang="cs-CZ" i="1" dirty="0" smtClean="0">
                <a:solidFill>
                  <a:srgbClr val="FF0000"/>
                </a:solidFill>
              </a:rPr>
              <a:t>Najdi číslovky a urči jejich druh.</a:t>
            </a:r>
          </a:p>
          <a:p>
            <a:r>
              <a:rPr lang="cs-CZ" dirty="0" smtClean="0"/>
              <a:t>Turnaje se zúčastnilo pět družstev</a:t>
            </a:r>
          </a:p>
          <a:p>
            <a:r>
              <a:rPr lang="cs-CZ" dirty="0" smtClean="0"/>
              <a:t>Třetí den pobytu na horách nám propršel.</a:t>
            </a:r>
          </a:p>
          <a:p>
            <a:r>
              <a:rPr lang="cs-CZ" dirty="0" smtClean="0"/>
              <a:t>Narodila se v roce 1997.</a:t>
            </a:r>
          </a:p>
          <a:p>
            <a:r>
              <a:rPr lang="cs-CZ" dirty="0" smtClean="0"/>
              <a:t>Musel si koupit troje boty.</a:t>
            </a:r>
          </a:p>
          <a:p>
            <a:r>
              <a:rPr lang="cs-CZ" dirty="0" smtClean="0"/>
              <a:t>Vezmi oba košíky a zanes je na zahradu.</a:t>
            </a:r>
          </a:p>
          <a:p>
            <a:r>
              <a:rPr lang="cs-CZ" dirty="0" smtClean="0"/>
              <a:t>Petr skončil v soutěži jako druhý.</a:t>
            </a:r>
          </a:p>
          <a:p>
            <a:r>
              <a:rPr lang="cs-CZ" dirty="0" smtClean="0"/>
              <a:t>Otázku musel dvakrát zopakovat.</a:t>
            </a:r>
          </a:p>
          <a:p>
            <a:r>
              <a:rPr lang="cs-CZ" dirty="0" smtClean="0"/>
              <a:t>Cesta do Prahy trvala dvě hodiny.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algn="ctr">
              <a:buNone/>
            </a:pPr>
            <a:r>
              <a:rPr lang="cs-CZ" i="1" smtClean="0">
                <a:solidFill>
                  <a:srgbClr val="FF0000"/>
                </a:solidFill>
              </a:rPr>
              <a:t>Řešení.</a:t>
            </a:r>
            <a:endParaRPr lang="cs-CZ" i="1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57200" y="548680"/>
            <a:ext cx="8229600" cy="55774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200" b="0" i="1" u="none" strike="noStrike" kern="1200" cap="none" spc="0" normalizeH="0" baseline="0" noProof="0" dirty="0" smtClean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Turnaje se zúčastnilo </a:t>
            </a:r>
            <a:r>
              <a:rPr kumimoji="0" lang="cs-CZ" sz="3200" b="1" i="0" u="sng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pět (Z)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družstev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1" i="0" u="sng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Třetí (Ř)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den pobytu na horách nám propršel.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Narodila se v roce </a:t>
            </a:r>
            <a:r>
              <a:rPr kumimoji="0" lang="cs-CZ" sz="3200" b="1" i="0" u="sng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1997 (Z)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Musel si koupit </a:t>
            </a:r>
            <a:r>
              <a:rPr kumimoji="0" lang="cs-CZ" sz="3200" b="1" i="0" u="sng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troje (D)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boty.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Vezmi </a:t>
            </a:r>
            <a:r>
              <a:rPr kumimoji="0" lang="cs-CZ" sz="3200" b="1" i="0" u="sng" strike="noStrike" kern="120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oba (</a:t>
            </a:r>
            <a:r>
              <a:rPr kumimoji="0" lang="cs-CZ" sz="3200" b="1" i="0" u="sng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Z)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košíky a zanes je na zahradu.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Petr skončil v soutěži </a:t>
            </a: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jako </a:t>
            </a:r>
            <a:r>
              <a:rPr kumimoji="0" lang="cs-CZ" sz="3200" b="1" i="0" u="sng" strike="noStrike" kern="120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druhý (</a:t>
            </a:r>
            <a:r>
              <a:rPr kumimoji="0" lang="cs-CZ" sz="3200" b="1" i="0" u="sng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Ř)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Otázku </a:t>
            </a: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musel </a:t>
            </a:r>
            <a:r>
              <a:rPr kumimoji="0" lang="cs-CZ" sz="3200" b="1" i="0" u="sng" strike="noStrike" kern="120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dvakrát (</a:t>
            </a:r>
            <a:r>
              <a:rPr kumimoji="0" lang="cs-CZ" sz="3200" b="1" i="0" u="sng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N)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zopakovat.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Cesta do Prahy </a:t>
            </a: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trvala </a:t>
            </a:r>
            <a:r>
              <a:rPr kumimoji="0" lang="cs-CZ" sz="3200" b="1" i="0" u="sng" strike="noStrike" kern="120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dvě (Z)</a:t>
            </a: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hodiny.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6632"/>
            <a:ext cx="8229600" cy="6009531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3600" smtClean="0"/>
              <a:t>Zdroj:</a:t>
            </a:r>
          </a:p>
          <a:p>
            <a:pPr>
              <a:buNone/>
            </a:pPr>
            <a:r>
              <a:rPr lang="cs-CZ" sz="3600" smtClean="0"/>
              <a:t>Vlastní tvorba</a:t>
            </a:r>
          </a:p>
          <a:p>
            <a:pPr>
              <a:buNone/>
            </a:pPr>
            <a:r>
              <a:rPr lang="cs-CZ" sz="3600" smtClean="0"/>
              <a:t>Citace:</a:t>
            </a:r>
          </a:p>
          <a:p>
            <a:pPr>
              <a:buNone/>
            </a:pPr>
            <a:r>
              <a:rPr lang="cs-CZ" sz="3600" i="1" smtClean="0"/>
              <a:t>Základní mluvnice českého jazyka</a:t>
            </a:r>
            <a:r>
              <a:rPr lang="cs-CZ" sz="3600" smtClean="0"/>
              <a:t>. Praha: SPN pedagogické nakladatelství, akciová společnost, 2004. ISBN 80-7235-018-8. </a:t>
            </a:r>
          </a:p>
          <a:p>
            <a:pPr>
              <a:buNone/>
            </a:pPr>
            <a:r>
              <a:rPr lang="cs-CZ" sz="3600" smtClean="0"/>
              <a:t> </a:t>
            </a:r>
            <a:r>
              <a:rPr lang="cs-CZ" sz="3600" i="1" smtClean="0"/>
              <a:t>Klíč k češtině</a:t>
            </a:r>
            <a:r>
              <a:rPr lang="cs-CZ" sz="3600" smtClean="0"/>
              <a:t>: </a:t>
            </a:r>
            <a:r>
              <a:rPr lang="cs-CZ" sz="3600" i="1" smtClean="0"/>
              <a:t>aneb Na češtinu od lesa</a:t>
            </a:r>
            <a:r>
              <a:rPr lang="cs-CZ" sz="3600" smtClean="0"/>
              <a:t>. Praha: Albatros nakladatelství, a. s., právní nástupce, 2005. ISBN 80-00-01593-5. </a:t>
            </a:r>
          </a:p>
          <a:p>
            <a:pPr>
              <a:buNone/>
            </a:pPr>
            <a:endParaRPr lang="cs-CZ" sz="2800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i="1" smtClean="0"/>
              <a:t>Český jazyk</a:t>
            </a:r>
            <a:r>
              <a:rPr lang="cs-CZ" smtClean="0"/>
              <a:t>: </a:t>
            </a:r>
            <a:r>
              <a:rPr lang="cs-CZ" i="1" smtClean="0"/>
              <a:t>Přehled učiva základní školy</a:t>
            </a:r>
            <a:r>
              <a:rPr lang="cs-CZ" smtClean="0"/>
              <a:t>. Praha: Nakladatelství Fortuna, 2000. ISBN 80-7168-527-5.</a:t>
            </a:r>
          </a:p>
          <a:p>
            <a:pPr>
              <a:buNone/>
            </a:pPr>
            <a:endParaRPr lang="cs-CZ" smtClean="0"/>
          </a:p>
          <a:p>
            <a:pPr>
              <a:buNone/>
            </a:pPr>
            <a:r>
              <a:rPr lang="cs-CZ" smtClean="0"/>
              <a:t>Anotace</a:t>
            </a:r>
          </a:p>
          <a:p>
            <a:pPr>
              <a:buNone/>
            </a:pPr>
            <a:r>
              <a:rPr lang="cs-CZ" smtClean="0"/>
              <a:t>Žáci si zopakují a upevní co jsou číslovky a jaké jsou jejich druhy. Získají ucelený přehled. Dokáží v textu najít číslovky a určit jejich druh.</a:t>
            </a:r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z="2800" smtClean="0"/>
          </a:p>
          <a:p>
            <a:pPr>
              <a:buNone/>
            </a:pPr>
            <a:endParaRPr lang="cs-CZ" sz="280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140</TotalTime>
  <Words>540</Words>
  <Application>Microsoft Office PowerPoint</Application>
  <PresentationFormat>Předvádění na obrazovce (4:3)</PresentationFormat>
  <Paragraphs>96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Prezentace aplikace PowerPoint</vt:lpstr>
      <vt:lpstr>ČÍSLOVKY</vt:lpstr>
      <vt:lpstr>4. Číslovky</vt:lpstr>
      <vt:lpstr>Prezentace aplikace PowerPoint</vt:lpstr>
      <vt:lpstr>DRUHY ČÍSLOVEK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Langerová</dc:creator>
  <cp:lastModifiedBy>Vesna202261</cp:lastModifiedBy>
  <cp:revision>30</cp:revision>
  <dcterms:created xsi:type="dcterms:W3CDTF">2011-12-27T11:24:55Z</dcterms:created>
  <dcterms:modified xsi:type="dcterms:W3CDTF">2012-02-27T07:49:54Z</dcterms:modified>
</cp:coreProperties>
</file>