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0" r:id="rId3"/>
    <p:sldId id="258" r:id="rId4"/>
    <p:sldId id="259" r:id="rId5"/>
    <p:sldId id="260" r:id="rId6"/>
    <p:sldId id="265" r:id="rId7"/>
    <p:sldId id="262" r:id="rId8"/>
    <p:sldId id="263" r:id="rId9"/>
    <p:sldId id="273" r:id="rId10"/>
    <p:sldId id="279" r:id="rId11"/>
    <p:sldId id="264" r:id="rId12"/>
    <p:sldId id="266" r:id="rId13"/>
    <p:sldId id="268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590" autoAdjust="0"/>
  </p:normalViewPr>
  <p:slideViewPr>
    <p:cSldViewPr>
      <p:cViewPr varScale="1">
        <p:scale>
          <a:sx n="75" d="100"/>
          <a:sy n="75" d="100"/>
        </p:scale>
        <p:origin x="-10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 Jazyk  anglický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 ZŠ a MŠ Osoblaha,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Miroslava </a:t>
          </a:r>
          <a:r>
            <a:rPr lang="cs-CZ" sz="2000" dirty="0" err="1" smtClean="0"/>
            <a:t>Jarkulišová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000" dirty="0" err="1" smtClean="0"/>
            <a:t>Human</a:t>
          </a:r>
          <a:r>
            <a:rPr lang="cs-CZ" sz="2000" dirty="0" smtClean="0"/>
            <a:t>  body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CZ.1.07/1.4.09/21.0816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95" custLinFactNeighborY="-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81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FFC639-EE9E-4B51-9395-DCE259FBD1C3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BEFCA0A-0802-41D3-97C1-9FE523FC36E2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1894A5-6CD8-4C36-8444-9723BF8D3025}" type="presOf" srcId="{D8197B8C-B260-4A16-BDF4-0947B075E274}" destId="{25B08C86-7E15-44DC-BE7F-FFB55DD49D12}" srcOrd="0" destOrd="0" presId="urn:microsoft.com/office/officeart/2005/8/layout/target3"/>
    <dgm:cxn modelId="{2921DC33-4FFA-4B0E-8A01-DF2BB628F05F}" type="presOf" srcId="{D1D4F407-5343-4D3F-B5B9-D407B03CAEB4}" destId="{AED2198E-93D5-4001-81B4-73124B309672}" srcOrd="1" destOrd="0" presId="urn:microsoft.com/office/officeart/2005/8/layout/target3"/>
    <dgm:cxn modelId="{35088C59-3811-4DC6-83B6-67C1F0AE9033}" type="presOf" srcId="{D8197B8C-B260-4A16-BDF4-0947B075E274}" destId="{5A5FFA88-C948-4069-8E93-59FA12366E83}" srcOrd="1" destOrd="0" presId="urn:microsoft.com/office/officeart/2005/8/layout/target3"/>
    <dgm:cxn modelId="{74887CDD-139B-4C39-8F6D-D18F27D5D9F5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947D560-842E-49E9-B9E6-7FACC12E973C}" type="presOf" srcId="{B651F6E3-6281-48DB-9319-2AEAFDAE7572}" destId="{6BB5E863-4638-4E1D-BFDE-399D028AC4ED}" srcOrd="1" destOrd="0" presId="urn:microsoft.com/office/officeart/2005/8/layout/target3"/>
    <dgm:cxn modelId="{D4BF8A72-2605-4480-8AFA-CDFD47340F43}" type="presOf" srcId="{D1B46980-6531-4606-95E6-44980827E919}" destId="{2BE915AB-18AA-4053-B92C-3BFC9ED204BB}" srcOrd="1" destOrd="0" presId="urn:microsoft.com/office/officeart/2005/8/layout/target3"/>
    <dgm:cxn modelId="{C58BFD5F-A09C-4EE0-B6AA-D98CFBBD9ACA}" type="presOf" srcId="{B651F6E3-6281-48DB-9319-2AEAFDAE7572}" destId="{619D679B-A015-4ECF-8348-D1034C574F40}" srcOrd="0" destOrd="0" presId="urn:microsoft.com/office/officeart/2005/8/layout/target3"/>
    <dgm:cxn modelId="{01FA2E4D-5845-4D6C-BF86-F8D566B6A290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811BDE7-9FE4-48D7-A19C-C9F9BE23A004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395DCE-A929-421D-97E0-706B60E142B0}" type="presParOf" srcId="{333A1088-737F-45CB-B68E-254E46348037}" destId="{F5ABB229-8D3B-4694-996A-96F23CF14429}" srcOrd="0" destOrd="0" presId="urn:microsoft.com/office/officeart/2005/8/layout/target3"/>
    <dgm:cxn modelId="{AD169E30-2A72-4042-BD2C-7AB61AFEF4FB}" type="presParOf" srcId="{333A1088-737F-45CB-B68E-254E46348037}" destId="{F41139FD-01EE-4571-8B17-4FB00FC51163}" srcOrd="1" destOrd="0" presId="urn:microsoft.com/office/officeart/2005/8/layout/target3"/>
    <dgm:cxn modelId="{A91059A1-12E5-464E-8ADE-3707D57D7522}" type="presParOf" srcId="{333A1088-737F-45CB-B68E-254E46348037}" destId="{D005CE8C-CC26-4C3E-AC11-E15060ECD759}" srcOrd="2" destOrd="0" presId="urn:microsoft.com/office/officeart/2005/8/layout/target3"/>
    <dgm:cxn modelId="{018EB5B1-0231-42F2-9F14-1A73E488A1BE}" type="presParOf" srcId="{333A1088-737F-45CB-B68E-254E46348037}" destId="{2C702D82-9B77-49B7-9568-BB8EB47C3372}" srcOrd="3" destOrd="0" presId="urn:microsoft.com/office/officeart/2005/8/layout/target3"/>
    <dgm:cxn modelId="{A2206F7D-7F5F-441F-94CB-0D7A083F9F24}" type="presParOf" srcId="{333A1088-737F-45CB-B68E-254E46348037}" destId="{A52A0455-90FF-4808-ABD0-F02540D31D5A}" srcOrd="4" destOrd="0" presId="urn:microsoft.com/office/officeart/2005/8/layout/target3"/>
    <dgm:cxn modelId="{16D21910-6E9E-419F-9A36-F773A03B62D6}" type="presParOf" srcId="{333A1088-737F-45CB-B68E-254E46348037}" destId="{6140AFEC-043D-4C43-A2F9-D0F5331DF3A3}" srcOrd="5" destOrd="0" presId="urn:microsoft.com/office/officeart/2005/8/layout/target3"/>
    <dgm:cxn modelId="{43EFEEB2-BB18-4215-9A84-BE9FAEBA74FA}" type="presParOf" srcId="{333A1088-737F-45CB-B68E-254E46348037}" destId="{9358AC05-5D7D-4327-9F80-1AD486AEA664}" srcOrd="6" destOrd="0" presId="urn:microsoft.com/office/officeart/2005/8/layout/target3"/>
    <dgm:cxn modelId="{C21EBC40-E419-4358-9051-E19DA86B6B45}" type="presParOf" srcId="{333A1088-737F-45CB-B68E-254E46348037}" destId="{313FC574-E1CD-4FB4-B054-0B805CE0447D}" srcOrd="7" destOrd="0" presId="urn:microsoft.com/office/officeart/2005/8/layout/target3"/>
    <dgm:cxn modelId="{112041DB-13E0-430D-886E-687F20270FF3}" type="presParOf" srcId="{333A1088-737F-45CB-B68E-254E46348037}" destId="{619D679B-A015-4ECF-8348-D1034C574F40}" srcOrd="8" destOrd="0" presId="urn:microsoft.com/office/officeart/2005/8/layout/target3"/>
    <dgm:cxn modelId="{C4F0BF64-C7AE-430E-8275-B03ADD8A6771}" type="presParOf" srcId="{333A1088-737F-45CB-B68E-254E46348037}" destId="{322283A8-4A27-4CDA-BAE3-F381106A9174}" srcOrd="9" destOrd="0" presId="urn:microsoft.com/office/officeart/2005/8/layout/target3"/>
    <dgm:cxn modelId="{A7EE3A62-67FD-48D3-8354-5F988D1A9B7E}" type="presParOf" srcId="{333A1088-737F-45CB-B68E-254E46348037}" destId="{FFC9F71D-1B4F-4AD9-A4A6-86ADEFC8AF5C}" srcOrd="10" destOrd="0" presId="urn:microsoft.com/office/officeart/2005/8/layout/target3"/>
    <dgm:cxn modelId="{8BB9996E-320C-45BF-9F8F-27C30FD3C238}" type="presParOf" srcId="{333A1088-737F-45CB-B68E-254E46348037}" destId="{25B08C86-7E15-44DC-BE7F-FFB55DD49D12}" srcOrd="11" destOrd="0" presId="urn:microsoft.com/office/officeart/2005/8/layout/target3"/>
    <dgm:cxn modelId="{1FCC99C2-BD86-407F-9C22-CA7E8F97E488}" type="presParOf" srcId="{333A1088-737F-45CB-B68E-254E46348037}" destId="{76644BE8-9D7C-4C09-B250-3D10AF48CBB7}" srcOrd="12" destOrd="0" presId="urn:microsoft.com/office/officeart/2005/8/layout/target3"/>
    <dgm:cxn modelId="{F1CB920E-0A24-4E53-9D16-D8E41B973F25}" type="presParOf" srcId="{333A1088-737F-45CB-B68E-254E46348037}" destId="{EE85B701-7295-41C0-BA7A-34D3756A2AE6}" srcOrd="13" destOrd="0" presId="urn:microsoft.com/office/officeart/2005/8/layout/target3"/>
    <dgm:cxn modelId="{FE93AD2C-1C8E-484E-8205-B180EE5A6169}" type="presParOf" srcId="{333A1088-737F-45CB-B68E-254E46348037}" destId="{8BEBB6EC-1DAA-4CAC-8A25-BC0FCBD5DBD5}" srcOrd="14" destOrd="0" presId="urn:microsoft.com/office/officeart/2005/8/layout/target3"/>
    <dgm:cxn modelId="{D6CBFD33-E2FA-457E-A3B9-0D745AF72B62}" type="presParOf" srcId="{333A1088-737F-45CB-B68E-254E46348037}" destId="{AED2198E-93D5-4001-81B4-73124B309672}" srcOrd="15" destOrd="0" presId="urn:microsoft.com/office/officeart/2005/8/layout/target3"/>
    <dgm:cxn modelId="{3C0286DC-82E6-4845-974D-E816749B183D}" type="presParOf" srcId="{333A1088-737F-45CB-B68E-254E46348037}" destId="{2BE915AB-18AA-4053-B92C-3BFC9ED204BB}" srcOrd="16" destOrd="0" presId="urn:microsoft.com/office/officeart/2005/8/layout/target3"/>
    <dgm:cxn modelId="{EDAE54A7-DC7D-454E-BAC3-B53FBFAC00CD}" type="presParOf" srcId="{333A1088-737F-45CB-B68E-254E46348037}" destId="{6BB5E863-4638-4E1D-BFDE-399D028AC4ED}" srcOrd="17" destOrd="0" presId="urn:microsoft.com/office/officeart/2005/8/layout/target3"/>
    <dgm:cxn modelId="{5543CD3B-E79A-421D-B8C8-0133443B3DAB}" type="presParOf" srcId="{333A1088-737F-45CB-B68E-254E46348037}" destId="{5A5FFA88-C948-4069-8E93-59FA12366E83}" srcOrd="18" destOrd="0" presId="urn:microsoft.com/office/officeart/2005/8/layout/target3"/>
    <dgm:cxn modelId="{9227B9E7-0B70-432B-89DC-8A46AAB17BA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4686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 ZŠ a MŠ Osoblaha, příspěvková organizace</a:t>
          </a:r>
          <a:endParaRPr lang="cs-CZ" sz="1600" kern="1200" dirty="0"/>
        </a:p>
      </dsp:txBody>
      <dsp:txXfrm>
        <a:off x="1254686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Miroslava </a:t>
          </a:r>
          <a:r>
            <a:rPr lang="cs-CZ" sz="2000" kern="1200" dirty="0" err="1" smtClean="0"/>
            <a:t>Jarkulišová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 Jazyk  anglický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000" kern="1200" dirty="0" err="1" smtClean="0"/>
            <a:t>Human</a:t>
          </a:r>
          <a:r>
            <a:rPr lang="cs-CZ" sz="2000" kern="1200" dirty="0" smtClean="0"/>
            <a:t>  body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8417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CZ.1.07/1.4.09/21.0816</a:t>
          </a:r>
          <a:endParaRPr lang="cs-CZ" sz="2000" kern="1200" dirty="0"/>
        </a:p>
      </dsp:txBody>
      <dsp:txXfrm>
        <a:off x="1273857" y="158417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DCE13-D8DB-494B-A490-9DED3E74464B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E205-B706-4EB2-9FD9-9AD12FD35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514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DCE13-D8DB-494B-A490-9DED3E74464B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E205-B706-4EB2-9FD9-9AD12FD35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525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DCE13-D8DB-494B-A490-9DED3E74464B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E205-B706-4EB2-9FD9-9AD12FD35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842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DCE13-D8DB-494B-A490-9DED3E74464B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E205-B706-4EB2-9FD9-9AD12FD35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090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DCE13-D8DB-494B-A490-9DED3E74464B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E205-B706-4EB2-9FD9-9AD12FD35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861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DCE13-D8DB-494B-A490-9DED3E74464B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E205-B706-4EB2-9FD9-9AD12FD35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280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DCE13-D8DB-494B-A490-9DED3E74464B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E205-B706-4EB2-9FD9-9AD12FD35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6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DCE13-D8DB-494B-A490-9DED3E74464B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E205-B706-4EB2-9FD9-9AD12FD35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920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DCE13-D8DB-494B-A490-9DED3E74464B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E205-B706-4EB2-9FD9-9AD12FD35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208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DCE13-D8DB-494B-A490-9DED3E74464B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E205-B706-4EB2-9FD9-9AD12FD35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933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DCE13-D8DB-494B-A490-9DED3E74464B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E205-B706-4EB2-9FD9-9AD12FD35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558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DCE13-D8DB-494B-A490-9DED3E74464B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5E205-B706-4EB2-9FD9-9AD12FD35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658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englishstories.org/wp-content/uploads/2011/02/k4.png" TargetMode="External"/><Relationship Id="rId3" Type="http://schemas.openxmlformats.org/officeDocument/2006/relationships/hyperlink" Target="http://office.microsoft.com/cs-cz/images/results.aspx?qu=lidsk%C3%A9%20bytosti" TargetMode="External"/><Relationship Id="rId7" Type="http://schemas.openxmlformats.org/officeDocument/2006/relationships/hyperlink" Target="http://office.microsoft.com/cs-cz/images/results.aspx?qu=osoby" TargetMode="External"/><Relationship Id="rId2" Type="http://schemas.openxmlformats.org/officeDocument/2006/relationships/hyperlink" Target="http://ojarovi.blogspot.cz/2010/09/clovek-lidske-telo-piktogramy-ukoly.html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.microsoft.com/cs-cz/images/results.aspx?ex=2&amp;qu=hlava" TargetMode="External"/><Relationship Id="rId5" Type="http://schemas.openxmlformats.org/officeDocument/2006/relationships/hyperlink" Target="http://www.cksinfo.com/clipart/people/bodyparts/heads/head12.png" TargetMode="External"/><Relationship Id="rId4" Type="http://schemas.openxmlformats.org/officeDocument/2006/relationships/hyperlink" Target="http://www.drevenedomecky.cz/drevenedomecky/eshop/3-1-Panenky-do-domecku/0/41/row" TargetMode="External"/><Relationship Id="rId9" Type="http://schemas.openxmlformats.org/officeDocument/2006/relationships/hyperlink" Target="http://englishbeginner3bello.blogspot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457" y="472514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234662951"/>
              </p:ext>
            </p:extLst>
          </p:nvPr>
        </p:nvGraphicFramePr>
        <p:xfrm>
          <a:off x="797024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Obdélník 1"/>
          <p:cNvSpPr/>
          <p:nvPr/>
        </p:nvSpPr>
        <p:spPr>
          <a:xfrm>
            <a:off x="3447542" y="3789040"/>
            <a:ext cx="24208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 err="1"/>
              <a:t>Human</a:t>
            </a:r>
            <a:r>
              <a:rPr lang="cs-CZ" sz="3200" dirty="0"/>
              <a:t>  body</a:t>
            </a:r>
          </a:p>
        </p:txBody>
      </p:sp>
    </p:spTree>
    <p:extLst>
      <p:ext uri="{BB962C8B-B14F-4D97-AF65-F5344CB8AC3E}">
        <p14:creationId xmlns:p14="http://schemas.microsoft.com/office/powerpoint/2010/main" val="2070473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340109"/>
              </p:ext>
            </p:extLst>
          </p:nvPr>
        </p:nvGraphicFramePr>
        <p:xfrm>
          <a:off x="1547813" y="1412875"/>
          <a:ext cx="6096000" cy="220601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leden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Zopakování a procvičení slovní zásoby tématu –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human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body (lidské tělo), tvorba jednoduchých vět, využití        v reálné situaci, píseň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6883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28575"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HUMAN   BODY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8690" y="1628800"/>
            <a:ext cx="8483790" cy="6766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What</a:t>
            </a:r>
            <a:r>
              <a:rPr lang="cs-CZ" sz="3200" b="1" dirty="0" smtClean="0">
                <a:solidFill>
                  <a:srgbClr val="0070C0"/>
                </a:solidFill>
              </a:rPr>
              <a:t>  are </a:t>
            </a:r>
            <a:r>
              <a:rPr lang="cs-CZ" sz="3200" b="1" dirty="0" err="1" smtClean="0">
                <a:solidFill>
                  <a:srgbClr val="0070C0"/>
                </a:solidFill>
              </a:rPr>
              <a:t>the</a:t>
            </a:r>
            <a:r>
              <a:rPr lang="cs-CZ" sz="3200" b="1" dirty="0" smtClean="0">
                <a:solidFill>
                  <a:srgbClr val="0070C0"/>
                </a:solidFill>
              </a:rPr>
              <a:t>  </a:t>
            </a:r>
            <a:r>
              <a:rPr lang="cs-CZ" sz="3200" b="1" dirty="0" err="1" smtClean="0">
                <a:solidFill>
                  <a:srgbClr val="0070C0"/>
                </a:solidFill>
              </a:rPr>
              <a:t>parts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of</a:t>
            </a:r>
            <a:r>
              <a:rPr lang="cs-CZ" sz="3200" b="1" dirty="0" smtClean="0">
                <a:solidFill>
                  <a:srgbClr val="0070C0"/>
                </a:solidFill>
              </a:rPr>
              <a:t>  </a:t>
            </a:r>
            <a:r>
              <a:rPr lang="cs-CZ" sz="3200" b="1" dirty="0" err="1" smtClean="0">
                <a:solidFill>
                  <a:srgbClr val="0070C0"/>
                </a:solidFill>
              </a:rPr>
              <a:t>human</a:t>
            </a:r>
            <a:r>
              <a:rPr lang="cs-CZ" sz="3200" b="1" dirty="0" smtClean="0">
                <a:solidFill>
                  <a:srgbClr val="0070C0"/>
                </a:solidFill>
              </a:rPr>
              <a:t>  body  ?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9668" y="2516683"/>
            <a:ext cx="1517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a</a:t>
            </a:r>
            <a:r>
              <a:rPr lang="cs-CZ" sz="2800" b="1" dirty="0" smtClean="0">
                <a:solidFill>
                  <a:srgbClr val="C00000"/>
                </a:solidFill>
              </a:rPr>
              <a:t>  </a:t>
            </a:r>
            <a:r>
              <a:rPr lang="cs-CZ" sz="2800" b="1" dirty="0" err="1" smtClean="0">
                <a:solidFill>
                  <a:srgbClr val="C00000"/>
                </a:solidFill>
              </a:rPr>
              <a:t>head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2593627"/>
            <a:ext cx="13165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hlava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043" y="3039903"/>
            <a:ext cx="1281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a</a:t>
            </a:r>
            <a:r>
              <a:rPr lang="cs-CZ" sz="2800" b="1" dirty="0" smtClean="0">
                <a:solidFill>
                  <a:srgbClr val="C00000"/>
                </a:solidFill>
              </a:rPr>
              <a:t>  hand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27984" y="3039903"/>
            <a:ext cx="10550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ruka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7043" y="3558129"/>
            <a:ext cx="965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a</a:t>
            </a:r>
            <a:r>
              <a:rPr lang="cs-CZ" sz="2800" b="1" dirty="0" smtClean="0">
                <a:solidFill>
                  <a:srgbClr val="C00000"/>
                </a:solidFill>
              </a:rPr>
              <a:t>  leg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27984" y="3563123"/>
            <a:ext cx="1117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noha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8514" y="4037146"/>
            <a:ext cx="1191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a</a:t>
            </a:r>
            <a:r>
              <a:rPr lang="cs-CZ" sz="2800" b="1" dirty="0" smtClean="0">
                <a:solidFill>
                  <a:srgbClr val="C00000"/>
                </a:solidFill>
              </a:rPr>
              <a:t> body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66904" y="4086343"/>
            <a:ext cx="8835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tělo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8514" y="4532429"/>
            <a:ext cx="10621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a</a:t>
            </a:r>
            <a:r>
              <a:rPr lang="cs-CZ" sz="2800" b="1" dirty="0" smtClean="0">
                <a:solidFill>
                  <a:srgbClr val="C00000"/>
                </a:solidFill>
              </a:rPr>
              <a:t> face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42955" y="4580738"/>
            <a:ext cx="14157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obličej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8514" y="5002154"/>
            <a:ext cx="12202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a</a:t>
            </a:r>
            <a:r>
              <a:rPr lang="cs-CZ" sz="2800" b="1" dirty="0" smtClean="0">
                <a:solidFill>
                  <a:srgbClr val="C00000"/>
                </a:solidFill>
              </a:rPr>
              <a:t>  </a:t>
            </a:r>
            <a:r>
              <a:rPr lang="cs-CZ" sz="2800" b="1" dirty="0" err="1" smtClean="0">
                <a:solidFill>
                  <a:srgbClr val="C00000"/>
                </a:solidFill>
              </a:rPr>
              <a:t>back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99670" y="5055649"/>
            <a:ext cx="10390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záda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3850" y="5481057"/>
            <a:ext cx="12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a</a:t>
            </a:r>
            <a:r>
              <a:rPr lang="cs-CZ" sz="2800" b="1" dirty="0" smtClean="0">
                <a:solidFill>
                  <a:srgbClr val="C00000"/>
                </a:solidFill>
              </a:rPr>
              <a:t>  </a:t>
            </a:r>
            <a:r>
              <a:rPr lang="cs-CZ" sz="2800" b="1" dirty="0" err="1" smtClean="0">
                <a:solidFill>
                  <a:srgbClr val="C00000"/>
                </a:solidFill>
              </a:rPr>
              <a:t>neck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23490" y="5481057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krk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9942" y="5964898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a </a:t>
            </a:r>
            <a:r>
              <a:rPr lang="cs-CZ" sz="2800" b="1" dirty="0" err="1" smtClean="0">
                <a:solidFill>
                  <a:srgbClr val="C00000"/>
                </a:solidFill>
              </a:rPr>
              <a:t>foot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99670" y="5964898"/>
            <a:ext cx="18020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chodidlo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390" y="1556792"/>
            <a:ext cx="6046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1.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45" y="101011"/>
            <a:ext cx="2584995" cy="1455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771" y="2959996"/>
            <a:ext cx="2497883" cy="3528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7550" y="2959996"/>
            <a:ext cx="2172948" cy="3504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664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4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4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4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4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28575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Name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English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body </a:t>
            </a:r>
            <a:r>
              <a:rPr lang="cs-CZ" b="1" dirty="0" err="1" smtClean="0">
                <a:solidFill>
                  <a:srgbClr val="C00000"/>
                </a:solidFill>
              </a:rPr>
              <a:t>parts</a:t>
            </a:r>
            <a:r>
              <a:rPr lang="cs-CZ" b="1" dirty="0" smtClean="0">
                <a:solidFill>
                  <a:srgbClr val="C00000"/>
                </a:solidFill>
              </a:rPr>
              <a:t>: 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  <a:ln w="28575">
            <a:solidFill>
              <a:srgbClr val="C00000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772816"/>
            <a:ext cx="166687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18224"/>
            <a:ext cx="1590675" cy="112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499" y="1749003"/>
            <a:ext cx="154305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8471" y="1749003"/>
            <a:ext cx="1314450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41" y="4012240"/>
            <a:ext cx="1190625" cy="111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765" y="3964162"/>
            <a:ext cx="1396267" cy="1334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498" y="3968301"/>
            <a:ext cx="962025" cy="131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7628" y="3897940"/>
            <a:ext cx="1114425" cy="154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960" y="3906446"/>
            <a:ext cx="1294118" cy="154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Zaoblený obdélník 12"/>
          <p:cNvSpPr/>
          <p:nvPr/>
        </p:nvSpPr>
        <p:spPr>
          <a:xfrm>
            <a:off x="1044494" y="3089502"/>
            <a:ext cx="1064715" cy="434977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C00000"/>
                </a:solidFill>
              </a:rPr>
              <a:t>hands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92053" y="3002044"/>
            <a:ext cx="914400" cy="363664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C00000"/>
                </a:solidFill>
              </a:rPr>
              <a:t>feet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31092" y="3170134"/>
            <a:ext cx="1042899" cy="391148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back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101281" y="3306990"/>
            <a:ext cx="1221640" cy="3782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head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89373" y="5365976"/>
            <a:ext cx="1143993" cy="4128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A </a:t>
            </a:r>
            <a:r>
              <a:rPr lang="cs-CZ" sz="2000" b="1" dirty="0" err="1" smtClean="0">
                <a:solidFill>
                  <a:srgbClr val="C00000"/>
                </a:solidFill>
              </a:rPr>
              <a:t>neck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915816" y="5508151"/>
            <a:ext cx="1017952" cy="3852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C00000"/>
                </a:solidFill>
              </a:rPr>
              <a:t>legs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984177" y="5416897"/>
            <a:ext cx="1064665" cy="3852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A body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101281" y="5508151"/>
            <a:ext cx="978047" cy="3852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A face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83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4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4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4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1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4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4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4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4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PARTS  OF  THE  HEAD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2.</a:t>
            </a:r>
            <a:r>
              <a:rPr lang="cs-CZ" dirty="0" smtClean="0"/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What</a:t>
            </a:r>
            <a:r>
              <a:rPr lang="cs-CZ" sz="3200" b="1" dirty="0" smtClean="0">
                <a:solidFill>
                  <a:srgbClr val="0070C0"/>
                </a:solidFill>
              </a:rPr>
              <a:t> are </a:t>
            </a:r>
            <a:r>
              <a:rPr lang="cs-CZ" sz="3200" b="1" dirty="0" err="1" smtClean="0">
                <a:solidFill>
                  <a:srgbClr val="0070C0"/>
                </a:solidFill>
              </a:rPr>
              <a:t>the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parts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of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the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head</a:t>
            </a:r>
            <a:r>
              <a:rPr lang="cs-CZ" sz="3200" b="1" dirty="0" smtClean="0">
                <a:solidFill>
                  <a:srgbClr val="0070C0"/>
                </a:solidFill>
              </a:rPr>
              <a:t> ?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438890"/>
            <a:ext cx="1441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C000"/>
                </a:solidFill>
              </a:rPr>
              <a:t>a</a:t>
            </a:r>
            <a:r>
              <a:rPr lang="cs-CZ" sz="2800" b="1" dirty="0" err="1" smtClean="0">
                <a:solidFill>
                  <a:srgbClr val="FFC000"/>
                </a:solidFill>
              </a:rPr>
              <a:t>n</a:t>
            </a:r>
            <a:r>
              <a:rPr lang="cs-CZ" sz="2800" b="1" dirty="0" smtClean="0">
                <a:solidFill>
                  <a:srgbClr val="C00000"/>
                </a:solidFill>
              </a:rPr>
              <a:t>  </a:t>
            </a:r>
            <a:r>
              <a:rPr lang="cs-CZ" sz="2800" b="1" dirty="0" err="1" smtClean="0">
                <a:solidFill>
                  <a:srgbClr val="C00000"/>
                </a:solidFill>
              </a:rPr>
              <a:t>eye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2447310"/>
            <a:ext cx="7143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oko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242345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eye</a:t>
            </a:r>
            <a:r>
              <a:rPr lang="cs-CZ" sz="2800" b="1" dirty="0" err="1" smtClean="0">
                <a:solidFill>
                  <a:srgbClr val="00B050"/>
                </a:solidFill>
              </a:rPr>
              <a:t>s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46183" y="2423456"/>
            <a:ext cx="607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oči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3283160"/>
            <a:ext cx="14237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C000"/>
                </a:solidFill>
              </a:rPr>
              <a:t>a</a:t>
            </a:r>
            <a:r>
              <a:rPr lang="cs-CZ" sz="2800" b="1" dirty="0" err="1" smtClean="0">
                <a:solidFill>
                  <a:srgbClr val="FFC000"/>
                </a:solidFill>
              </a:rPr>
              <a:t>n</a:t>
            </a:r>
            <a:r>
              <a:rPr lang="cs-CZ" sz="2800" dirty="0" smtClean="0"/>
              <a:t>  </a:t>
            </a:r>
            <a:r>
              <a:rPr lang="cs-CZ" sz="2800" b="1" dirty="0" err="1" smtClean="0">
                <a:solidFill>
                  <a:srgbClr val="C00000"/>
                </a:solidFill>
              </a:rPr>
              <a:t>ear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73432" y="3284984"/>
            <a:ext cx="9044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ucho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43318" y="3140968"/>
            <a:ext cx="9733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ear</a:t>
            </a:r>
            <a:r>
              <a:rPr lang="cs-CZ" sz="2800" b="1" dirty="0" err="1" smtClean="0">
                <a:solidFill>
                  <a:srgbClr val="00B050"/>
                </a:solidFill>
              </a:rPr>
              <a:t>s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46183" y="3218728"/>
            <a:ext cx="5966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uši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03328" y="4220337"/>
            <a:ext cx="1436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a</a:t>
            </a:r>
            <a:r>
              <a:rPr lang="cs-CZ" sz="2800" dirty="0" smtClean="0"/>
              <a:t>  </a:t>
            </a:r>
            <a:r>
              <a:rPr lang="cs-CZ" sz="2800" b="1" dirty="0" smtClean="0">
                <a:solidFill>
                  <a:srgbClr val="C00000"/>
                </a:solidFill>
              </a:rPr>
              <a:t>nose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86097" y="4220337"/>
            <a:ext cx="704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nos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86053" y="4122118"/>
            <a:ext cx="798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ústa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 flipH="1">
            <a:off x="4913604" y="4122118"/>
            <a:ext cx="1714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a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C00000"/>
                </a:solidFill>
              </a:rPr>
              <a:t>mouth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4890987"/>
            <a:ext cx="954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hair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11760" y="4927976"/>
            <a:ext cx="8963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vlasy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43318" y="4927976"/>
            <a:ext cx="12346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>
                <a:solidFill>
                  <a:srgbClr val="FFC000"/>
                </a:solidFill>
              </a:rPr>
              <a:t>a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face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27951" y="4890987"/>
            <a:ext cx="758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tvář</a:t>
            </a:r>
            <a:endParaRPr lang="cs-CZ" sz="28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285" y="254058"/>
            <a:ext cx="1440160" cy="1440160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451" y="5550982"/>
            <a:ext cx="1810332" cy="1307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942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Name</a:t>
            </a:r>
            <a:r>
              <a:rPr lang="cs-CZ" b="1" dirty="0" smtClean="0">
                <a:solidFill>
                  <a:srgbClr val="C00000"/>
                </a:solidFill>
              </a:rPr>
              <a:t> these body </a:t>
            </a:r>
            <a:r>
              <a:rPr lang="cs-CZ" b="1" dirty="0" err="1" smtClean="0">
                <a:solidFill>
                  <a:srgbClr val="C00000"/>
                </a:solidFill>
              </a:rPr>
              <a:t>parts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7519" y="1484785"/>
            <a:ext cx="8229600" cy="4824536"/>
          </a:xfrm>
        </p:spPr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What</a:t>
            </a:r>
            <a:r>
              <a:rPr lang="cs-CZ" b="1" dirty="0" smtClean="0">
                <a:solidFill>
                  <a:srgbClr val="C00000"/>
                </a:solidFill>
              </a:rPr>
              <a:t> are these </a:t>
            </a:r>
            <a:r>
              <a:rPr lang="cs-CZ" b="1" dirty="0" err="1" smtClean="0">
                <a:solidFill>
                  <a:srgbClr val="C00000"/>
                </a:solidFill>
              </a:rPr>
              <a:t>parts</a:t>
            </a:r>
            <a:r>
              <a:rPr lang="cs-CZ" b="1" dirty="0" smtClean="0">
                <a:solidFill>
                  <a:srgbClr val="C00000"/>
                </a:solidFill>
              </a:rPr>
              <a:t> ? 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399" y="1983463"/>
            <a:ext cx="1085850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932" y="2169187"/>
            <a:ext cx="1495425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128" y="2264437"/>
            <a:ext cx="1704975" cy="71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213" y="2030643"/>
            <a:ext cx="1762125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193" y="4032784"/>
            <a:ext cx="93345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9115" y="4275672"/>
            <a:ext cx="1752600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685" y="4003961"/>
            <a:ext cx="1400175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474" y="3888694"/>
            <a:ext cx="1211782" cy="1362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133" y="3898440"/>
            <a:ext cx="1474093" cy="1414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13881" y="3303766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B050"/>
                </a:solidFill>
              </a:rPr>
              <a:t>a</a:t>
            </a:r>
            <a:r>
              <a:rPr lang="cs-CZ" sz="2400" b="1" dirty="0" smtClean="0">
                <a:solidFill>
                  <a:srgbClr val="C00000"/>
                </a:solidFill>
              </a:rPr>
              <a:t> face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1388" y="3108787"/>
            <a:ext cx="1183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B050"/>
                </a:solidFill>
              </a:rPr>
              <a:t>a</a:t>
            </a:r>
            <a:r>
              <a:rPr lang="cs-CZ" sz="2400" b="1" dirty="0" err="1" smtClean="0">
                <a:solidFill>
                  <a:srgbClr val="00B050"/>
                </a:solidFill>
              </a:rPr>
              <a:t>n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eye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61214" y="3108787"/>
            <a:ext cx="867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eyes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223" y="3091843"/>
            <a:ext cx="1494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mouth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6310" y="5517232"/>
            <a:ext cx="1176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B050"/>
                </a:solidFill>
              </a:rPr>
              <a:t>an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ear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2576" y="5517232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teeth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50429" y="5490028"/>
            <a:ext cx="12907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B050"/>
                </a:solidFill>
              </a:rPr>
              <a:t>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tooth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76409" y="5517231"/>
            <a:ext cx="8467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hair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89426" y="5506400"/>
            <a:ext cx="1181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a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nose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259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4252" y="195463"/>
            <a:ext cx="8229600" cy="1143000"/>
          </a:xfrm>
          <a:solidFill>
            <a:srgbClr val="FFFF00"/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HUMAN  BODY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             </a:t>
            </a:r>
            <a:r>
              <a:rPr lang="cs-CZ" sz="2800" dirty="0" smtClean="0">
                <a:solidFill>
                  <a:srgbClr val="C00000"/>
                </a:solidFill>
              </a:rPr>
              <a:t>My     </a:t>
            </a:r>
            <a:r>
              <a:rPr lang="cs-CZ" sz="2800" dirty="0" err="1" smtClean="0">
                <a:solidFill>
                  <a:srgbClr val="C00000"/>
                </a:solidFill>
              </a:rPr>
              <a:t>head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6" name="Zástupný symbol pro obsah 1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err="1" smtClean="0">
                <a:solidFill>
                  <a:srgbClr val="FF0000"/>
                </a:solidFill>
              </a:rPr>
              <a:t>eyes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               </a:t>
            </a:r>
            <a:r>
              <a:rPr lang="cs-CZ" sz="2800" dirty="0" smtClean="0">
                <a:solidFill>
                  <a:srgbClr val="00B050"/>
                </a:solidFill>
              </a:rPr>
              <a:t>My     body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a </a:t>
            </a:r>
            <a:r>
              <a:rPr lang="cs-CZ" sz="2400" b="1" dirty="0" err="1" smtClean="0">
                <a:solidFill>
                  <a:srgbClr val="7030A0"/>
                </a:solidFill>
              </a:rPr>
              <a:t>head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8" name="Zástupný symbol pro obsah 15"/>
          <p:cNvSpPr txBox="1">
            <a:spLocks/>
          </p:cNvSpPr>
          <p:nvPr/>
        </p:nvSpPr>
        <p:spPr>
          <a:xfrm>
            <a:off x="853874" y="2414316"/>
            <a:ext cx="2954288" cy="40781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Zástupný symbol pro obsah 15"/>
          <p:cNvSpPr txBox="1">
            <a:spLocks/>
          </p:cNvSpPr>
          <p:nvPr/>
        </p:nvSpPr>
        <p:spPr>
          <a:xfrm>
            <a:off x="464588" y="3198878"/>
            <a:ext cx="3096344" cy="4861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mouth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1" name="Zástupný symbol pro obsah 15"/>
          <p:cNvSpPr txBox="1">
            <a:spLocks/>
          </p:cNvSpPr>
          <p:nvPr/>
        </p:nvSpPr>
        <p:spPr>
          <a:xfrm>
            <a:off x="447647" y="2735085"/>
            <a:ext cx="3392760" cy="4861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err="1" smtClean="0">
                <a:solidFill>
                  <a:srgbClr val="FF0000"/>
                </a:solidFill>
              </a:rPr>
              <a:t>ears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3622751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rgbClr val="FF0000"/>
                </a:solidFill>
              </a:rPr>
              <a:t>a</a:t>
            </a:r>
            <a:r>
              <a:rPr lang="cs-CZ" sz="2400" b="1" dirty="0" smtClean="0">
                <a:solidFill>
                  <a:srgbClr val="FF0000"/>
                </a:solidFill>
              </a:rPr>
              <a:t> nose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2493" y="4144185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err="1" smtClean="0">
                <a:solidFill>
                  <a:srgbClr val="FF0000"/>
                </a:solidFill>
              </a:rPr>
              <a:t>hair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2284" y="4605850"/>
            <a:ext cx="1435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</a:rPr>
              <a:t>a face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9788" y="2735085"/>
            <a:ext cx="16161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rgbClr val="7030A0"/>
                </a:solidFill>
              </a:rPr>
              <a:t>a</a:t>
            </a:r>
            <a:r>
              <a:rPr lang="cs-CZ" sz="2400" b="1" dirty="0" smtClean="0">
                <a:solidFill>
                  <a:srgbClr val="7030A0"/>
                </a:solidFill>
              </a:rPr>
              <a:t>  </a:t>
            </a:r>
            <a:r>
              <a:rPr lang="cs-CZ" sz="2400" b="1" dirty="0" err="1" smtClean="0">
                <a:solidFill>
                  <a:srgbClr val="7030A0"/>
                </a:solidFill>
              </a:rPr>
              <a:t>neck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5489" y="5103325"/>
            <a:ext cx="1579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FF0000"/>
                </a:solidFill>
              </a:rPr>
              <a:t>a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tooth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2028" y="5638881"/>
            <a:ext cx="13499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err="1" smtClean="0">
                <a:solidFill>
                  <a:srgbClr val="FF0000"/>
                </a:solidFill>
              </a:rPr>
              <a:t>teeth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1822" y="3196750"/>
            <a:ext cx="1678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7030A0"/>
                </a:solidFill>
              </a:rPr>
              <a:t>a  hand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1822" y="3685075"/>
            <a:ext cx="1330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7030A0"/>
                </a:solidFill>
              </a:rPr>
              <a:t>a  leg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7220" y="4084416"/>
            <a:ext cx="16097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7030A0"/>
                </a:solidFill>
              </a:rPr>
              <a:t>a  </a:t>
            </a:r>
            <a:r>
              <a:rPr lang="cs-CZ" sz="2400" b="1" dirty="0" err="1" smtClean="0">
                <a:solidFill>
                  <a:srgbClr val="7030A0"/>
                </a:solidFill>
              </a:rPr>
              <a:t>back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71822" y="4625715"/>
            <a:ext cx="21324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err="1">
                <a:solidFill>
                  <a:srgbClr val="7030A0"/>
                </a:solidFill>
              </a:rPr>
              <a:t>a</a:t>
            </a:r>
            <a:r>
              <a:rPr lang="cs-CZ" sz="2400" b="1" dirty="0" err="1" smtClean="0">
                <a:solidFill>
                  <a:srgbClr val="7030A0"/>
                </a:solidFill>
              </a:rPr>
              <a:t>n</a:t>
            </a:r>
            <a:r>
              <a:rPr lang="cs-CZ" sz="2400" b="1" dirty="0" smtClean="0">
                <a:solidFill>
                  <a:srgbClr val="7030A0"/>
                </a:solidFill>
              </a:rPr>
              <a:t>  </a:t>
            </a:r>
            <a:r>
              <a:rPr lang="cs-CZ" sz="2400" b="1" dirty="0" err="1" smtClean="0">
                <a:solidFill>
                  <a:srgbClr val="7030A0"/>
                </a:solidFill>
              </a:rPr>
              <a:t>arm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71822" y="5146105"/>
            <a:ext cx="11480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err="1" smtClean="0">
                <a:solidFill>
                  <a:srgbClr val="7030A0"/>
                </a:solidFill>
              </a:rPr>
              <a:t>legs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12698" y="5652307"/>
            <a:ext cx="1285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err="1" smtClean="0">
                <a:solidFill>
                  <a:srgbClr val="7030A0"/>
                </a:solidFill>
              </a:rPr>
              <a:t>arms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9677" y="6086958"/>
            <a:ext cx="13783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r">
              <a:buFont typeface="Arial" pitchFamily="34" charset="0"/>
              <a:buChar char="•"/>
            </a:pPr>
            <a:r>
              <a:rPr lang="cs-CZ" sz="2400" b="1" dirty="0" err="1" smtClean="0">
                <a:solidFill>
                  <a:srgbClr val="7030A0"/>
                </a:solidFill>
              </a:rPr>
              <a:t>feet</a:t>
            </a:r>
            <a:endParaRPr lang="cs-CZ" sz="2400" b="1" dirty="0">
              <a:solidFill>
                <a:srgbClr val="7030A0"/>
              </a:solidFill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140" y="3247254"/>
            <a:ext cx="1934439" cy="3070537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91" y="188640"/>
            <a:ext cx="1147965" cy="1147965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1354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build="p" animBg="1"/>
      <p:bldP spid="16" grpId="0" build="p"/>
      <p:bldP spid="12" grpId="0" build="p" animBg="1"/>
      <p:bldP spid="13" grpId="0" build="p"/>
      <p:bldP spid="19" grpId="0"/>
      <p:bldP spid="21" grpId="0"/>
      <p:bldP spid="2" grpId="0"/>
      <p:bldP spid="3" grpId="0"/>
      <p:bldP spid="4" grpId="0"/>
      <p:bldP spid="5" grpId="0"/>
      <p:bldP spid="6" grpId="0"/>
      <p:bldP spid="8" grpId="0"/>
      <p:bldP spid="14" grpId="0"/>
      <p:bldP spid="15" grpId="0"/>
      <p:bldP spid="17" grpId="0"/>
      <p:bldP spid="20" grpId="0"/>
      <p:bldP spid="23" grpId="0"/>
      <p:bldP spid="24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28575"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OTHER  BODY  PARTS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7015163" y="3344863"/>
            <a:ext cx="2128837" cy="48577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C00000"/>
                </a:solidFill>
              </a:rPr>
              <a:t>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shoulder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22" y="1770729"/>
            <a:ext cx="1057275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5711" y="1865980"/>
            <a:ext cx="9906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749074"/>
            <a:ext cx="1362075" cy="122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916" y="1749074"/>
            <a:ext cx="847725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6120" y="3457722"/>
            <a:ext cx="104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a  leg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2135264" y="3344398"/>
            <a:ext cx="1762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fingers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8486" y="4257637"/>
            <a:ext cx="1314450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451" y="3961993"/>
            <a:ext cx="1476375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39" y="4276745"/>
            <a:ext cx="1495425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382" y="4095770"/>
            <a:ext cx="1533525" cy="131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99592" y="3717032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897710" y="3435929"/>
            <a:ext cx="12041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knee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07903" y="5410220"/>
            <a:ext cx="1269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b="1" dirty="0" smtClean="0">
                <a:solidFill>
                  <a:srgbClr val="C00000"/>
                </a:solidFill>
              </a:rPr>
              <a:t>a  </a:t>
            </a:r>
            <a:r>
              <a:rPr lang="cs-CZ" sz="2400" b="1" dirty="0" err="1" smtClean="0">
                <a:solidFill>
                  <a:srgbClr val="C00000"/>
                </a:solidFill>
              </a:rPr>
              <a:t>foot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30386" y="5609397"/>
            <a:ext cx="16706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a  </a:t>
            </a:r>
            <a:r>
              <a:rPr lang="cs-CZ" sz="2400" b="1" dirty="0" err="1" smtClean="0">
                <a:solidFill>
                  <a:srgbClr val="C00000"/>
                </a:solidFill>
              </a:rPr>
              <a:t>bottom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03230" y="5666960"/>
            <a:ext cx="1391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C00000"/>
                </a:solidFill>
              </a:rPr>
              <a:t>a</a:t>
            </a:r>
            <a:r>
              <a:rPr lang="cs-CZ" sz="2400" b="1" dirty="0" err="1" smtClean="0">
                <a:solidFill>
                  <a:srgbClr val="C00000"/>
                </a:solidFill>
              </a:rPr>
              <a:t>n</a:t>
            </a:r>
            <a:r>
              <a:rPr lang="cs-CZ" sz="2400" b="1" dirty="0" smtClean="0">
                <a:solidFill>
                  <a:srgbClr val="C00000"/>
                </a:solidFill>
              </a:rPr>
              <a:t>  </a:t>
            </a:r>
            <a:r>
              <a:rPr lang="cs-CZ" sz="2400" b="1" dirty="0" err="1" smtClean="0">
                <a:solidFill>
                  <a:srgbClr val="C00000"/>
                </a:solidFill>
              </a:rPr>
              <a:t>arm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62832" y="5641052"/>
            <a:ext cx="1653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a</a:t>
            </a:r>
            <a:r>
              <a:rPr lang="cs-CZ" sz="2400" b="1" dirty="0" smtClean="0">
                <a:solidFill>
                  <a:srgbClr val="C00000"/>
                </a:solidFill>
              </a:rPr>
              <a:t>  </a:t>
            </a:r>
            <a:r>
              <a:rPr lang="cs-CZ" sz="2400" b="1" dirty="0" err="1" smtClean="0">
                <a:solidFill>
                  <a:srgbClr val="C00000"/>
                </a:solidFill>
              </a:rPr>
              <a:t>tummy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230" y="2069694"/>
            <a:ext cx="1581150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5574964" y="3446534"/>
            <a:ext cx="9396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toe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70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0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build="p"/>
      <p:bldP spid="7" grpId="0"/>
      <p:bldP spid="8" grpId="0"/>
      <p:bldP spid="10" grpId="0"/>
      <p:bldP spid="11" grpId="0"/>
      <p:bldP spid="12" grpId="0"/>
      <p:bldP spid="14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What</a:t>
            </a:r>
            <a:r>
              <a:rPr lang="cs-CZ" b="1" dirty="0" smtClean="0">
                <a:solidFill>
                  <a:srgbClr val="C00000"/>
                </a:solidFill>
              </a:rPr>
              <a:t> are </a:t>
            </a:r>
            <a:r>
              <a:rPr lang="cs-CZ" b="1" dirty="0" err="1" smtClean="0">
                <a:solidFill>
                  <a:srgbClr val="C00000"/>
                </a:solidFill>
              </a:rPr>
              <a:t>parts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of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body 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3885" y="1554750"/>
            <a:ext cx="8229600" cy="518661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err="1" smtClean="0">
                <a:solidFill>
                  <a:srgbClr val="C00000"/>
                </a:solidFill>
              </a:rPr>
              <a:t>Say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this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again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0174" y="2241921"/>
            <a:ext cx="5541963" cy="43100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/>
        </p:spPr>
      </p:pic>
      <p:sp>
        <p:nvSpPr>
          <p:cNvPr id="14" name="Zaoblený obdélník 13"/>
          <p:cNvSpPr/>
          <p:nvPr/>
        </p:nvSpPr>
        <p:spPr>
          <a:xfrm>
            <a:off x="3635896" y="2132856"/>
            <a:ext cx="777726" cy="352189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193590" y="2690735"/>
            <a:ext cx="745821" cy="381793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314752" y="2706787"/>
            <a:ext cx="770384" cy="365741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253390" y="3778033"/>
            <a:ext cx="695911" cy="343375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1903810" y="4829736"/>
            <a:ext cx="914400" cy="349675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2314752" y="5636653"/>
            <a:ext cx="914400" cy="356194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6730901" y="3778033"/>
            <a:ext cx="914400" cy="387935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720318" y="4879902"/>
            <a:ext cx="914400" cy="370752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276123" y="5775500"/>
            <a:ext cx="914400" cy="314439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5076056" y="6222456"/>
            <a:ext cx="914400" cy="344233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474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100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100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ppt_x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019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076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169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0296"/>
                                          </p:val>
                                        </p:tav>
                                        <p:tav tm="25000">
                                          <p:val>
                                            <p:strVal val="ppt_y+0.0454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0639"/>
                                          </p:val>
                                        </p:tav>
                                        <p:tav tm="35000">
                                          <p:val>
                                            <p:strVal val="ppt_y+0.0846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071"/>
                                          </p:val>
                                        </p:tav>
                                        <p:tav tm="45000">
                                          <p:val>
                                            <p:strVal val="ppt_y+0.1307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ppt_y+0.1792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029"/>
                                          </p:val>
                                        </p:tav>
                                        <p:tav tm="65000">
                                          <p:val>
                                            <p:strVal val="ppt_y+0.2253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461"/>
                                          </p:val>
                                        </p:tav>
                                        <p:tav tm="75000">
                                          <p:val>
                                            <p:strVal val="ppt_y+0.2646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2804"/>
                                          </p:val>
                                        </p:tav>
                                        <p:tav tm="85000">
                                          <p:val>
                                            <p:strVal val="ppt_y+0.2931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024"/>
                                          </p:val>
                                        </p:tav>
                                        <p:tav tm="95000">
                                          <p:val>
                                            <p:strVal val="ppt_y+0.308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400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2" dur="100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rgbClr val="FFFF00"/>
          </a:solidFill>
          <a:ln w="28575">
            <a:solidFill>
              <a:srgbClr val="C0000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Are </a:t>
            </a:r>
            <a:r>
              <a:rPr lang="cs-CZ" b="1" dirty="0" err="1" smtClean="0">
                <a:solidFill>
                  <a:srgbClr val="C00000"/>
                </a:solidFill>
              </a:rPr>
              <a:t>there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any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new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words</a:t>
            </a:r>
            <a:r>
              <a:rPr lang="cs-CZ" b="1" dirty="0" smtClean="0">
                <a:solidFill>
                  <a:srgbClr val="C00000"/>
                </a:solidFill>
              </a:rPr>
              <a:t> ?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err="1" smtClean="0">
                <a:solidFill>
                  <a:srgbClr val="C00000"/>
                </a:solidFill>
              </a:rPr>
              <a:t>Read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them</a:t>
            </a:r>
            <a:r>
              <a:rPr lang="cs-CZ" b="1" dirty="0" smtClean="0">
                <a:solidFill>
                  <a:srgbClr val="C00000"/>
                </a:solidFill>
              </a:rPr>
              <a:t> – </a:t>
            </a:r>
            <a:r>
              <a:rPr lang="cs-CZ" b="1" dirty="0" err="1" smtClean="0">
                <a:solidFill>
                  <a:srgbClr val="C00000"/>
                </a:solidFill>
              </a:rPr>
              <a:t>remember</a:t>
            </a:r>
            <a:r>
              <a:rPr lang="cs-CZ" b="1" dirty="0" smtClean="0">
                <a:solidFill>
                  <a:srgbClr val="C00000"/>
                </a:solidFill>
              </a:rPr>
              <a:t> . 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594" y="1548699"/>
            <a:ext cx="6477620" cy="4578250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51519" y="1548699"/>
            <a:ext cx="19123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C00000"/>
                </a:solidFill>
              </a:rPr>
              <a:t>New </a:t>
            </a:r>
            <a:r>
              <a:rPr lang="cs-CZ" sz="2800" b="1" u="sng" dirty="0" err="1" smtClean="0">
                <a:solidFill>
                  <a:srgbClr val="C00000"/>
                </a:solidFill>
              </a:rPr>
              <a:t>words</a:t>
            </a:r>
            <a:endParaRPr lang="cs-CZ" sz="2800" b="1" u="sng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4135" y="2048433"/>
            <a:ext cx="13331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1. </a:t>
            </a:r>
            <a:r>
              <a:rPr lang="cs-CZ" sz="2800" b="1" dirty="0" err="1" smtClean="0">
                <a:solidFill>
                  <a:srgbClr val="00B050"/>
                </a:solidFill>
              </a:rPr>
              <a:t>chest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7363" y="2675902"/>
            <a:ext cx="13389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2. </a:t>
            </a:r>
            <a:r>
              <a:rPr lang="cs-CZ" sz="2800" b="1" dirty="0" err="1" smtClean="0">
                <a:solidFill>
                  <a:srgbClr val="00B050"/>
                </a:solidFill>
              </a:rPr>
              <a:t>waist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4266" y="3214896"/>
            <a:ext cx="15133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3. </a:t>
            </a:r>
            <a:r>
              <a:rPr lang="cs-CZ" sz="2800" b="1" dirty="0" err="1" smtClean="0">
                <a:solidFill>
                  <a:srgbClr val="00B050"/>
                </a:solidFill>
              </a:rPr>
              <a:t>thigh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4266" y="3800078"/>
            <a:ext cx="14663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4. </a:t>
            </a:r>
            <a:r>
              <a:rPr lang="cs-CZ" sz="2800" b="1" dirty="0" err="1" smtClean="0">
                <a:solidFill>
                  <a:srgbClr val="00B050"/>
                </a:solidFill>
              </a:rPr>
              <a:t>elbow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0417" y="4323298"/>
            <a:ext cx="1160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5. </a:t>
            </a:r>
            <a:r>
              <a:rPr lang="cs-CZ" sz="2800" b="1" dirty="0" err="1" smtClean="0">
                <a:solidFill>
                  <a:srgbClr val="00B050"/>
                </a:solidFill>
              </a:rPr>
              <a:t>shin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4291" y="4846518"/>
            <a:ext cx="1479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6. </a:t>
            </a:r>
            <a:r>
              <a:rPr lang="cs-CZ" sz="2800" b="1" dirty="0" err="1" smtClean="0">
                <a:solidFill>
                  <a:srgbClr val="00B050"/>
                </a:solidFill>
              </a:rPr>
              <a:t>ankle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5221" y="5411450"/>
            <a:ext cx="12931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7. </a:t>
            </a:r>
            <a:r>
              <a:rPr lang="cs-CZ" sz="2800" b="1" dirty="0" err="1" smtClean="0">
                <a:solidFill>
                  <a:srgbClr val="00B050"/>
                </a:solidFill>
              </a:rPr>
              <a:t>wrist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4266" y="5937169"/>
            <a:ext cx="1018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8. hip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01649" y="6097796"/>
            <a:ext cx="63367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 </a:t>
            </a:r>
            <a:r>
              <a:rPr lang="cs-CZ" sz="4000" b="1" dirty="0" err="1" smtClean="0">
                <a:solidFill>
                  <a:srgbClr val="C00000"/>
                </a:solidFill>
              </a:rPr>
              <a:t>Now</a:t>
            </a:r>
            <a:r>
              <a:rPr lang="cs-CZ" sz="4000" b="1" dirty="0" smtClean="0">
                <a:solidFill>
                  <a:srgbClr val="C00000"/>
                </a:solidFill>
              </a:rPr>
              <a:t> use </a:t>
            </a:r>
            <a:r>
              <a:rPr lang="cs-CZ" sz="4000" b="1" dirty="0" err="1" smtClean="0">
                <a:solidFill>
                  <a:srgbClr val="C00000"/>
                </a:solidFill>
              </a:rPr>
              <a:t>the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dictionary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" grpId="0"/>
      <p:bldP spid="19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28575"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   My  </a:t>
            </a:r>
            <a:r>
              <a:rPr lang="cs-CZ" dirty="0" err="1" smtClean="0">
                <a:solidFill>
                  <a:srgbClr val="FFFF00"/>
                </a:solidFill>
              </a:rPr>
              <a:t>head</a:t>
            </a:r>
            <a:r>
              <a:rPr lang="cs-CZ" dirty="0" smtClean="0">
                <a:solidFill>
                  <a:srgbClr val="FFFF00"/>
                </a:solidFill>
              </a:rPr>
              <a:t> – </a:t>
            </a:r>
            <a:r>
              <a:rPr lang="cs-CZ" dirty="0" err="1" smtClean="0">
                <a:solidFill>
                  <a:srgbClr val="FFFF00"/>
                </a:solidFill>
              </a:rPr>
              <a:t>write</a:t>
            </a:r>
            <a:r>
              <a:rPr lang="cs-CZ" dirty="0" smtClean="0">
                <a:solidFill>
                  <a:srgbClr val="FFFF00"/>
                </a:solidFill>
              </a:rPr>
              <a:t> in </a:t>
            </a:r>
            <a:r>
              <a:rPr lang="cs-CZ" dirty="0" err="1" smtClean="0">
                <a:solidFill>
                  <a:srgbClr val="FFFF00"/>
                </a:solidFill>
              </a:rPr>
              <a:t>English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Look</a:t>
            </a:r>
            <a:r>
              <a:rPr lang="cs-CZ" dirty="0" smtClean="0"/>
              <a:t>.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   ………………………..  (hlava).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blond ……………………. (vlasy).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 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got</a:t>
            </a:r>
            <a:r>
              <a:rPr lang="cs-CZ" dirty="0" smtClean="0"/>
              <a:t>  </a:t>
            </a:r>
            <a:r>
              <a:rPr lang="cs-CZ" dirty="0" err="1" smtClean="0"/>
              <a:t>one</a:t>
            </a:r>
            <a:r>
              <a:rPr lang="cs-CZ" dirty="0" smtClean="0"/>
              <a:t>  big  ….…………………  (nos).</a:t>
            </a:r>
          </a:p>
          <a:p>
            <a:pPr marL="0" indent="0">
              <a:buNone/>
            </a:pPr>
            <a:r>
              <a:rPr lang="cs-CZ" dirty="0" smtClean="0"/>
              <a:t>   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   …………………….  (pusa).</a:t>
            </a:r>
          </a:p>
          <a:p>
            <a:pPr marL="0" indent="0">
              <a:buNone/>
            </a:pPr>
            <a:r>
              <a:rPr lang="cs-CZ" dirty="0" smtClean="0"/>
              <a:t>   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  ……………….......  (oči).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 …………………….   (uši).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</a:t>
            </a:r>
            <a:r>
              <a:rPr lang="cs-CZ" sz="3600" dirty="0" smtClean="0">
                <a:solidFill>
                  <a:srgbClr val="C00000"/>
                </a:solidFill>
              </a:rPr>
              <a:t>               </a:t>
            </a:r>
            <a:r>
              <a:rPr lang="cs-CZ" sz="3600" b="1" dirty="0" err="1" smtClean="0">
                <a:solidFill>
                  <a:srgbClr val="7030A0"/>
                </a:solidFill>
              </a:rPr>
              <a:t>That</a:t>
            </a:r>
            <a:r>
              <a:rPr lang="cs-CZ" sz="3600" b="1" dirty="0" smtClean="0">
                <a:solidFill>
                  <a:srgbClr val="7030A0"/>
                </a:solidFill>
              </a:rPr>
              <a:t>´  s   my   </a:t>
            </a:r>
            <a:r>
              <a:rPr lang="cs-CZ" sz="3600" b="1" dirty="0" err="1" smtClean="0">
                <a:solidFill>
                  <a:srgbClr val="7030A0"/>
                </a:solidFill>
              </a:rPr>
              <a:t>head</a:t>
            </a:r>
            <a:r>
              <a:rPr lang="cs-CZ" sz="3600" b="1" dirty="0" smtClean="0">
                <a:solidFill>
                  <a:srgbClr val="7030A0"/>
                </a:solidFill>
              </a:rPr>
              <a:t>. </a:t>
            </a:r>
            <a:endParaRPr lang="cs-CZ" sz="3600" b="1" dirty="0">
              <a:solidFill>
                <a:srgbClr val="7030A0"/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1459290" cy="1457822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1592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My </a:t>
            </a:r>
            <a:r>
              <a:rPr lang="cs-CZ" b="1" dirty="0" err="1" smtClean="0">
                <a:solidFill>
                  <a:srgbClr val="C00000"/>
                </a:solidFill>
              </a:rPr>
              <a:t>head</a:t>
            </a:r>
            <a:r>
              <a:rPr lang="cs-CZ" b="1" dirty="0" smtClean="0">
                <a:solidFill>
                  <a:srgbClr val="C00000"/>
                </a:solidFill>
              </a:rPr>
              <a:t> – </a:t>
            </a:r>
            <a:r>
              <a:rPr lang="cs-CZ" b="1" dirty="0" err="1" smtClean="0">
                <a:solidFill>
                  <a:srgbClr val="C00000"/>
                </a:solidFill>
              </a:rPr>
              <a:t>check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words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I </a:t>
            </a:r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</a:t>
            </a:r>
            <a:r>
              <a:rPr lang="cs-CZ" dirty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sz="3200" dirty="0" smtClean="0"/>
              <a:t> blond  </a:t>
            </a:r>
            <a:r>
              <a:rPr lang="cs-CZ" sz="3200" b="1" dirty="0" err="1" smtClean="0">
                <a:solidFill>
                  <a:srgbClr val="FF0000"/>
                </a:solidFill>
              </a:rPr>
              <a:t>hair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</a:p>
          <a:p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1412875"/>
            <a:ext cx="6832600" cy="73342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          </a:t>
            </a:r>
            <a:r>
              <a:rPr lang="cs-CZ" sz="3200" b="1" dirty="0" err="1" smtClean="0">
                <a:solidFill>
                  <a:srgbClr val="C00000"/>
                </a:solidFill>
              </a:rPr>
              <a:t>Look</a:t>
            </a:r>
            <a:r>
              <a:rPr lang="cs-CZ" sz="3200" b="1" dirty="0" smtClean="0">
                <a:solidFill>
                  <a:srgbClr val="C00000"/>
                </a:solidFill>
              </a:rPr>
              <a:t>. </a:t>
            </a:r>
            <a:r>
              <a:rPr lang="cs-CZ" sz="3200" b="1" dirty="0" err="1" smtClean="0">
                <a:solidFill>
                  <a:srgbClr val="C00000"/>
                </a:solidFill>
              </a:rPr>
              <a:t>This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is</a:t>
            </a:r>
            <a:r>
              <a:rPr lang="cs-CZ" sz="3200" b="1" dirty="0" smtClean="0">
                <a:solidFill>
                  <a:srgbClr val="C00000"/>
                </a:solidFill>
              </a:rPr>
              <a:t> my   </a:t>
            </a:r>
            <a:r>
              <a:rPr lang="cs-CZ" sz="3600" b="1" dirty="0" err="1" smtClean="0">
                <a:solidFill>
                  <a:srgbClr val="00B050"/>
                </a:solidFill>
              </a:rPr>
              <a:t>head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2816865"/>
            <a:ext cx="50658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I </a:t>
            </a:r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</a:t>
            </a:r>
            <a:r>
              <a:rPr lang="cs-CZ" sz="3200" dirty="0" err="1" smtClean="0"/>
              <a:t>one</a:t>
            </a:r>
            <a:r>
              <a:rPr lang="cs-CZ" sz="3200" dirty="0" smtClean="0"/>
              <a:t> big </a:t>
            </a:r>
            <a:r>
              <a:rPr lang="cs-CZ" sz="3200" b="1" dirty="0" smtClean="0">
                <a:solidFill>
                  <a:srgbClr val="FF0000"/>
                </a:solidFill>
              </a:rPr>
              <a:t>nose.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3401640"/>
            <a:ext cx="55194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I </a:t>
            </a:r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</a:t>
            </a:r>
            <a:r>
              <a:rPr lang="cs-CZ" sz="3200" dirty="0" err="1" smtClean="0"/>
              <a:t>one</a:t>
            </a:r>
            <a:r>
              <a:rPr lang="cs-CZ" sz="3200" dirty="0" smtClean="0"/>
              <a:t> </a:t>
            </a:r>
            <a:r>
              <a:rPr lang="cs-CZ" sz="3200" dirty="0" err="1" smtClean="0"/>
              <a:t>red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mouth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2525" y="4007436"/>
            <a:ext cx="51455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I </a:t>
            </a:r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</a:t>
            </a:r>
            <a:r>
              <a:rPr lang="cs-CZ" sz="3200" dirty="0" err="1" smtClean="0"/>
              <a:t>two</a:t>
            </a:r>
            <a:r>
              <a:rPr lang="cs-CZ" sz="3200" dirty="0" smtClean="0"/>
              <a:t> </a:t>
            </a:r>
            <a:r>
              <a:rPr lang="cs-CZ" sz="3200" dirty="0" err="1" smtClean="0"/>
              <a:t>brown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eyes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525" y="4592210"/>
            <a:ext cx="56044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I </a:t>
            </a:r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 </a:t>
            </a:r>
            <a:r>
              <a:rPr lang="cs-CZ" sz="3200" dirty="0" err="1" smtClean="0"/>
              <a:t>two</a:t>
            </a:r>
            <a:r>
              <a:rPr lang="cs-CZ" sz="3200" dirty="0" smtClean="0"/>
              <a:t> </a:t>
            </a:r>
            <a:r>
              <a:rPr lang="cs-CZ" sz="3200" dirty="0" err="1" smtClean="0"/>
              <a:t>small</a:t>
            </a:r>
            <a:r>
              <a:rPr lang="cs-CZ" sz="3200" dirty="0" smtClean="0"/>
              <a:t>  </a:t>
            </a:r>
            <a:r>
              <a:rPr lang="cs-CZ" sz="3200" b="1" dirty="0" err="1" smtClean="0">
                <a:solidFill>
                  <a:srgbClr val="FF0000"/>
                </a:solidFill>
              </a:rPr>
              <a:t>ears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6715" y="5221105"/>
            <a:ext cx="4824536" cy="646331"/>
          </a:xfrm>
          <a:prstGeom prst="rect">
            <a:avLst/>
          </a:prstGeom>
          <a:solidFill>
            <a:srgbClr val="92D050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  </a:t>
            </a:r>
            <a:r>
              <a:rPr lang="cs-CZ" sz="3600" b="1" dirty="0" err="1" smtClean="0"/>
              <a:t>That</a:t>
            </a:r>
            <a:r>
              <a:rPr lang="cs-CZ" sz="3600" b="1" dirty="0" smtClean="0"/>
              <a:t>´ s  my  </a:t>
            </a:r>
            <a:r>
              <a:rPr lang="cs-CZ" sz="3600" b="1" dirty="0" err="1" smtClean="0">
                <a:solidFill>
                  <a:srgbClr val="FF0000"/>
                </a:solidFill>
              </a:rPr>
              <a:t>head</a:t>
            </a:r>
            <a:r>
              <a:rPr lang="cs-CZ" sz="3600" b="1" dirty="0" smtClean="0">
                <a:solidFill>
                  <a:srgbClr val="FF0000"/>
                </a:solidFill>
              </a:rPr>
              <a:t>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05389"/>
            <a:ext cx="1912994" cy="1644265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 descr="C:\Users\Olda\AppData\Local\Microsoft\Windows\Temporary Internet Files\Content.IE5\PH0QS9MN\MC90044057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9446" y="1633393"/>
            <a:ext cx="1790476" cy="1739683"/>
          </a:xfrm>
          <a:prstGeom prst="rect">
            <a:avLst/>
          </a:prstGeom>
          <a:noFill/>
          <a:ln w="190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804211" y="6021288"/>
            <a:ext cx="7095084" cy="707886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Now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describe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your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friends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head</a:t>
            </a:r>
            <a:r>
              <a:rPr lang="cs-CZ" sz="4000" b="1" dirty="0" smtClean="0">
                <a:solidFill>
                  <a:srgbClr val="C00000"/>
                </a:solidFill>
              </a:rPr>
              <a:t>.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478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  <p:bldP spid="3" grpId="0" build="p"/>
      <p:bldP spid="8" grpId="0"/>
      <p:bldP spid="9" grpId="0"/>
      <p:bldP spid="10" grpId="0"/>
      <p:bldP spid="11" grpId="0"/>
      <p:bldP spid="12" grpId="0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864096"/>
          </a:xfrm>
          <a:solidFill>
            <a:srgbClr val="FF0000"/>
          </a:solidFill>
          <a:ln w="28575"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FFFF00"/>
                </a:solidFill>
              </a:rPr>
              <a:t>Sing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>
                <a:solidFill>
                  <a:srgbClr val="FFFF00"/>
                </a:solidFill>
              </a:rPr>
              <a:t>a song – </a:t>
            </a:r>
            <a:r>
              <a:rPr lang="cs-CZ" dirty="0" err="1">
                <a:solidFill>
                  <a:srgbClr val="FFFF00"/>
                </a:solidFill>
              </a:rPr>
              <a:t>H</a:t>
            </a:r>
            <a:r>
              <a:rPr lang="cs-CZ" dirty="0" err="1" smtClean="0">
                <a:solidFill>
                  <a:srgbClr val="FFFF00"/>
                </a:solidFill>
              </a:rPr>
              <a:t>ead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>
                <a:solidFill>
                  <a:srgbClr val="FFFF00"/>
                </a:solidFill>
              </a:rPr>
              <a:t>and </a:t>
            </a:r>
            <a:r>
              <a:rPr lang="cs-CZ" dirty="0" err="1">
                <a:solidFill>
                  <a:srgbClr val="FFFF00"/>
                </a:solidFill>
              </a:rPr>
              <a:t>shoulders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412776"/>
            <a:ext cx="7488832" cy="5301208"/>
          </a:xfrm>
          <a:solidFill>
            <a:srgbClr val="92D050"/>
          </a:solidFill>
          <a:ln w="28575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Head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shoulders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knees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toes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knees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toes</a:t>
            </a:r>
            <a:r>
              <a:rPr lang="cs-CZ" sz="2000" b="1" dirty="0" smtClean="0">
                <a:solidFill>
                  <a:srgbClr val="FF0000"/>
                </a:solidFill>
              </a:rPr>
              <a:t>,   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Head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shoulders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knees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toes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knees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toes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and </a:t>
            </a:r>
            <a:r>
              <a:rPr lang="cs-CZ" sz="2000" b="1" dirty="0" err="1" smtClean="0">
                <a:solidFill>
                  <a:srgbClr val="FF0000"/>
                </a:solidFill>
              </a:rPr>
              <a:t>eyes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ears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mouth</a:t>
            </a:r>
            <a:r>
              <a:rPr lang="cs-CZ" sz="2000" b="1" dirty="0" smtClean="0">
                <a:solidFill>
                  <a:srgbClr val="FF0000"/>
                </a:solidFill>
              </a:rPr>
              <a:t> and a nose.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</a:t>
            </a:r>
            <a:r>
              <a:rPr lang="cs-CZ" sz="2000" b="1" dirty="0" err="1" smtClean="0">
                <a:solidFill>
                  <a:srgbClr val="FF0000"/>
                </a:solidFill>
              </a:rPr>
              <a:t>Head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shoulders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knees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toes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knees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toes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Arms</a:t>
            </a:r>
            <a:r>
              <a:rPr lang="cs-CZ" sz="2000" b="1" dirty="0" smtClean="0">
                <a:solidFill>
                  <a:srgbClr val="FF0000"/>
                </a:solidFill>
              </a:rPr>
              <a:t>  and  </a:t>
            </a:r>
            <a:r>
              <a:rPr lang="cs-CZ" sz="2000" b="1" dirty="0" err="1" smtClean="0">
                <a:solidFill>
                  <a:srgbClr val="FF0000"/>
                </a:solidFill>
              </a:rPr>
              <a:t>legs</a:t>
            </a:r>
            <a:r>
              <a:rPr lang="cs-CZ" sz="2000" b="1" dirty="0" smtClean="0">
                <a:solidFill>
                  <a:srgbClr val="FF0000"/>
                </a:solidFill>
              </a:rPr>
              <a:t>, and </a:t>
            </a:r>
            <a:r>
              <a:rPr lang="cs-CZ" sz="2000" b="1" dirty="0" err="1" smtClean="0">
                <a:solidFill>
                  <a:srgbClr val="FF0000"/>
                </a:solidFill>
              </a:rPr>
              <a:t>feet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hands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feet</a:t>
            </a:r>
            <a:r>
              <a:rPr lang="cs-CZ" sz="2000" b="1" dirty="0" smtClean="0">
                <a:solidFill>
                  <a:srgbClr val="FF0000"/>
                </a:solidFill>
              </a:rPr>
              <a:t> and  </a:t>
            </a:r>
            <a:r>
              <a:rPr lang="cs-CZ" sz="2000" b="1" dirty="0" err="1" smtClean="0">
                <a:solidFill>
                  <a:srgbClr val="FF0000"/>
                </a:solidFill>
              </a:rPr>
              <a:t>hands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Arms</a:t>
            </a:r>
            <a:r>
              <a:rPr lang="cs-CZ" sz="2000" b="1" dirty="0" smtClean="0">
                <a:solidFill>
                  <a:srgbClr val="FF0000"/>
                </a:solidFill>
              </a:rPr>
              <a:t>  </a:t>
            </a:r>
            <a:r>
              <a:rPr lang="cs-CZ" sz="2000" b="1" dirty="0">
                <a:solidFill>
                  <a:srgbClr val="FF0000"/>
                </a:solidFill>
              </a:rPr>
              <a:t>and  </a:t>
            </a:r>
            <a:r>
              <a:rPr lang="cs-CZ" sz="2000" b="1" dirty="0" err="1">
                <a:solidFill>
                  <a:srgbClr val="FF0000"/>
                </a:solidFill>
              </a:rPr>
              <a:t>legs</a:t>
            </a:r>
            <a:r>
              <a:rPr lang="cs-CZ" sz="2000" b="1" dirty="0">
                <a:solidFill>
                  <a:srgbClr val="FF0000"/>
                </a:solidFill>
              </a:rPr>
              <a:t>, and  </a:t>
            </a:r>
            <a:r>
              <a:rPr lang="cs-CZ" sz="2000" b="1" dirty="0" err="1">
                <a:solidFill>
                  <a:srgbClr val="FF0000"/>
                </a:solidFill>
              </a:rPr>
              <a:t>feet</a:t>
            </a:r>
            <a:r>
              <a:rPr lang="cs-CZ" sz="2000" b="1" dirty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hands</a:t>
            </a:r>
            <a:r>
              <a:rPr lang="cs-CZ" sz="2000" b="1" dirty="0">
                <a:solidFill>
                  <a:srgbClr val="FF0000"/>
                </a:solidFill>
              </a:rPr>
              <a:t>, </a:t>
            </a:r>
            <a:r>
              <a:rPr lang="cs-CZ" sz="2000" b="1" dirty="0" err="1">
                <a:solidFill>
                  <a:srgbClr val="FF0000"/>
                </a:solidFill>
              </a:rPr>
              <a:t>feet</a:t>
            </a:r>
            <a:r>
              <a:rPr lang="cs-CZ" sz="2000" b="1" dirty="0">
                <a:solidFill>
                  <a:srgbClr val="FF0000"/>
                </a:solidFill>
              </a:rPr>
              <a:t> and  </a:t>
            </a:r>
            <a:r>
              <a:rPr lang="cs-CZ" sz="2000" b="1" dirty="0" err="1" smtClean="0">
                <a:solidFill>
                  <a:srgbClr val="FF0000"/>
                </a:solidFill>
              </a:rPr>
              <a:t>hands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>
                <a:solidFill>
                  <a:srgbClr val="FF0000"/>
                </a:solidFill>
              </a:rPr>
              <a:t>eyes</a:t>
            </a:r>
            <a:r>
              <a:rPr lang="cs-CZ" sz="2000" b="1" dirty="0">
                <a:solidFill>
                  <a:srgbClr val="FF0000"/>
                </a:solidFill>
              </a:rPr>
              <a:t> and </a:t>
            </a:r>
            <a:r>
              <a:rPr lang="cs-CZ" sz="2000" b="1" dirty="0" err="1">
                <a:solidFill>
                  <a:srgbClr val="FF0000"/>
                </a:solidFill>
              </a:rPr>
              <a:t>ears</a:t>
            </a:r>
            <a:r>
              <a:rPr lang="cs-CZ" sz="2000" b="1" dirty="0">
                <a:solidFill>
                  <a:srgbClr val="FF0000"/>
                </a:solidFill>
              </a:rPr>
              <a:t> and </a:t>
            </a:r>
            <a:r>
              <a:rPr lang="cs-CZ" sz="2000" b="1" dirty="0" err="1">
                <a:solidFill>
                  <a:srgbClr val="FF0000"/>
                </a:solidFill>
              </a:rPr>
              <a:t>mouth</a:t>
            </a:r>
            <a:r>
              <a:rPr lang="cs-CZ" sz="2000" b="1" dirty="0">
                <a:solidFill>
                  <a:srgbClr val="FF0000"/>
                </a:solidFill>
              </a:rPr>
              <a:t> and </a:t>
            </a:r>
            <a:r>
              <a:rPr lang="cs-CZ" sz="2000" b="1" dirty="0" smtClean="0">
                <a:solidFill>
                  <a:srgbClr val="FF0000"/>
                </a:solidFill>
              </a:rPr>
              <a:t>a nose.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      </a:t>
            </a:r>
            <a:r>
              <a:rPr lang="cs-CZ" sz="2000" b="1" dirty="0" err="1" smtClean="0">
                <a:solidFill>
                  <a:srgbClr val="FF0000"/>
                </a:solidFill>
              </a:rPr>
              <a:t>Arms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legs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feet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hands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feet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hands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Tummy,bottom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back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neck,back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neck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Tummy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bottom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back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neck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back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neck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And </a:t>
            </a:r>
            <a:r>
              <a:rPr lang="cs-CZ" sz="2000" b="1" dirty="0" err="1" smtClean="0">
                <a:solidFill>
                  <a:srgbClr val="FF0000"/>
                </a:solidFill>
              </a:rPr>
              <a:t>eyes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ears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mouth</a:t>
            </a:r>
            <a:r>
              <a:rPr lang="cs-CZ" sz="2000" b="1" dirty="0" smtClean="0">
                <a:solidFill>
                  <a:srgbClr val="FF0000"/>
                </a:solidFill>
              </a:rPr>
              <a:t> and a nose. 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Tummy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bottom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back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neck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back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neck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b="1" dirty="0">
              <a:solidFill>
                <a:srgbClr val="FF0000"/>
              </a:solidFill>
            </a:endParaRPr>
          </a:p>
          <a:p>
            <a:pPr algn="l"/>
            <a:endParaRPr lang="cs-CZ" sz="2000" dirty="0"/>
          </a:p>
          <a:p>
            <a:pPr algn="l"/>
            <a:r>
              <a:rPr lang="cs-CZ" sz="2000" dirty="0" smtClean="0"/>
              <a:t> </a:t>
            </a:r>
          </a:p>
          <a:p>
            <a:r>
              <a:rPr lang="cs-CZ" sz="2000" dirty="0" smtClean="0"/>
              <a:t>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72778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FF00"/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Použité  zdroje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196752"/>
            <a:ext cx="9144000" cy="51845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hlinkClick r:id="rId2"/>
              </a:rPr>
              <a:t>       http</a:t>
            </a:r>
            <a:r>
              <a:rPr lang="cs-CZ" sz="1800" dirty="0">
                <a:hlinkClick r:id="rId2"/>
              </a:rPr>
              <a:t>://ojarovi.blogspot.cz/2010/09/clovek-lidske-telo-piktogramy-ukoly.html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459049" y="1854115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http://office.microsoft.com/cs-cz/images/results.aspx?qu=lidsk%C3%A9%20bytosti#ai:MC900233590|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32909" y="2523418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http://ojarovi.blogspot.cz/2010/09/clovek-lidske-telo-piktogramy-ukoly.html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9049" y="2880010"/>
            <a:ext cx="837717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http://ojarovi.blogspot.cz/2010/09/clovek-lidske-telo-piktogramy-ukoly.html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8684" y="3203446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http://www.drevenedomecky.cz/drevenedomecky/eshop/3-1-Panenky-do-domecku/0/41/row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99149" y="3843350"/>
            <a:ext cx="8113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www.cksinfo.com/clipart/people/bodyparts/heads/head12.png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17618" y="4166515"/>
            <a:ext cx="80590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http://office.microsoft.com/cs-cz/images/results.aspx?ex=2&amp;qu=hlava#ai:MC900410803|mt:0|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45038" y="4700021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http://office.microsoft.com/cs-cz/images/results.aspx?qu=osoby#ai:MC900440579|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45038" y="5325839"/>
            <a:ext cx="77494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http://englishstories.org/wp-content/uploads/2011/02/k4.png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38378" y="5695171"/>
            <a:ext cx="458924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http://englishbeginner3bello.blogspot.cz/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3257" y="6047503"/>
            <a:ext cx="5795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Angličtina pro 3. ročník ZŠ – SPN, Praha 2006, Song str.39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424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799</TotalTime>
  <Words>620</Words>
  <Application>Microsoft Office PowerPoint</Application>
  <PresentationFormat>Předvádění na obrazovce (4:3)</PresentationFormat>
  <Paragraphs>162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HUMAN   BODY</vt:lpstr>
      <vt:lpstr>Name English the body parts:  </vt:lpstr>
      <vt:lpstr>PARTS  OF  THE  HEAD</vt:lpstr>
      <vt:lpstr>Name these body parts</vt:lpstr>
      <vt:lpstr>HUMAN  BODY</vt:lpstr>
      <vt:lpstr>OTHER  BODY  PARTS</vt:lpstr>
      <vt:lpstr>What are parts of the body ?</vt:lpstr>
      <vt:lpstr>Are there any new words ? Read them – remember . </vt:lpstr>
      <vt:lpstr>   My  head – write in English</vt:lpstr>
      <vt:lpstr>My head – check the words</vt:lpstr>
      <vt:lpstr>Sing a song – Head and shoulders</vt:lpstr>
      <vt:lpstr>Použité 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XXX</dc:creator>
  <cp:lastModifiedBy>Zetel</cp:lastModifiedBy>
  <cp:revision>83</cp:revision>
  <dcterms:created xsi:type="dcterms:W3CDTF">2012-01-05T08:44:43Z</dcterms:created>
  <dcterms:modified xsi:type="dcterms:W3CDTF">2012-06-07T12:30:48Z</dcterms:modified>
</cp:coreProperties>
</file>