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99792" y="357255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 </a:t>
            </a:r>
          </a:p>
          <a:p>
            <a:r>
              <a:rPr lang="cs-CZ" dirty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 </a:t>
            </a:r>
          </a:p>
          <a:p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1" name="Diagram 1"/>
          <p:cNvPicPr>
            <a:picLocks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4400" y="904557"/>
            <a:ext cx="6000750" cy="199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01208"/>
            <a:ext cx="3914775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>
            <a:spLocks noGrp="1"/>
          </p:cNvSpPr>
          <p:nvPr/>
        </p:nvSpPr>
        <p:spPr bwMode="auto">
          <a:xfrm>
            <a:off x="3059832" y="3186074"/>
            <a:ext cx="2413918" cy="170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40404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 NUMBERS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                                         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0" y="24479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-130845" y="3891601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4538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1582341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36824676"/>
              </p:ext>
            </p:extLst>
          </p:nvPr>
        </p:nvGraphicFramePr>
        <p:xfrm>
          <a:off x="1311275" y="2598003"/>
          <a:ext cx="6522720" cy="227115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261360"/>
                <a:gridCol w="3261360"/>
              </a:tblGrid>
              <a:tr h="5695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Datum vytvoření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 leden 2012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95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Ročník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113208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Popis prezentace – </a:t>
                      </a:r>
                      <a:r>
                        <a:rPr lang="cs-CZ" sz="1600" b="1" dirty="0">
                          <a:solidFill>
                            <a:srgbClr val="C00000"/>
                          </a:solidFill>
                          <a:effectLst/>
                        </a:rPr>
                        <a:t>Pracovní list</a:t>
                      </a:r>
                      <a:endParaRPr lang="cs-CZ" sz="1200" b="1" dirty="0">
                        <a:solidFill>
                          <a:srgbClr val="C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Zopakování a procvičení základních číslovek   1  - 20  jednoduché početní úkony, využití  v reálné situaci –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1311275" y="29162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9776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20688"/>
            <a:ext cx="7920880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 </a:t>
            </a:r>
            <a:r>
              <a:rPr lang="en-US" sz="4000" u="sng" dirty="0">
                <a:solidFill>
                  <a:srgbClr val="C00000"/>
                </a:solidFill>
              </a:rPr>
              <a:t>Numbers -   count from  1  to  12</a:t>
            </a:r>
          </a:p>
          <a:p>
            <a:endParaRPr lang="en-US" sz="4000" dirty="0">
              <a:solidFill>
                <a:srgbClr val="FF0000"/>
              </a:solidFill>
            </a:endParaRPr>
          </a:p>
          <a:p>
            <a:r>
              <a:rPr lang="cs-CZ" dirty="0" smtClean="0"/>
              <a:t> </a:t>
            </a:r>
            <a:r>
              <a:rPr lang="cs-CZ" sz="2800" b="1" dirty="0" smtClean="0">
                <a:solidFill>
                  <a:srgbClr val="FFC000"/>
                </a:solidFill>
              </a:rPr>
              <a:t>1.)   </a:t>
            </a:r>
            <a:r>
              <a:rPr lang="en-US" sz="2800" b="1" dirty="0" err="1" smtClean="0">
                <a:solidFill>
                  <a:srgbClr val="FFC000"/>
                </a:solidFill>
              </a:rPr>
              <a:t>Seřaď</a:t>
            </a:r>
            <a:r>
              <a:rPr lang="en-US" sz="2800" b="1" dirty="0" smtClean="0">
                <a:solidFill>
                  <a:srgbClr val="FFC000"/>
                </a:solidFill>
              </a:rPr>
              <a:t> </a:t>
            </a:r>
            <a:r>
              <a:rPr lang="en-US" sz="2800" b="1" dirty="0" err="1">
                <a:solidFill>
                  <a:srgbClr val="FFC000"/>
                </a:solidFill>
              </a:rPr>
              <a:t>číslice</a:t>
            </a:r>
            <a:r>
              <a:rPr lang="en-US" sz="2800" b="1" dirty="0">
                <a:solidFill>
                  <a:srgbClr val="FFC000"/>
                </a:solidFill>
              </a:rPr>
              <a:t> </a:t>
            </a:r>
            <a:r>
              <a:rPr lang="en-US" sz="2800" b="1" dirty="0" err="1">
                <a:solidFill>
                  <a:srgbClr val="FFC000"/>
                </a:solidFill>
              </a:rPr>
              <a:t>ve</a:t>
            </a:r>
            <a:r>
              <a:rPr lang="en-US" sz="2800" b="1" dirty="0">
                <a:solidFill>
                  <a:srgbClr val="FFC000"/>
                </a:solidFill>
              </a:rPr>
              <a:t> </a:t>
            </a:r>
            <a:r>
              <a:rPr lang="en-US" sz="2800" b="1" dirty="0" err="1">
                <a:solidFill>
                  <a:srgbClr val="FFC000"/>
                </a:solidFill>
              </a:rPr>
              <a:t>správném</a:t>
            </a:r>
            <a:r>
              <a:rPr lang="en-US" sz="2800" b="1" dirty="0">
                <a:solidFill>
                  <a:srgbClr val="FFC000"/>
                </a:solidFill>
              </a:rPr>
              <a:t> </a:t>
            </a:r>
            <a:r>
              <a:rPr lang="en-US" sz="2800" b="1" dirty="0" err="1">
                <a:solidFill>
                  <a:srgbClr val="FFC000"/>
                </a:solidFill>
              </a:rPr>
              <a:t>pořadí</a:t>
            </a:r>
            <a:r>
              <a:rPr lang="en-US" sz="2800" b="1" dirty="0">
                <a:solidFill>
                  <a:srgbClr val="FFC000"/>
                </a:solidFill>
              </a:rPr>
              <a:t> : </a:t>
            </a:r>
            <a:endParaRPr lang="cs-CZ" sz="2800" b="1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             </a:t>
            </a:r>
            <a:r>
              <a:rPr lang="en-US" sz="2400" b="1" dirty="0" smtClean="0">
                <a:solidFill>
                  <a:srgbClr val="FFC000"/>
                </a:solidFill>
              </a:rPr>
              <a:t>Put </a:t>
            </a:r>
            <a:r>
              <a:rPr lang="en-US" sz="2400" b="1" dirty="0">
                <a:solidFill>
                  <a:srgbClr val="FFC000"/>
                </a:solidFill>
              </a:rPr>
              <a:t>the numbers in </a:t>
            </a:r>
            <a:r>
              <a:rPr lang="en-US" sz="2400" b="1" dirty="0" smtClean="0">
                <a:solidFill>
                  <a:srgbClr val="FFC000"/>
                </a:solidFill>
              </a:rPr>
              <a:t>the </a:t>
            </a:r>
            <a:r>
              <a:rPr lang="en-US" sz="2400" b="1" dirty="0">
                <a:solidFill>
                  <a:srgbClr val="FFC000"/>
                </a:solidFill>
              </a:rPr>
              <a:t>correct order </a:t>
            </a:r>
          </a:p>
          <a:p>
            <a:r>
              <a:rPr lang="en-US" dirty="0"/>
              <a:t>   </a:t>
            </a:r>
          </a:p>
          <a:p>
            <a:r>
              <a:rPr lang="cs-CZ" sz="3600" dirty="0" smtClean="0"/>
              <a:t>    </a:t>
            </a:r>
            <a:r>
              <a:rPr lang="en-US" sz="3600" dirty="0" smtClean="0"/>
              <a:t>seven          </a:t>
            </a:r>
            <a:r>
              <a:rPr lang="en-US" sz="3600" dirty="0"/>
              <a:t>nine         eleven         </a:t>
            </a:r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/>
              <a:t>    </a:t>
            </a:r>
            <a:r>
              <a:rPr lang="en-US" sz="3600" dirty="0" smtClean="0"/>
              <a:t>four          </a:t>
            </a:r>
            <a:r>
              <a:rPr lang="en-US" sz="3600" dirty="0"/>
              <a:t>eight           two   </a:t>
            </a:r>
          </a:p>
          <a:p>
            <a:endParaRPr lang="en-US" sz="3600" dirty="0"/>
          </a:p>
          <a:p>
            <a:r>
              <a:rPr lang="cs-CZ" sz="3600" dirty="0" smtClean="0"/>
              <a:t>    </a:t>
            </a:r>
            <a:r>
              <a:rPr lang="en-US" sz="3600" dirty="0" smtClean="0"/>
              <a:t>six             </a:t>
            </a:r>
            <a:r>
              <a:rPr lang="en-US" sz="3600" dirty="0"/>
              <a:t>twelve         ten            </a:t>
            </a:r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/>
              <a:t>    </a:t>
            </a:r>
            <a:r>
              <a:rPr lang="en-US" sz="3600" dirty="0" smtClean="0"/>
              <a:t>one           </a:t>
            </a:r>
            <a:r>
              <a:rPr lang="en-US" sz="3600" dirty="0"/>
              <a:t>five             three</a:t>
            </a:r>
          </a:p>
        </p:txBody>
      </p:sp>
    </p:spTree>
    <p:extLst>
      <p:ext uri="{BB962C8B-B14F-4D97-AF65-F5344CB8AC3E}">
        <p14:creationId xmlns:p14="http://schemas.microsoft.com/office/powerpoint/2010/main" xmlns="" val="4699664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88640"/>
            <a:ext cx="8568952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      </a:t>
            </a:r>
          </a:p>
          <a:p>
            <a:r>
              <a:rPr lang="cs-CZ" sz="2800" dirty="0" smtClean="0"/>
              <a:t>      </a:t>
            </a:r>
          </a:p>
          <a:p>
            <a:r>
              <a:rPr lang="cs-CZ" sz="2800" b="1" dirty="0">
                <a:solidFill>
                  <a:srgbClr val="FFC000"/>
                </a:solidFill>
              </a:rPr>
              <a:t> </a:t>
            </a:r>
            <a:r>
              <a:rPr lang="cs-CZ" sz="2800" b="1" dirty="0" smtClean="0">
                <a:solidFill>
                  <a:srgbClr val="FFC000"/>
                </a:solidFill>
              </a:rPr>
              <a:t>       </a:t>
            </a:r>
            <a:r>
              <a:rPr lang="cs-CZ" sz="2800" b="1" dirty="0" smtClean="0">
                <a:solidFill>
                  <a:srgbClr val="C00000"/>
                </a:solidFill>
              </a:rPr>
              <a:t>2.) </a:t>
            </a:r>
            <a:r>
              <a:rPr lang="en-US" sz="2800" b="1" dirty="0" smtClean="0">
                <a:solidFill>
                  <a:srgbClr val="C00000"/>
                </a:solidFill>
              </a:rPr>
              <a:t>Write </a:t>
            </a:r>
            <a:r>
              <a:rPr lang="en-US" sz="2800" b="1" dirty="0">
                <a:solidFill>
                  <a:srgbClr val="C00000"/>
                </a:solidFill>
              </a:rPr>
              <a:t>numbers – use words</a:t>
            </a:r>
          </a:p>
          <a:p>
            <a:endParaRPr lang="en-US" dirty="0"/>
          </a:p>
          <a:p>
            <a:endParaRPr lang="en-US" dirty="0"/>
          </a:p>
          <a:p>
            <a:r>
              <a:rPr lang="cs-CZ" dirty="0" smtClean="0"/>
              <a:t>             </a:t>
            </a:r>
            <a:r>
              <a:rPr lang="en-US" sz="3600" b="1" dirty="0" smtClean="0">
                <a:solidFill>
                  <a:srgbClr val="C00000"/>
                </a:solidFill>
              </a:rPr>
              <a:t>11</a:t>
            </a:r>
            <a:r>
              <a:rPr lang="en-US" sz="3600" b="1" dirty="0">
                <a:solidFill>
                  <a:srgbClr val="C00000"/>
                </a:solidFill>
              </a:rPr>
              <a:t>		</a:t>
            </a:r>
            <a:r>
              <a:rPr lang="cs-CZ" sz="3600" b="1" dirty="0" smtClean="0">
                <a:solidFill>
                  <a:srgbClr val="C00000"/>
                </a:solidFill>
              </a:rPr>
              <a:t>          </a:t>
            </a:r>
            <a:r>
              <a:rPr lang="en-US" sz="3600" b="1" dirty="0" smtClean="0">
                <a:solidFill>
                  <a:srgbClr val="C00000"/>
                </a:solidFill>
              </a:rPr>
              <a:t>10</a:t>
            </a:r>
            <a:r>
              <a:rPr lang="en-US" sz="3600" b="1" dirty="0">
                <a:solidFill>
                  <a:srgbClr val="C00000"/>
                </a:solidFill>
              </a:rPr>
              <a:t>			</a:t>
            </a:r>
            <a:r>
              <a:rPr lang="en-US" sz="3600" b="1" dirty="0" smtClean="0">
                <a:solidFill>
                  <a:srgbClr val="C00000"/>
                </a:solidFill>
              </a:rPr>
              <a:t>3</a:t>
            </a:r>
            <a:endParaRPr lang="en-US" sz="3600" b="1" dirty="0">
              <a:solidFill>
                <a:srgbClr val="C00000"/>
              </a:solidFill>
            </a:endParaRPr>
          </a:p>
          <a:p>
            <a:endParaRPr lang="en-US" sz="3600" b="1" dirty="0">
              <a:solidFill>
                <a:srgbClr val="C00000"/>
              </a:solidFill>
            </a:endParaRPr>
          </a:p>
          <a:p>
            <a:r>
              <a:rPr lang="cs-CZ" sz="3600" b="1" dirty="0" smtClean="0">
                <a:solidFill>
                  <a:srgbClr val="C00000"/>
                </a:solidFill>
              </a:rPr>
              <a:t>        </a:t>
            </a:r>
            <a:r>
              <a:rPr lang="en-US" sz="3600" b="1" dirty="0" smtClean="0">
                <a:solidFill>
                  <a:srgbClr val="C00000"/>
                </a:solidFill>
              </a:rPr>
              <a:t>8</a:t>
            </a:r>
            <a:r>
              <a:rPr lang="en-US" sz="3600" b="1" dirty="0">
                <a:solidFill>
                  <a:srgbClr val="C00000"/>
                </a:solidFill>
              </a:rPr>
              <a:t>		</a:t>
            </a:r>
            <a:r>
              <a:rPr lang="cs-CZ" sz="3600" b="1" dirty="0" smtClean="0">
                <a:solidFill>
                  <a:srgbClr val="C00000"/>
                </a:solidFill>
              </a:rPr>
              <a:t>           </a:t>
            </a:r>
            <a:r>
              <a:rPr lang="en-US" sz="3600" b="1" dirty="0" smtClean="0">
                <a:solidFill>
                  <a:srgbClr val="C00000"/>
                </a:solidFill>
              </a:rPr>
              <a:t>5</a:t>
            </a:r>
            <a:r>
              <a:rPr lang="en-US" sz="3600" b="1" dirty="0">
                <a:solidFill>
                  <a:srgbClr val="C00000"/>
                </a:solidFill>
              </a:rPr>
              <a:t>		</a:t>
            </a:r>
            <a:r>
              <a:rPr lang="cs-CZ" sz="3600" b="1" dirty="0" smtClean="0">
                <a:solidFill>
                  <a:srgbClr val="C00000"/>
                </a:solidFill>
              </a:rPr>
              <a:t>             </a:t>
            </a:r>
            <a:r>
              <a:rPr lang="en-US" sz="3600" b="1" dirty="0" smtClean="0">
                <a:solidFill>
                  <a:srgbClr val="C00000"/>
                </a:solidFill>
              </a:rPr>
              <a:t>1</a:t>
            </a:r>
            <a:endParaRPr lang="en-US" sz="3600" b="1" dirty="0">
              <a:solidFill>
                <a:srgbClr val="C00000"/>
              </a:solidFill>
            </a:endParaRPr>
          </a:p>
          <a:p>
            <a:endParaRPr lang="en-US" sz="3600" b="1" dirty="0">
              <a:solidFill>
                <a:srgbClr val="C00000"/>
              </a:solidFill>
            </a:endParaRPr>
          </a:p>
          <a:p>
            <a:r>
              <a:rPr lang="cs-CZ" sz="3600" b="1" dirty="0" smtClean="0">
                <a:solidFill>
                  <a:srgbClr val="C00000"/>
                </a:solidFill>
              </a:rPr>
              <a:t>        </a:t>
            </a:r>
            <a:r>
              <a:rPr lang="en-US" sz="3600" b="1" dirty="0" smtClean="0">
                <a:solidFill>
                  <a:srgbClr val="C00000"/>
                </a:solidFill>
              </a:rPr>
              <a:t>7</a:t>
            </a:r>
            <a:r>
              <a:rPr lang="en-US" sz="3600" b="1" dirty="0">
                <a:solidFill>
                  <a:srgbClr val="C00000"/>
                </a:solidFill>
              </a:rPr>
              <a:t>		</a:t>
            </a:r>
            <a:r>
              <a:rPr lang="cs-CZ" sz="3600" b="1" dirty="0" smtClean="0">
                <a:solidFill>
                  <a:srgbClr val="C00000"/>
                </a:solidFill>
              </a:rPr>
              <a:t>           </a:t>
            </a:r>
            <a:r>
              <a:rPr lang="en-US" sz="3600" b="1" dirty="0" smtClean="0">
                <a:solidFill>
                  <a:srgbClr val="C00000"/>
                </a:solidFill>
              </a:rPr>
              <a:t>9</a:t>
            </a:r>
            <a:r>
              <a:rPr lang="cs-CZ" sz="3600" b="1" dirty="0" smtClean="0">
                <a:solidFill>
                  <a:srgbClr val="C00000"/>
                </a:solidFill>
              </a:rPr>
              <a:t>                   12 </a:t>
            </a:r>
            <a:r>
              <a:rPr lang="en-US" sz="3600" b="1" dirty="0" smtClean="0">
                <a:solidFill>
                  <a:srgbClr val="C00000"/>
                </a:solidFill>
              </a:rPr>
              <a:t>                              </a:t>
            </a:r>
            <a:endParaRPr lang="en-US" sz="3600" b="1" dirty="0">
              <a:solidFill>
                <a:srgbClr val="C00000"/>
              </a:solidFill>
            </a:endParaRPr>
          </a:p>
          <a:p>
            <a:endParaRPr lang="en-US" sz="3600" b="1" dirty="0">
              <a:solidFill>
                <a:srgbClr val="C00000"/>
              </a:solidFill>
            </a:endParaRPr>
          </a:p>
          <a:p>
            <a:r>
              <a:rPr lang="cs-CZ" sz="3600" b="1" dirty="0" smtClean="0">
                <a:solidFill>
                  <a:srgbClr val="C00000"/>
                </a:solidFill>
              </a:rPr>
              <a:t>        </a:t>
            </a:r>
            <a:r>
              <a:rPr lang="en-US" sz="3600" b="1" dirty="0" smtClean="0">
                <a:solidFill>
                  <a:srgbClr val="C00000"/>
                </a:solidFill>
              </a:rPr>
              <a:t>4</a:t>
            </a:r>
            <a:r>
              <a:rPr lang="cs-CZ" sz="3600" b="1" dirty="0" smtClean="0">
                <a:solidFill>
                  <a:srgbClr val="C00000"/>
                </a:solidFill>
              </a:rPr>
              <a:t>                     </a:t>
            </a:r>
            <a:r>
              <a:rPr lang="en-US" sz="3600" b="1" dirty="0" smtClean="0">
                <a:solidFill>
                  <a:srgbClr val="C00000"/>
                </a:solidFill>
              </a:rPr>
              <a:t>6</a:t>
            </a:r>
            <a:r>
              <a:rPr lang="cs-CZ" sz="3600" b="1" dirty="0" smtClean="0">
                <a:solidFill>
                  <a:srgbClr val="C00000"/>
                </a:solidFill>
              </a:rPr>
              <a:t>                </a:t>
            </a:r>
            <a:r>
              <a:rPr lang="en-US" sz="3600" b="1" dirty="0">
                <a:solidFill>
                  <a:srgbClr val="C00000"/>
                </a:solidFill>
              </a:rPr>
              <a:t>	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en-US" sz="3600" b="1" dirty="0" smtClean="0">
                <a:solidFill>
                  <a:srgbClr val="C00000"/>
                </a:solidFill>
              </a:rPr>
              <a:t>2</a:t>
            </a:r>
            <a:endParaRPr lang="en-US" sz="3600" b="1" dirty="0">
              <a:solidFill>
                <a:srgbClr val="C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139867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0991" y="272672"/>
            <a:ext cx="7992888" cy="66171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 smtClean="0">
                <a:solidFill>
                  <a:srgbClr val="FFC000"/>
                </a:solidFill>
              </a:rPr>
              <a:t>3. Count – </a:t>
            </a:r>
          </a:p>
          <a:p>
            <a:r>
              <a:rPr lang="en-US" sz="2400" b="1" dirty="0" smtClean="0">
                <a:solidFill>
                  <a:srgbClr val="FF0000"/>
                </a:solidFill>
              </a:rPr>
              <a:t>Five</a:t>
            </a:r>
            <a:r>
              <a:rPr lang="en-US" sz="2400" dirty="0" smtClean="0">
                <a:solidFill>
                  <a:srgbClr val="FF0000"/>
                </a:solidFill>
              </a:rPr>
              <a:t> </a:t>
            </a:r>
            <a:r>
              <a:rPr lang="en-US" sz="2400" dirty="0"/>
              <a:t>and </a:t>
            </a:r>
            <a:r>
              <a:rPr lang="en-US" sz="2400" b="1" dirty="0">
                <a:solidFill>
                  <a:srgbClr val="FF0000"/>
                </a:solidFill>
              </a:rPr>
              <a:t>four</a:t>
            </a:r>
            <a:r>
              <a:rPr lang="en-US" sz="2400" dirty="0"/>
              <a:t> is ...................... . </a:t>
            </a:r>
            <a:endParaRPr lang="cs-CZ" sz="2400" dirty="0" smtClean="0"/>
          </a:p>
          <a:p>
            <a:endParaRPr lang="cs-CZ" sz="2400" dirty="0"/>
          </a:p>
          <a:p>
            <a:r>
              <a:rPr lang="en-US" sz="2400" b="1" dirty="0" smtClean="0">
                <a:solidFill>
                  <a:srgbClr val="FF0000"/>
                </a:solidFill>
              </a:rPr>
              <a:t>Seven</a:t>
            </a:r>
            <a:r>
              <a:rPr lang="en-US" sz="2400" dirty="0" smtClean="0"/>
              <a:t> </a:t>
            </a:r>
            <a:r>
              <a:rPr lang="en-US" sz="2400" dirty="0"/>
              <a:t>and ............... is </a:t>
            </a:r>
            <a:r>
              <a:rPr lang="en-US" sz="2400" b="1" dirty="0">
                <a:solidFill>
                  <a:srgbClr val="00B050"/>
                </a:solidFill>
              </a:rPr>
              <a:t>eleven.</a:t>
            </a:r>
          </a:p>
          <a:p>
            <a:endParaRPr lang="en-US" sz="2400" dirty="0"/>
          </a:p>
          <a:p>
            <a:r>
              <a:rPr lang="en-US" sz="2400" b="1" dirty="0" smtClean="0">
                <a:solidFill>
                  <a:srgbClr val="FF0000"/>
                </a:solidFill>
              </a:rPr>
              <a:t>Eight</a:t>
            </a:r>
            <a:r>
              <a:rPr lang="en-US" sz="2400" dirty="0" smtClean="0"/>
              <a:t> </a:t>
            </a:r>
            <a:r>
              <a:rPr lang="en-US" sz="2400" dirty="0"/>
              <a:t>and </a:t>
            </a:r>
            <a:r>
              <a:rPr lang="en-US" sz="2400" b="1" dirty="0">
                <a:solidFill>
                  <a:srgbClr val="FF0000"/>
                </a:solidFill>
              </a:rPr>
              <a:t>four</a:t>
            </a:r>
            <a:r>
              <a:rPr lang="en-US" sz="2400" dirty="0"/>
              <a:t>  is .................... .        </a:t>
            </a:r>
            <a:r>
              <a:rPr lang="cs-CZ" sz="2400" dirty="0" smtClean="0"/>
              <a:t>   </a:t>
            </a:r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en-US" sz="2400" dirty="0" smtClean="0"/>
              <a:t>................</a:t>
            </a:r>
            <a:r>
              <a:rPr lang="en-US" sz="2400" dirty="0"/>
              <a:t>and </a:t>
            </a:r>
            <a:r>
              <a:rPr lang="en-US" sz="2400" b="1" dirty="0">
                <a:solidFill>
                  <a:srgbClr val="FF0000"/>
                </a:solidFill>
              </a:rPr>
              <a:t>three</a:t>
            </a:r>
            <a:r>
              <a:rPr lang="en-US" sz="2400" dirty="0"/>
              <a:t>  is  </a:t>
            </a:r>
            <a:r>
              <a:rPr lang="en-US" sz="2400" b="1" dirty="0">
                <a:solidFill>
                  <a:srgbClr val="00B050"/>
                </a:solidFill>
              </a:rPr>
              <a:t>nine </a:t>
            </a:r>
            <a:r>
              <a:rPr lang="en-US" sz="2400" dirty="0"/>
              <a:t>.</a:t>
            </a:r>
          </a:p>
          <a:p>
            <a:endParaRPr lang="cs-CZ" sz="2400" dirty="0" smtClean="0"/>
          </a:p>
          <a:p>
            <a:r>
              <a:rPr lang="en-US" sz="2400" b="1" dirty="0" smtClean="0">
                <a:solidFill>
                  <a:srgbClr val="FF0000"/>
                </a:solidFill>
              </a:rPr>
              <a:t>Two </a:t>
            </a:r>
            <a:r>
              <a:rPr lang="en-US" sz="2400" dirty="0"/>
              <a:t>and </a:t>
            </a:r>
            <a:r>
              <a:rPr lang="en-US" sz="2400" b="1" dirty="0">
                <a:solidFill>
                  <a:srgbClr val="FF0000"/>
                </a:solidFill>
              </a:rPr>
              <a:t>eight</a:t>
            </a:r>
            <a:r>
              <a:rPr lang="en-US" sz="2400" dirty="0"/>
              <a:t> is ..................... .        </a:t>
            </a:r>
            <a:endParaRPr lang="cs-CZ" sz="2400" dirty="0" smtClean="0"/>
          </a:p>
          <a:p>
            <a:endParaRPr lang="cs-CZ" sz="2400" dirty="0"/>
          </a:p>
          <a:p>
            <a:r>
              <a:rPr lang="en-US" sz="2400" dirty="0" smtClean="0"/>
              <a:t>.................. </a:t>
            </a:r>
            <a:r>
              <a:rPr lang="en-US" sz="2400" dirty="0"/>
              <a:t>and </a:t>
            </a:r>
            <a:r>
              <a:rPr lang="en-US" sz="2400" b="1" dirty="0">
                <a:solidFill>
                  <a:srgbClr val="FF0000"/>
                </a:solidFill>
              </a:rPr>
              <a:t>six</a:t>
            </a:r>
            <a:r>
              <a:rPr lang="en-US" sz="2400" dirty="0"/>
              <a:t> is  </a:t>
            </a:r>
            <a:r>
              <a:rPr lang="en-US" sz="2400" b="1" dirty="0">
                <a:solidFill>
                  <a:srgbClr val="00B050"/>
                </a:solidFill>
              </a:rPr>
              <a:t>eleven.</a:t>
            </a:r>
          </a:p>
          <a:p>
            <a:endParaRPr lang="en-US" sz="2400" dirty="0"/>
          </a:p>
          <a:p>
            <a:r>
              <a:rPr lang="en-US" sz="2400" b="1" dirty="0" smtClean="0">
                <a:solidFill>
                  <a:srgbClr val="FF0000"/>
                </a:solidFill>
              </a:rPr>
              <a:t>Three</a:t>
            </a:r>
            <a:r>
              <a:rPr lang="en-US" sz="2400" dirty="0" smtClean="0"/>
              <a:t> </a:t>
            </a:r>
            <a:r>
              <a:rPr lang="en-US" sz="2400" dirty="0"/>
              <a:t>and .................  is </a:t>
            </a:r>
            <a:r>
              <a:rPr lang="en-US" sz="2400" b="1" dirty="0">
                <a:solidFill>
                  <a:srgbClr val="00B050"/>
                </a:solidFill>
              </a:rPr>
              <a:t>seven.         </a:t>
            </a:r>
            <a:endParaRPr lang="cs-CZ" sz="2400" b="1" dirty="0" smtClean="0">
              <a:solidFill>
                <a:srgbClr val="00B050"/>
              </a:solidFill>
            </a:endParaRPr>
          </a:p>
          <a:p>
            <a:endParaRPr lang="cs-CZ" sz="2400" dirty="0"/>
          </a:p>
          <a:p>
            <a:r>
              <a:rPr lang="en-US" sz="2400" b="1" dirty="0" smtClean="0">
                <a:solidFill>
                  <a:srgbClr val="FF0000"/>
                </a:solidFill>
              </a:rPr>
              <a:t>Nine</a:t>
            </a:r>
            <a:r>
              <a:rPr lang="en-US" sz="2400" dirty="0" smtClean="0"/>
              <a:t>  </a:t>
            </a:r>
            <a:r>
              <a:rPr lang="en-US" sz="2400" dirty="0"/>
              <a:t>and  …..…... is  </a:t>
            </a:r>
            <a:r>
              <a:rPr lang="en-US" sz="2400" b="1" dirty="0">
                <a:solidFill>
                  <a:srgbClr val="00B050"/>
                </a:solidFill>
              </a:rPr>
              <a:t>twelve.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22352256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751344"/>
            <a:ext cx="835292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  <a:p>
            <a:endParaRPr lang="cs-CZ" dirty="0"/>
          </a:p>
          <a:p>
            <a:r>
              <a:rPr lang="cs-CZ" dirty="0"/>
              <a:t>   </a:t>
            </a:r>
          </a:p>
          <a:p>
            <a:r>
              <a:rPr lang="cs-CZ" dirty="0"/>
              <a:t>  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  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13687"/>
            <a:ext cx="8424935" cy="5329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233911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闒粀펤闀粀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50652"/>
            <a:ext cx="6353175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1" name="Picture 1" descr="闒粀펤闀粀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789040"/>
            <a:ext cx="4257675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395536" y="275455"/>
            <a:ext cx="3337773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5. </a:t>
            </a:r>
            <a:r>
              <a:rPr kumimoji="0" lang="cs-CZ" sz="28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What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28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time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28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is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28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it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 ?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670074" y="5720840"/>
            <a:ext cx="7035900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</a:rPr>
              <a:t>   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</a:rPr>
              <a:t>It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</a:rPr>
              <a:t>  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</a:rPr>
              <a:t>is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……………………             ………………………          </a:t>
            </a: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79512" y="1882879"/>
            <a:ext cx="8280920" cy="144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      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                    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     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</a:rPr>
              <a:t>           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</a:rPr>
              <a:t>It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</a:rPr>
              <a:t>is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………………   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…………………..         …………………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30829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8640"/>
            <a:ext cx="8496944" cy="63094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>
                <a:solidFill>
                  <a:srgbClr val="C00000"/>
                </a:solidFill>
              </a:rPr>
              <a:t>Solution</a:t>
            </a:r>
          </a:p>
          <a:p>
            <a:r>
              <a:rPr lang="en-US" sz="2800" dirty="0"/>
              <a:t>----------------</a:t>
            </a:r>
          </a:p>
          <a:p>
            <a:r>
              <a:rPr lang="en-US" sz="2800" dirty="0" smtClean="0">
                <a:solidFill>
                  <a:srgbClr val="C00000"/>
                </a:solidFill>
              </a:rPr>
              <a:t>1</a:t>
            </a:r>
            <a:r>
              <a:rPr lang="cs-CZ" sz="2800" dirty="0" smtClean="0">
                <a:solidFill>
                  <a:srgbClr val="C00000"/>
                </a:solidFill>
              </a:rPr>
              <a:t>.</a:t>
            </a:r>
            <a:r>
              <a:rPr lang="cs-CZ" sz="2800" dirty="0" smtClean="0"/>
              <a:t>    </a:t>
            </a:r>
            <a:r>
              <a:rPr lang="en-US" sz="2800" dirty="0" smtClean="0">
                <a:solidFill>
                  <a:srgbClr val="00B050"/>
                </a:solidFill>
              </a:rPr>
              <a:t>One</a:t>
            </a:r>
            <a:r>
              <a:rPr lang="en-US" sz="2800" dirty="0">
                <a:solidFill>
                  <a:srgbClr val="00B050"/>
                </a:solidFill>
              </a:rPr>
              <a:t>,      two,      three,   four,    </a:t>
            </a:r>
            <a:r>
              <a:rPr lang="en-US" sz="2800" dirty="0" smtClean="0">
                <a:solidFill>
                  <a:srgbClr val="00B050"/>
                </a:solidFill>
              </a:rPr>
              <a:t>five,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en-US" sz="2800" dirty="0" smtClean="0">
                <a:solidFill>
                  <a:srgbClr val="00B050"/>
                </a:solidFill>
              </a:rPr>
              <a:t>six</a:t>
            </a:r>
            <a:r>
              <a:rPr lang="en-US" sz="2800" dirty="0">
                <a:solidFill>
                  <a:srgbClr val="00B050"/>
                </a:solidFill>
              </a:rPr>
              <a:t>, </a:t>
            </a:r>
          </a:p>
          <a:p>
            <a:r>
              <a:rPr lang="en-US" sz="2800" dirty="0">
                <a:solidFill>
                  <a:srgbClr val="00B050"/>
                </a:solidFill>
              </a:rPr>
              <a:t>       seven,   eight,    nine,     ten,      eleven,    </a:t>
            </a:r>
            <a:r>
              <a:rPr lang="cs-CZ" sz="2800" dirty="0" smtClean="0">
                <a:solidFill>
                  <a:srgbClr val="00B050"/>
                </a:solidFill>
              </a:rPr>
              <a:t>     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       </a:t>
            </a:r>
            <a:r>
              <a:rPr lang="en-US" sz="2800" dirty="0" smtClean="0">
                <a:solidFill>
                  <a:srgbClr val="00B050"/>
                </a:solidFill>
              </a:rPr>
              <a:t>twelve</a:t>
            </a:r>
            <a:endParaRPr lang="en-US" sz="2800" dirty="0">
              <a:solidFill>
                <a:srgbClr val="00B050"/>
              </a:solidFill>
            </a:endParaRPr>
          </a:p>
          <a:p>
            <a:endParaRPr lang="en-US" sz="2800" dirty="0"/>
          </a:p>
          <a:p>
            <a:r>
              <a:rPr lang="en-US" sz="2800" dirty="0" smtClean="0">
                <a:solidFill>
                  <a:srgbClr val="C00000"/>
                </a:solidFill>
              </a:rPr>
              <a:t>2</a:t>
            </a:r>
            <a:r>
              <a:rPr lang="cs-CZ" sz="2800" dirty="0" smtClean="0">
                <a:solidFill>
                  <a:srgbClr val="C00000"/>
                </a:solidFill>
              </a:rPr>
              <a:t>.</a:t>
            </a:r>
            <a:r>
              <a:rPr lang="cs-CZ" sz="2800" dirty="0" smtClean="0"/>
              <a:t>    </a:t>
            </a:r>
            <a:r>
              <a:rPr lang="en-US" sz="2800" b="1" dirty="0" smtClean="0">
                <a:solidFill>
                  <a:srgbClr val="FFC000"/>
                </a:solidFill>
              </a:rPr>
              <a:t>Eleven</a:t>
            </a:r>
            <a:r>
              <a:rPr lang="cs-CZ" sz="2800" dirty="0" smtClean="0"/>
              <a:t> </a:t>
            </a:r>
            <a:r>
              <a:rPr lang="en-US" sz="2800" dirty="0" smtClean="0"/>
              <a:t>11</a:t>
            </a:r>
            <a:r>
              <a:rPr lang="cs-CZ" sz="2800" dirty="0" smtClean="0"/>
              <a:t>          </a:t>
            </a:r>
            <a:r>
              <a:rPr lang="en-US" sz="2800" b="1" dirty="0" smtClean="0">
                <a:solidFill>
                  <a:srgbClr val="FFC000"/>
                </a:solidFill>
              </a:rPr>
              <a:t>ten</a:t>
            </a:r>
            <a:r>
              <a:rPr lang="cs-CZ" sz="2800" dirty="0" smtClean="0"/>
              <a:t>    </a:t>
            </a:r>
            <a:r>
              <a:rPr lang="en-US" sz="2800" dirty="0" smtClean="0"/>
              <a:t>10</a:t>
            </a:r>
            <a:r>
              <a:rPr lang="en-US" sz="2800" dirty="0"/>
              <a:t>	</a:t>
            </a:r>
            <a:r>
              <a:rPr lang="cs-CZ" sz="2800" dirty="0" smtClean="0"/>
              <a:t>    </a:t>
            </a:r>
            <a:r>
              <a:rPr lang="en-US" sz="2800" b="1" dirty="0" smtClean="0">
                <a:solidFill>
                  <a:srgbClr val="FFC000"/>
                </a:solidFill>
              </a:rPr>
              <a:t>three </a:t>
            </a:r>
            <a:r>
              <a:rPr lang="en-US" sz="2800" dirty="0" smtClean="0"/>
              <a:t>  </a:t>
            </a:r>
            <a:r>
              <a:rPr lang="cs-CZ" sz="2800" dirty="0" smtClean="0"/>
              <a:t>   </a:t>
            </a:r>
            <a:r>
              <a:rPr lang="en-US" sz="2800" dirty="0" smtClean="0"/>
              <a:t>3</a:t>
            </a:r>
            <a:endParaRPr lang="en-US" sz="2800" dirty="0"/>
          </a:p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</a:t>
            </a:r>
            <a:r>
              <a:rPr lang="en-US" sz="2800" b="1" dirty="0" smtClean="0">
                <a:solidFill>
                  <a:srgbClr val="FFC000"/>
                </a:solidFill>
              </a:rPr>
              <a:t>Eight</a:t>
            </a:r>
            <a:r>
              <a:rPr lang="en-US" sz="2800" dirty="0"/>
              <a:t>	</a:t>
            </a:r>
            <a:r>
              <a:rPr lang="cs-CZ" sz="2800" dirty="0" smtClean="0"/>
              <a:t>  </a:t>
            </a:r>
            <a:r>
              <a:rPr lang="en-US" sz="2800" dirty="0" smtClean="0"/>
              <a:t>8</a:t>
            </a:r>
            <a:r>
              <a:rPr lang="cs-CZ" sz="2800" dirty="0" smtClean="0"/>
              <a:t>           </a:t>
            </a:r>
            <a:r>
              <a:rPr lang="en-US" sz="2800" b="1" dirty="0" smtClean="0">
                <a:solidFill>
                  <a:srgbClr val="FFC000"/>
                </a:solidFill>
              </a:rPr>
              <a:t>five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dirty="0" smtClean="0"/>
              <a:t>     </a:t>
            </a:r>
            <a:r>
              <a:rPr lang="en-US" sz="2800" dirty="0" smtClean="0"/>
              <a:t>5 </a:t>
            </a:r>
            <a:r>
              <a:rPr lang="en-US" sz="2800" dirty="0"/>
              <a:t>	</a:t>
            </a:r>
            <a:r>
              <a:rPr lang="cs-CZ" sz="2800" dirty="0" smtClean="0"/>
              <a:t>    </a:t>
            </a:r>
            <a:r>
              <a:rPr lang="en-US" sz="2800" b="1" dirty="0" smtClean="0">
                <a:solidFill>
                  <a:srgbClr val="FFC000"/>
                </a:solidFill>
              </a:rPr>
              <a:t>one</a:t>
            </a:r>
            <a:r>
              <a:rPr lang="en-US" sz="2800" dirty="0" smtClean="0"/>
              <a:t>      </a:t>
            </a:r>
            <a:r>
              <a:rPr lang="cs-CZ" sz="2800" dirty="0" smtClean="0"/>
              <a:t>  </a:t>
            </a:r>
            <a:r>
              <a:rPr lang="en-US" sz="2800" dirty="0" smtClean="0"/>
              <a:t>1  </a:t>
            </a:r>
            <a:endParaRPr lang="en-US" sz="2800" dirty="0"/>
          </a:p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</a:t>
            </a:r>
            <a:r>
              <a:rPr lang="en-US" sz="2800" b="1" dirty="0" smtClean="0">
                <a:solidFill>
                  <a:srgbClr val="FFC000"/>
                </a:solidFill>
              </a:rPr>
              <a:t>Seven</a:t>
            </a:r>
            <a:r>
              <a:rPr lang="en-US" sz="2800" dirty="0"/>
              <a:t>	</a:t>
            </a:r>
            <a:r>
              <a:rPr lang="cs-CZ" sz="2800" dirty="0" smtClean="0"/>
              <a:t>  </a:t>
            </a:r>
            <a:r>
              <a:rPr lang="en-US" sz="2800" dirty="0" smtClean="0"/>
              <a:t>7</a:t>
            </a:r>
            <a:r>
              <a:rPr lang="en-US" sz="2800" dirty="0"/>
              <a:t>	</a:t>
            </a:r>
            <a:r>
              <a:rPr lang="cs-CZ" sz="2800" dirty="0" smtClean="0"/>
              <a:t>      </a:t>
            </a:r>
            <a:r>
              <a:rPr lang="en-US" sz="2800" b="1" dirty="0" smtClean="0">
                <a:solidFill>
                  <a:srgbClr val="FFC000"/>
                </a:solidFill>
              </a:rPr>
              <a:t>nine</a:t>
            </a:r>
            <a:r>
              <a:rPr lang="en-US" sz="2800" dirty="0" smtClean="0"/>
              <a:t>     9</a:t>
            </a:r>
            <a:r>
              <a:rPr lang="cs-CZ" sz="2800" dirty="0" smtClean="0"/>
              <a:t>          </a:t>
            </a:r>
            <a:r>
              <a:rPr lang="en-US" sz="2800" b="1" dirty="0" smtClean="0">
                <a:solidFill>
                  <a:srgbClr val="FFC000"/>
                </a:solidFill>
              </a:rPr>
              <a:t>twelve</a:t>
            </a:r>
            <a:r>
              <a:rPr lang="en-US" sz="2800" dirty="0" smtClean="0"/>
              <a:t>   12</a:t>
            </a:r>
            <a:endParaRPr lang="en-US" sz="2800" dirty="0"/>
          </a:p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</a:t>
            </a:r>
            <a:r>
              <a:rPr lang="en-US" sz="2800" b="1" dirty="0" smtClean="0">
                <a:solidFill>
                  <a:srgbClr val="FFC000"/>
                </a:solidFill>
              </a:rPr>
              <a:t>Four</a:t>
            </a:r>
            <a:r>
              <a:rPr lang="en-US" sz="2800" dirty="0"/>
              <a:t>	</a:t>
            </a:r>
            <a:r>
              <a:rPr lang="cs-CZ" sz="2800" dirty="0" smtClean="0"/>
              <a:t> </a:t>
            </a:r>
            <a:r>
              <a:rPr lang="en-US" sz="2800" dirty="0" smtClean="0"/>
              <a:t>4</a:t>
            </a:r>
            <a:r>
              <a:rPr lang="en-US" sz="2800" dirty="0"/>
              <a:t>	</a:t>
            </a:r>
            <a:r>
              <a:rPr lang="cs-CZ" sz="2800" dirty="0" smtClean="0"/>
              <a:t>      </a:t>
            </a:r>
            <a:r>
              <a:rPr lang="en-US" sz="2800" b="1" dirty="0" smtClean="0">
                <a:solidFill>
                  <a:srgbClr val="FFC000"/>
                </a:solidFill>
              </a:rPr>
              <a:t>six</a:t>
            </a:r>
            <a:r>
              <a:rPr lang="en-US" sz="2800" dirty="0"/>
              <a:t>	</a:t>
            </a:r>
            <a:r>
              <a:rPr lang="en-US" sz="2800" dirty="0" smtClean="0"/>
              <a:t>6</a:t>
            </a:r>
            <a:r>
              <a:rPr lang="en-US" sz="2800" dirty="0"/>
              <a:t>	</a:t>
            </a:r>
            <a:r>
              <a:rPr lang="cs-CZ" sz="2800" dirty="0" smtClean="0"/>
              <a:t>   </a:t>
            </a:r>
            <a:r>
              <a:rPr lang="en-US" sz="2800" b="1" dirty="0" smtClean="0">
                <a:solidFill>
                  <a:srgbClr val="FFC000"/>
                </a:solidFill>
              </a:rPr>
              <a:t>two</a:t>
            </a:r>
            <a:r>
              <a:rPr lang="en-US" sz="2800" dirty="0" smtClean="0"/>
              <a:t>         2</a:t>
            </a:r>
            <a:endParaRPr lang="en-US" sz="2800" dirty="0"/>
          </a:p>
          <a:p>
            <a:r>
              <a:rPr lang="en-US" sz="2800" dirty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6428262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7"/>
            <a:ext cx="7848872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3.  </a:t>
            </a:r>
            <a:r>
              <a:rPr lang="cs-CZ" dirty="0" err="1" smtClean="0"/>
              <a:t>Five</a:t>
            </a:r>
            <a:r>
              <a:rPr lang="cs-CZ" dirty="0" smtClean="0"/>
              <a:t>  </a:t>
            </a:r>
            <a:r>
              <a:rPr lang="cs-CZ" dirty="0"/>
              <a:t>and  </a:t>
            </a:r>
            <a:r>
              <a:rPr lang="cs-CZ" dirty="0" err="1"/>
              <a:t>four</a:t>
            </a:r>
            <a:r>
              <a:rPr lang="cs-CZ" dirty="0"/>
              <a:t>  </a:t>
            </a:r>
            <a:r>
              <a:rPr lang="cs-CZ" dirty="0" err="1"/>
              <a:t>is</a:t>
            </a:r>
            <a:r>
              <a:rPr lang="cs-CZ" dirty="0"/>
              <a:t>  </a:t>
            </a:r>
            <a:r>
              <a:rPr lang="cs-CZ" b="1" dirty="0"/>
              <a:t> </a:t>
            </a:r>
            <a:r>
              <a:rPr lang="cs-CZ" b="1" u="sng" dirty="0" err="1">
                <a:solidFill>
                  <a:srgbClr val="C00000"/>
                </a:solidFill>
              </a:rPr>
              <a:t>nine</a:t>
            </a:r>
            <a:r>
              <a:rPr lang="cs-CZ" b="1" u="sng" dirty="0">
                <a:solidFill>
                  <a:srgbClr val="C00000"/>
                </a:solidFill>
              </a:rPr>
              <a:t>. </a:t>
            </a:r>
            <a:r>
              <a:rPr lang="cs-CZ" dirty="0"/>
              <a:t>              </a:t>
            </a:r>
            <a:r>
              <a:rPr lang="cs-CZ" b="1" dirty="0" err="1">
                <a:solidFill>
                  <a:srgbClr val="C00000"/>
                </a:solidFill>
              </a:rPr>
              <a:t>Seven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/>
              <a:t> and  </a:t>
            </a:r>
            <a:r>
              <a:rPr lang="cs-CZ" b="1" dirty="0" err="1">
                <a:solidFill>
                  <a:srgbClr val="C00000"/>
                </a:solidFill>
              </a:rPr>
              <a:t>four</a:t>
            </a:r>
            <a:r>
              <a:rPr lang="cs-CZ" dirty="0"/>
              <a:t>  </a:t>
            </a:r>
            <a:r>
              <a:rPr lang="cs-CZ" dirty="0" err="1"/>
              <a:t>is</a:t>
            </a:r>
            <a:r>
              <a:rPr lang="cs-CZ" dirty="0"/>
              <a:t>    </a:t>
            </a:r>
            <a:r>
              <a:rPr lang="cs-CZ" dirty="0" err="1"/>
              <a:t>eleven</a:t>
            </a:r>
            <a:r>
              <a:rPr lang="cs-CZ" dirty="0"/>
              <a:t>.</a:t>
            </a:r>
          </a:p>
          <a:p>
            <a:r>
              <a:rPr lang="cs-CZ" dirty="0"/>
              <a:t>  </a:t>
            </a:r>
          </a:p>
          <a:p>
            <a:r>
              <a:rPr lang="cs-CZ" dirty="0"/>
              <a:t>      </a:t>
            </a:r>
            <a:r>
              <a:rPr lang="cs-CZ" dirty="0" smtClean="0"/>
              <a:t>  </a:t>
            </a:r>
            <a:r>
              <a:rPr lang="cs-CZ" dirty="0" err="1" smtClean="0"/>
              <a:t>Eight</a:t>
            </a:r>
            <a:r>
              <a:rPr lang="cs-CZ" dirty="0" smtClean="0"/>
              <a:t>  </a:t>
            </a:r>
            <a:r>
              <a:rPr lang="cs-CZ" dirty="0"/>
              <a:t>and  </a:t>
            </a:r>
            <a:r>
              <a:rPr lang="cs-CZ" dirty="0" err="1"/>
              <a:t>four</a:t>
            </a:r>
            <a:r>
              <a:rPr lang="cs-CZ" dirty="0"/>
              <a:t>  </a:t>
            </a:r>
            <a:r>
              <a:rPr lang="cs-CZ" dirty="0" err="1"/>
              <a:t>is</a:t>
            </a:r>
            <a:r>
              <a:rPr lang="cs-CZ" dirty="0"/>
              <a:t>  </a:t>
            </a:r>
            <a:r>
              <a:rPr lang="cs-CZ" b="1" dirty="0" err="1">
                <a:solidFill>
                  <a:srgbClr val="C00000"/>
                </a:solidFill>
              </a:rPr>
              <a:t>twelve</a:t>
            </a:r>
            <a:r>
              <a:rPr lang="cs-CZ" b="1" dirty="0">
                <a:solidFill>
                  <a:srgbClr val="C00000"/>
                </a:solidFill>
              </a:rPr>
              <a:t>.</a:t>
            </a:r>
            <a:r>
              <a:rPr lang="cs-CZ" dirty="0"/>
              <a:t>            </a:t>
            </a:r>
            <a:r>
              <a:rPr lang="cs-CZ" b="1" dirty="0" err="1"/>
              <a:t>Six</a:t>
            </a:r>
            <a:r>
              <a:rPr lang="cs-CZ" dirty="0"/>
              <a:t>  and  </a:t>
            </a:r>
            <a:r>
              <a:rPr lang="cs-CZ" dirty="0" err="1">
                <a:solidFill>
                  <a:srgbClr val="C00000"/>
                </a:solidFill>
              </a:rPr>
              <a:t>three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 </a:t>
            </a:r>
            <a:r>
              <a:rPr lang="cs-CZ" dirty="0" err="1"/>
              <a:t>nine</a:t>
            </a:r>
            <a:r>
              <a:rPr lang="cs-CZ" dirty="0"/>
              <a:t>.</a:t>
            </a:r>
          </a:p>
          <a:p>
            <a:r>
              <a:rPr lang="cs-CZ" dirty="0"/>
              <a:t> </a:t>
            </a:r>
          </a:p>
          <a:p>
            <a:r>
              <a:rPr lang="cs-CZ" dirty="0" smtClean="0"/>
              <a:t>        </a:t>
            </a:r>
            <a:r>
              <a:rPr lang="cs-CZ" dirty="0" err="1" smtClean="0"/>
              <a:t>Two</a:t>
            </a:r>
            <a:r>
              <a:rPr lang="cs-CZ" dirty="0" smtClean="0"/>
              <a:t>  </a:t>
            </a:r>
            <a:r>
              <a:rPr lang="cs-CZ" dirty="0"/>
              <a:t>and  </a:t>
            </a:r>
            <a:r>
              <a:rPr lang="cs-CZ" dirty="0" err="1"/>
              <a:t>eight</a:t>
            </a:r>
            <a:r>
              <a:rPr lang="cs-CZ" dirty="0"/>
              <a:t>  </a:t>
            </a:r>
            <a:r>
              <a:rPr lang="cs-CZ" dirty="0" err="1"/>
              <a:t>is</a:t>
            </a:r>
            <a:r>
              <a:rPr lang="cs-CZ"/>
              <a:t>  </a:t>
            </a:r>
            <a:r>
              <a:rPr lang="cs-CZ" b="1" smtClean="0">
                <a:solidFill>
                  <a:srgbClr val="C00000"/>
                </a:solidFill>
              </a:rPr>
              <a:t>ten</a:t>
            </a:r>
            <a:r>
              <a:rPr lang="cs-CZ" b="1" smtClean="0">
                <a:solidFill>
                  <a:srgbClr val="C00000"/>
                </a:solidFill>
              </a:rPr>
              <a:t>.</a:t>
            </a:r>
            <a:r>
              <a:rPr lang="cs-CZ" smtClean="0"/>
              <a:t>                   </a:t>
            </a:r>
            <a:r>
              <a:rPr lang="cs-CZ" b="1" dirty="0" err="1">
                <a:solidFill>
                  <a:srgbClr val="C00000"/>
                </a:solidFill>
              </a:rPr>
              <a:t>Five</a:t>
            </a:r>
            <a:r>
              <a:rPr lang="cs-CZ" dirty="0"/>
              <a:t>  and  </a:t>
            </a:r>
            <a:r>
              <a:rPr lang="cs-CZ" dirty="0" err="1"/>
              <a:t>six</a:t>
            </a:r>
            <a:r>
              <a:rPr lang="cs-CZ" dirty="0"/>
              <a:t>  </a:t>
            </a:r>
            <a:r>
              <a:rPr lang="cs-CZ" dirty="0" err="1"/>
              <a:t>is</a:t>
            </a:r>
            <a:r>
              <a:rPr lang="cs-CZ" dirty="0"/>
              <a:t>  </a:t>
            </a:r>
            <a:r>
              <a:rPr lang="cs-CZ" dirty="0" err="1"/>
              <a:t>eleven</a:t>
            </a:r>
            <a:r>
              <a:rPr lang="cs-CZ" dirty="0"/>
              <a:t>.</a:t>
            </a:r>
          </a:p>
          <a:p>
            <a:r>
              <a:rPr lang="cs-CZ" dirty="0"/>
              <a:t> </a:t>
            </a:r>
          </a:p>
          <a:p>
            <a:r>
              <a:rPr lang="cs-CZ" dirty="0" smtClean="0"/>
              <a:t>        </a:t>
            </a:r>
            <a:r>
              <a:rPr lang="cs-CZ" dirty="0" err="1" smtClean="0"/>
              <a:t>Three</a:t>
            </a:r>
            <a:r>
              <a:rPr lang="cs-CZ" dirty="0" smtClean="0"/>
              <a:t>  </a:t>
            </a:r>
            <a:r>
              <a:rPr lang="cs-CZ" dirty="0"/>
              <a:t>and  </a:t>
            </a:r>
            <a:r>
              <a:rPr lang="cs-CZ" b="1" dirty="0" err="1">
                <a:solidFill>
                  <a:srgbClr val="C00000"/>
                </a:solidFill>
              </a:rPr>
              <a:t>four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 </a:t>
            </a:r>
            <a:r>
              <a:rPr lang="cs-CZ" dirty="0" err="1"/>
              <a:t>seven</a:t>
            </a:r>
            <a:r>
              <a:rPr lang="cs-CZ" dirty="0"/>
              <a:t>.             </a:t>
            </a:r>
            <a:r>
              <a:rPr lang="cs-CZ" dirty="0" err="1"/>
              <a:t>Nine</a:t>
            </a:r>
            <a:r>
              <a:rPr lang="cs-CZ" dirty="0"/>
              <a:t>  and  </a:t>
            </a:r>
            <a:r>
              <a:rPr lang="cs-CZ" b="1" dirty="0" err="1">
                <a:solidFill>
                  <a:srgbClr val="C00000"/>
                </a:solidFill>
              </a:rPr>
              <a:t>three</a:t>
            </a:r>
            <a:r>
              <a:rPr lang="cs-CZ" dirty="0"/>
              <a:t>  </a:t>
            </a:r>
            <a:r>
              <a:rPr lang="cs-CZ" dirty="0" err="1"/>
              <a:t>is</a:t>
            </a:r>
            <a:r>
              <a:rPr lang="cs-CZ" dirty="0"/>
              <a:t>  </a:t>
            </a:r>
            <a:r>
              <a:rPr lang="cs-CZ" dirty="0" err="1"/>
              <a:t>twelve</a:t>
            </a:r>
            <a:r>
              <a:rPr lang="cs-CZ" dirty="0"/>
              <a:t>.</a:t>
            </a:r>
          </a:p>
          <a:p>
            <a:r>
              <a:rPr lang="cs-CZ" b="1" dirty="0"/>
              <a:t>          </a:t>
            </a:r>
            <a:endParaRPr lang="cs-CZ" dirty="0"/>
          </a:p>
          <a:p>
            <a:r>
              <a:rPr lang="cs-CZ" b="1" dirty="0"/>
              <a:t>  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4077071"/>
            <a:ext cx="22499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                                                            </a:t>
            </a:r>
            <a:endParaRPr lang="en-US" dirty="0"/>
          </a:p>
          <a:p>
            <a:endParaRPr lang="en-US" dirty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8029" y="2868451"/>
            <a:ext cx="6984776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93755" y="2842299"/>
            <a:ext cx="5485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sz="2800" b="1" dirty="0">
                <a:solidFill>
                  <a:srgbClr val="C00000"/>
                </a:solidFill>
              </a:rPr>
              <a:t>4</a:t>
            </a:r>
            <a:r>
              <a:rPr lang="cs-CZ" b="1" dirty="0">
                <a:solidFill>
                  <a:srgbClr val="C0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462226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66</TotalTime>
  <Words>238</Words>
  <Application>Microsoft Office PowerPoint</Application>
  <PresentationFormat>Předvádění na obrazovce (4:3)</PresentationFormat>
  <Paragraphs>105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HP</cp:lastModifiedBy>
  <cp:revision>10</cp:revision>
  <dcterms:modified xsi:type="dcterms:W3CDTF">2012-06-13T15:47:47Z</dcterms:modified>
</cp:coreProperties>
</file>