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1" r:id="rId6"/>
    <p:sldId id="263" r:id="rId7"/>
    <p:sldId id="264" r:id="rId8"/>
    <p:sldId id="265" r:id="rId9"/>
    <p:sldId id="260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Miroslava  </a:t>
          </a:r>
          <a:r>
            <a:rPr lang="cs-CZ" sz="2000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CZ.1.07/1.4.09/21.0816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Vegetables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    Jazyk  anglický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2116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5F1E43-0BEF-429B-9AE5-2F2018822C74}" type="presOf" srcId="{4C35D32F-0EAB-4CD7-82EE-45574DC2A586}" destId="{890E4F0B-2866-4A3F-A3C7-2A14B1797930}" srcOrd="1" destOrd="0" presId="urn:microsoft.com/office/officeart/2005/8/layout/target3"/>
    <dgm:cxn modelId="{CBD57311-95D7-4ACD-9EEA-DB56F085D88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FC3B72-79A3-4BC6-BEFB-20F3EACAF88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3ED242-0787-4142-BF9A-23309CC74A97}" type="presOf" srcId="{B651F6E3-6281-48DB-9319-2AEAFDAE7572}" destId="{6BB5E863-4638-4E1D-BFDE-399D028AC4ED}" srcOrd="1" destOrd="0" presId="urn:microsoft.com/office/officeart/2005/8/layout/target3"/>
    <dgm:cxn modelId="{FE8C434E-7AC2-4561-A3D9-70D7059B575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541468-2D62-42E0-A061-6942A6EA28F0}" type="presOf" srcId="{B651F6E3-6281-48DB-9319-2AEAFDAE7572}" destId="{619D679B-A015-4ECF-8348-D1034C574F40}" srcOrd="0" destOrd="0" presId="urn:microsoft.com/office/officeart/2005/8/layout/target3"/>
    <dgm:cxn modelId="{DD8C7EC7-8E20-498E-9EC5-FAFC10425B75}" type="presOf" srcId="{4C35D32F-0EAB-4CD7-82EE-45574DC2A586}" destId="{8BEBB6EC-1DAA-4CAC-8A25-BC0FCBD5DBD5}" srcOrd="0" destOrd="0" presId="urn:microsoft.com/office/officeart/2005/8/layout/target3"/>
    <dgm:cxn modelId="{672D663D-EBD0-4738-88B6-6C765A83A1C2}" type="presOf" srcId="{D1B46980-6531-4606-95E6-44980827E919}" destId="{2BE915AB-18AA-4053-B92C-3BFC9ED204BB}" srcOrd="1" destOrd="0" presId="urn:microsoft.com/office/officeart/2005/8/layout/target3"/>
    <dgm:cxn modelId="{890618A4-E3C8-4246-B144-6486853C3A9F}" type="presOf" srcId="{D8197B8C-B260-4A16-BDF4-0947B075E274}" destId="{25B08C86-7E15-44DC-BE7F-FFB55DD49D12}" srcOrd="0" destOrd="0" presId="urn:microsoft.com/office/officeart/2005/8/layout/target3"/>
    <dgm:cxn modelId="{67628229-8540-40AB-A488-7E530C4CDF50}" type="presOf" srcId="{D1D4F407-5343-4D3F-B5B9-D407B03CAEB4}" destId="{AED2198E-93D5-4001-81B4-73124B309672}" srcOrd="1" destOrd="0" presId="urn:microsoft.com/office/officeart/2005/8/layout/target3"/>
    <dgm:cxn modelId="{4493977E-CA2B-41E4-8A0B-A41DBD347E5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28515B9-2BAE-4026-97B6-B32C2D003038}" type="presParOf" srcId="{333A1088-737F-45CB-B68E-254E46348037}" destId="{F5ABB229-8D3B-4694-996A-96F23CF14429}" srcOrd="0" destOrd="0" presId="urn:microsoft.com/office/officeart/2005/8/layout/target3"/>
    <dgm:cxn modelId="{8602B647-D479-4B7A-96BD-22CFF2BE1D34}" type="presParOf" srcId="{333A1088-737F-45CB-B68E-254E46348037}" destId="{F41139FD-01EE-4571-8B17-4FB00FC51163}" srcOrd="1" destOrd="0" presId="urn:microsoft.com/office/officeart/2005/8/layout/target3"/>
    <dgm:cxn modelId="{0B3603FD-C6BF-4A41-A3DF-5FA7A30FDE90}" type="presParOf" srcId="{333A1088-737F-45CB-B68E-254E46348037}" destId="{D005CE8C-CC26-4C3E-AC11-E15060ECD759}" srcOrd="2" destOrd="0" presId="urn:microsoft.com/office/officeart/2005/8/layout/target3"/>
    <dgm:cxn modelId="{B7E51EB7-0B7D-4A40-BD10-0147E994D3AD}" type="presParOf" srcId="{333A1088-737F-45CB-B68E-254E46348037}" destId="{2C702D82-9B77-49B7-9568-BB8EB47C3372}" srcOrd="3" destOrd="0" presId="urn:microsoft.com/office/officeart/2005/8/layout/target3"/>
    <dgm:cxn modelId="{C6671684-1A4B-4D62-906E-BAAC0002D7E3}" type="presParOf" srcId="{333A1088-737F-45CB-B68E-254E46348037}" destId="{A52A0455-90FF-4808-ABD0-F02540D31D5A}" srcOrd="4" destOrd="0" presId="urn:microsoft.com/office/officeart/2005/8/layout/target3"/>
    <dgm:cxn modelId="{77E94616-F830-42E1-898B-FBD6E6ACD668}" type="presParOf" srcId="{333A1088-737F-45CB-B68E-254E46348037}" destId="{6140AFEC-043D-4C43-A2F9-D0F5331DF3A3}" srcOrd="5" destOrd="0" presId="urn:microsoft.com/office/officeart/2005/8/layout/target3"/>
    <dgm:cxn modelId="{837677E6-D456-41F1-BBAC-09FB46A14E1F}" type="presParOf" srcId="{333A1088-737F-45CB-B68E-254E46348037}" destId="{9358AC05-5D7D-4327-9F80-1AD486AEA664}" srcOrd="6" destOrd="0" presId="urn:microsoft.com/office/officeart/2005/8/layout/target3"/>
    <dgm:cxn modelId="{3BD7F4A4-DFE2-4B90-90D8-8F22269DE3FF}" type="presParOf" srcId="{333A1088-737F-45CB-B68E-254E46348037}" destId="{313FC574-E1CD-4FB4-B054-0B805CE0447D}" srcOrd="7" destOrd="0" presId="urn:microsoft.com/office/officeart/2005/8/layout/target3"/>
    <dgm:cxn modelId="{652CA761-48B6-4416-BB98-A4B94AF78177}" type="presParOf" srcId="{333A1088-737F-45CB-B68E-254E46348037}" destId="{619D679B-A015-4ECF-8348-D1034C574F40}" srcOrd="8" destOrd="0" presId="urn:microsoft.com/office/officeart/2005/8/layout/target3"/>
    <dgm:cxn modelId="{418058BA-BBE9-4DAB-9332-5531CDC98FFC}" type="presParOf" srcId="{333A1088-737F-45CB-B68E-254E46348037}" destId="{322283A8-4A27-4CDA-BAE3-F381106A9174}" srcOrd="9" destOrd="0" presId="urn:microsoft.com/office/officeart/2005/8/layout/target3"/>
    <dgm:cxn modelId="{2B3F5E31-B0B9-40D7-9D8D-0C3B4AF04BBA}" type="presParOf" srcId="{333A1088-737F-45CB-B68E-254E46348037}" destId="{FFC9F71D-1B4F-4AD9-A4A6-86ADEFC8AF5C}" srcOrd="10" destOrd="0" presId="urn:microsoft.com/office/officeart/2005/8/layout/target3"/>
    <dgm:cxn modelId="{BF5613F6-6168-494E-8C2E-284D66B54D02}" type="presParOf" srcId="{333A1088-737F-45CB-B68E-254E46348037}" destId="{25B08C86-7E15-44DC-BE7F-FFB55DD49D12}" srcOrd="11" destOrd="0" presId="urn:microsoft.com/office/officeart/2005/8/layout/target3"/>
    <dgm:cxn modelId="{231237A1-3740-4EB0-B6A4-344DBACE28C5}" type="presParOf" srcId="{333A1088-737F-45CB-B68E-254E46348037}" destId="{76644BE8-9D7C-4C09-B250-3D10AF48CBB7}" srcOrd="12" destOrd="0" presId="urn:microsoft.com/office/officeart/2005/8/layout/target3"/>
    <dgm:cxn modelId="{7DC7510C-5D7E-45A6-9CE2-BA782A5D63FD}" type="presParOf" srcId="{333A1088-737F-45CB-B68E-254E46348037}" destId="{EE85B701-7295-41C0-BA7A-34D3756A2AE6}" srcOrd="13" destOrd="0" presId="urn:microsoft.com/office/officeart/2005/8/layout/target3"/>
    <dgm:cxn modelId="{752DD3D9-81B5-4884-BDFC-0EDA46D1A0DE}" type="presParOf" srcId="{333A1088-737F-45CB-B68E-254E46348037}" destId="{8BEBB6EC-1DAA-4CAC-8A25-BC0FCBD5DBD5}" srcOrd="14" destOrd="0" presId="urn:microsoft.com/office/officeart/2005/8/layout/target3"/>
    <dgm:cxn modelId="{8380DEE7-B54A-41ED-922B-F9BAFD10ECA1}" type="presParOf" srcId="{333A1088-737F-45CB-B68E-254E46348037}" destId="{AED2198E-93D5-4001-81B4-73124B309672}" srcOrd="15" destOrd="0" presId="urn:microsoft.com/office/officeart/2005/8/layout/target3"/>
    <dgm:cxn modelId="{547B197D-79A9-4120-9C20-458210386782}" type="presParOf" srcId="{333A1088-737F-45CB-B68E-254E46348037}" destId="{2BE915AB-18AA-4053-B92C-3BFC9ED204BB}" srcOrd="16" destOrd="0" presId="urn:microsoft.com/office/officeart/2005/8/layout/target3"/>
    <dgm:cxn modelId="{C456484E-CF3E-407B-A7E0-63AF49FFFB95}" type="presParOf" srcId="{333A1088-737F-45CB-B68E-254E46348037}" destId="{6BB5E863-4638-4E1D-BFDE-399D028AC4ED}" srcOrd="17" destOrd="0" presId="urn:microsoft.com/office/officeart/2005/8/layout/target3"/>
    <dgm:cxn modelId="{E705FA06-732B-4EC5-A45B-9334D22D0B2B}" type="presParOf" srcId="{333A1088-737F-45CB-B68E-254E46348037}" destId="{5A5FFA88-C948-4069-8E93-59FA12366E83}" srcOrd="18" destOrd="0" presId="urn:microsoft.com/office/officeart/2005/8/layout/target3"/>
    <dgm:cxn modelId="{AB3A3100-AED6-40AC-AD5D-56A4D33A25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Miroslava  </a:t>
          </a:r>
          <a:r>
            <a:rPr lang="cs-CZ" sz="2000" kern="1200" smtClean="0"/>
            <a:t>Jarkulišová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    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Vegetables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CZ.1.07/1.4.09/21.0816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cz/detail?q=%C4%8Do%C4%8Dka&amp;offset=1&amp;limit=20&amp;bUrlPar=filter=1&amp;resNum=6&amp;ref=http://obrazky.cz/?step=20&amp;filter=1&amp;s=&amp;size=any&amp;sId=44EaFVO4wVIc81QnoPWZ&amp;orientation=&amp;q=zelenina&amp;from=319&amp;resID=e6rpyKOs05oaCAJljPc0CbBXrx8t9N8qYVc4-SsHyQY&amp;imgURL=http://www.coop.cz/magazin/3_2001/img/cocka.jpg&amp;pageURL=http://www.coop.cz/magazin/3_2001/zdrave_lusteniny.html&amp;imgX=250&amp;imgY=165&amp;imgSize=19&amp;thURL=http://media3.picsearch.com/is?e6rpyKOs05oaCAJljPc0CbBXrx8t9N8qYVc4-SsHyQY&amp;thX=128&amp;thY=84&amp;qNoSite=%C4%8Do%C4%8Dka&amp;siteWWW=&amp;sId=44EaFVO4wyEJq1QQ-al_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12" Type="http://schemas.openxmlformats.org/officeDocument/2006/relationships/hyperlink" Target="http://obrazky.cz/detail?q=zelenina&amp;offset=139&amp;limit=20&amp;bUrlPar=filter=1&amp;resNum=140&amp;ref=http://obrazky.cz/?step=20&amp;filter=1&amp;s=&amp;size=any&amp;sId=44EaFVO4wVIc81QnoPWZ&amp;orientation=&amp;q=zelenina&amp;from=119&amp;resID=Tx9uN-5iaspDiy--7-yX05xaGXI2vRdzE6oms_XKTbQ&amp;imgURL=http://recepty.mraveniste.cz/pcs/pcs_ingredience/rajcata-recepty-rajcatove.jpg&amp;pageURL=http://recepty.mraveniste.cz/detail.php?detailrecept=220&amp;imgX=240&amp;imgY=160&amp;imgSize=13&amp;thURL=http://media3.picsearch.com/is?Tx9uN-5iaspDiy--7-yX05xaGXI2vRdzE6oms_XKTbQ&amp;thX=128&amp;thY=85&amp;qNoSite=zelenina&amp;siteWWW=&amp;sId=44EaFVO4wRGfqQDysI5-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detail?q=zelenina&amp;offset=219&amp;limit=20&amp;bUrlPar=filter=1&amp;resNum=224&amp;ref=http://obrazky.cz/?step=20&amp;filter=1&amp;s=&amp;size=any&amp;sId=44EaFVO4wVIc81QnoPWZ&amp;orientation=&amp;q=zelenina&amp;from=199&amp;resID=GRzQmmcHKYKW-1gaKL_pB0NoCuCxQTrDXDw_6Sf4USU&amp;imgURL=http://www.globus.cz/cs/images/content/news/564-brambory.jpg&amp;pageURL=http://www.globus.cz/globus-opava/zelenina.html&amp;imgX=144&amp;imgY=119&amp;imgSize=14&amp;thURL=http://media1.picsearch.com/is?GRzQmmcHKYKW-1gaKL_pB0NoCuCxQTrDXDw_6Sf4USU&amp;thX=128&amp;thY=105&amp;qNoSite=zelenina&amp;siteWWW=&amp;sId=44EaFVO4w_Zgq18sjXYK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jpeg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18.jpeg"/><Relationship Id="rId12" Type="http://schemas.openxmlformats.org/officeDocument/2006/relationships/image" Target="../media/image2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detail?q=kedlubna&amp;offset=1&amp;limit=20&amp;bUrlPar=filter=1&amp;resNum=3&amp;ref=http://obrazky.cz/?step=20&amp;filter=1&amp;s=&amp;size=any&amp;sId=44EaFVO4CVrPq18cr7Im&amp;orientation=&amp;q=d%C3%BDn%C4%9B&amp;resID=_GyMTTS9pua3ymFzqvTeNrP7C6xodJGLP_MgLcGZN2M&amp;imgURL=http://static.akcniceny.cz/foto/vyrobky/317000/316774.jpg&amp;pageURL=http://www.akcniceny.cz/detail/kedlubny-bile/&amp;imgX=196&amp;imgY=190&amp;imgSize=6&amp;thURL=http://media5.picsearch.com/is?_GyMTTS9pua3ymFzqvTeNrP7C6xodJGLP_MgLcGZN2M&amp;thX=128&amp;thY=124&amp;qNoSite=kedlubna&amp;siteWWW=&amp;sId=44EaFVO4CU7rqtD56NkO" TargetMode="External"/><Relationship Id="rId11" Type="http://schemas.openxmlformats.org/officeDocument/2006/relationships/image" Target="../media/image22.png"/><Relationship Id="rId5" Type="http://schemas.openxmlformats.org/officeDocument/2006/relationships/image" Target="../media/image17.jpeg"/><Relationship Id="rId10" Type="http://schemas.openxmlformats.org/officeDocument/2006/relationships/image" Target="../media/image21.png"/><Relationship Id="rId4" Type="http://schemas.openxmlformats.org/officeDocument/2006/relationships/image" Target="../media/image16.jpe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11" Type="http://schemas.openxmlformats.org/officeDocument/2006/relationships/image" Target="../media/image26.png"/><Relationship Id="rId5" Type="http://schemas.openxmlformats.org/officeDocument/2006/relationships/image" Target="../media/image10.jpeg"/><Relationship Id="rId10" Type="http://schemas.openxmlformats.org/officeDocument/2006/relationships/image" Target="../media/image25.png"/><Relationship Id="rId4" Type="http://schemas.openxmlformats.org/officeDocument/2006/relationships/hyperlink" Target="http://obrazky.cz/detail?q=zelenina&amp;offset=139&amp;limit=20&amp;bUrlPar=filter=1&amp;resNum=140&amp;ref=http://obrazky.cz/?step=20&amp;filter=1&amp;s=&amp;size=any&amp;sId=44EaFVO4wVIc81QnoPWZ&amp;orientation=&amp;q=zelenina&amp;from=119&amp;resID=Tx9uN-5iaspDiy--7-yX05xaGXI2vRdzE6oms_XKTbQ&amp;imgURL=http://recepty.mraveniste.cz/pcs/pcs_ingredience/rajcata-recepty-rajcatove.jpg&amp;pageURL=http://recepty.mraveniste.cz/detail.php?detailrecept=220&amp;imgX=240&amp;imgY=160&amp;imgSize=13&amp;thURL=http://media3.picsearch.com/is?Tx9uN-5iaspDiy--7-yX05xaGXI2vRdzE6oms_XKTbQ&amp;thX=128&amp;thY=85&amp;qNoSite=zelenina&amp;siteWWW=&amp;sId=44EaFVO4wRGfqQDysI5-" TargetMode="External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0.jpeg"/><Relationship Id="rId4" Type="http://schemas.openxmlformats.org/officeDocument/2006/relationships/hyperlink" Target="http://obrazky.cz/detail?q=zelenina&amp;offset=139&amp;limit=20&amp;bUrlPar=filter=1&amp;resNum=140&amp;ref=http://obrazky.cz/?step=20&amp;filter=1&amp;s=&amp;size=any&amp;sId=44EaFVO4wVIc81QnoPWZ&amp;orientation=&amp;q=zelenina&amp;from=119&amp;resID=Tx9uN-5iaspDiy--7-yX05xaGXI2vRdzE6oms_XKTbQ&amp;imgURL=http://recepty.mraveniste.cz/pcs/pcs_ingredience/rajcata-recepty-rajcatove.jpg&amp;pageURL=http://recepty.mraveniste.cz/detail.php?detailrecept=220&amp;imgX=240&amp;imgY=160&amp;imgSize=13&amp;thURL=http://media3.picsearch.com/is?Tx9uN-5iaspDiy--7-yX05xaGXI2vRdzE6oms_XKTbQ&amp;thX=128&amp;thY=85&amp;qNoSite=zelenina&amp;siteWWW=&amp;sId=44EaFVO4wRGfqQDysI5-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linarska-unie.cz/Portals/0/images/zelenina_html_m693f27d2.jpg" TargetMode="External"/><Relationship Id="rId13" Type="http://schemas.openxmlformats.org/officeDocument/2006/relationships/hyperlink" Target="http://www.jihomoravska-zelenina.cz/zlozka/okurka.jpg" TargetMode="External"/><Relationship Id="rId3" Type="http://schemas.openxmlformats.org/officeDocument/2006/relationships/hyperlink" Target="http://i.lidovky.cz/09/112/lnc460/GLU2f07e3_zelenina.jpg" TargetMode="External"/><Relationship Id="rId7" Type="http://schemas.openxmlformats.org/officeDocument/2006/relationships/hyperlink" Target="http://i.iinfo.cz/images/526/cesnek-zelenina.jpg" TargetMode="External"/><Relationship Id="rId12" Type="http://schemas.openxmlformats.org/officeDocument/2006/relationships/hyperlink" Target="http://www.zelinarska-unie.cz/Portals/0/images/zelenina_html_7d99827.png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api.ning.com/files/-GGJ7SiSWqfTc8YfZctYRdYpvg4nF8mw7uP--*vTmlZVi0ipESGR9SFYgVEoiG8a5XFy1tvRE1P*P4yjO*3ZbYyht2ttQXor/Zelenina.jpg" TargetMode="External"/><Relationship Id="rId11" Type="http://schemas.openxmlformats.org/officeDocument/2006/relationships/hyperlink" Target="http://recepty.mraveniste.cz/pcs/pcs_ingredience/spenat-spenatove-recepty.jpg" TargetMode="External"/><Relationship Id="rId5" Type="http://schemas.openxmlformats.org/officeDocument/2006/relationships/hyperlink" Target="http://www.coop.cz/magazin/1_2001/img/rajce.gif" TargetMode="External"/><Relationship Id="rId10" Type="http://schemas.openxmlformats.org/officeDocument/2006/relationships/hyperlink" Target="http://www.cviceni-doma.cz/UserFiles/image/J%C3%ADdlo/j%C3%ADdlo-zelenina4.jpg" TargetMode="External"/><Relationship Id="rId4" Type="http://schemas.openxmlformats.org/officeDocument/2006/relationships/hyperlink" Target="http://www.zelinarska-unie.cz/Portals/0/images/zelenina_html_4f4a9309.png" TargetMode="External"/><Relationship Id="rId9" Type="http://schemas.openxmlformats.org/officeDocument/2006/relationships/hyperlink" Target="http://www.globus.cz/cs/images/content/news/564-brambory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vet-trade.cz/cz/biotech/vyzkum-vyvoj/alergeny-v-potravinach/celer" TargetMode="External"/><Relationship Id="rId3" Type="http://schemas.openxmlformats.org/officeDocument/2006/relationships/hyperlink" Target="http://cs.wikipedia.org/wiki/Soubor:Pumpkins.jpg" TargetMode="External"/><Relationship Id="rId7" Type="http://schemas.openxmlformats.org/officeDocument/2006/relationships/hyperlink" Target="http://cs.wikipedia.org/wiki/%C5%98edkvi%C4%8Dka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semo.cz/proficz/index.php?s=&amp;druhid=34&amp;Petrzel-korenova-" TargetMode="External"/><Relationship Id="rId5" Type="http://schemas.openxmlformats.org/officeDocument/2006/relationships/hyperlink" Target="http://www.zelinarska-unie.cz/Default.aspx?tabid=78" TargetMode="External"/><Relationship Id="rId10" Type="http://schemas.openxmlformats.org/officeDocument/2006/relationships/hyperlink" Target="http://cs.wikipedia.org/wiki/Paprika" TargetMode="External"/><Relationship Id="rId4" Type="http://schemas.openxmlformats.org/officeDocument/2006/relationships/hyperlink" Target="http://static.akcniceny.cz/foto/vyrobky/317000/316774.jpghttp:/cs.wikipedia.org/wiki/Soubor:Pumpkins.jpg" TargetMode="External"/><Relationship Id="rId9" Type="http://schemas.openxmlformats.org/officeDocument/2006/relationships/hyperlink" Target="http://en.wikipedia.org/wiki/Garl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77281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107" y="4653136"/>
            <a:ext cx="7734650" cy="1496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3712676"/>
            <a:ext cx="2259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VEGETABLES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825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111442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768854"/>
              </p:ext>
            </p:extLst>
          </p:nvPr>
        </p:nvGraphicFramePr>
        <p:xfrm>
          <a:off x="1475656" y="1412875"/>
          <a:ext cx="6168157" cy="2206016"/>
        </p:xfrm>
        <a:graphic>
          <a:graphicData uri="http://schemas.openxmlformats.org/drawingml/2006/table">
            <a:tbl>
              <a:tblPr/>
              <a:tblGrid>
                <a:gridCol w="3120157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Vegetables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-spojení obrázků se slovy, užití v reálné situaci,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numbers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nouns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singular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x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plural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973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             </a:t>
            </a:r>
            <a:r>
              <a:rPr lang="cs-CZ" b="1" dirty="0" smtClean="0"/>
              <a:t>VEGETABLES</a:t>
            </a:r>
            <a:endParaRPr lang="cs-CZ" sz="36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sz="5900" dirty="0" smtClean="0"/>
              <a:t> </a:t>
            </a:r>
            <a:r>
              <a:rPr lang="cs-CZ" sz="5900" dirty="0" err="1" smtClean="0"/>
              <a:t>carrot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r>
              <a:rPr lang="cs-CZ" sz="5900" b="1" dirty="0" smtClean="0">
                <a:solidFill>
                  <a:srgbClr val="C00000"/>
                </a:solidFill>
              </a:rPr>
              <a:t> </a:t>
            </a:r>
            <a:r>
              <a:rPr lang="cs-CZ" sz="5900" dirty="0" smtClean="0"/>
              <a:t>                             </a:t>
            </a:r>
            <a:r>
              <a:rPr lang="cs-CZ" sz="5900" dirty="0" err="1" smtClean="0"/>
              <a:t>potato</a:t>
            </a:r>
            <a:r>
              <a:rPr lang="cs-CZ" sz="5900" b="1" dirty="0" err="1" smtClean="0">
                <a:solidFill>
                  <a:srgbClr val="00B050"/>
                </a:solidFill>
              </a:rPr>
              <a:t>e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endParaRPr lang="cs-CZ" sz="5900" b="1" dirty="0" smtClean="0">
              <a:solidFill>
                <a:srgbClr val="C00000"/>
              </a:solidFill>
            </a:endParaRPr>
          </a:p>
          <a:p>
            <a:endParaRPr lang="cs-CZ" sz="5900" dirty="0" smtClean="0"/>
          </a:p>
          <a:p>
            <a:endParaRPr lang="cs-CZ" sz="5900" dirty="0" smtClean="0"/>
          </a:p>
          <a:p>
            <a:r>
              <a:rPr lang="cs-CZ" sz="5900" dirty="0" smtClean="0"/>
              <a:t> </a:t>
            </a:r>
            <a:r>
              <a:rPr lang="cs-CZ" sz="5900" dirty="0" err="1" smtClean="0"/>
              <a:t>cucumber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r>
              <a:rPr lang="cs-CZ" sz="5900" b="1" dirty="0" smtClean="0">
                <a:solidFill>
                  <a:srgbClr val="C00000"/>
                </a:solidFill>
              </a:rPr>
              <a:t>  </a:t>
            </a:r>
            <a:r>
              <a:rPr lang="cs-CZ" sz="5900" dirty="0" smtClean="0"/>
              <a:t>                     </a:t>
            </a:r>
            <a:r>
              <a:rPr lang="cs-CZ" sz="5900" dirty="0" err="1" smtClean="0"/>
              <a:t>pepper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endParaRPr lang="cs-CZ" sz="5900" b="1" dirty="0">
              <a:solidFill>
                <a:srgbClr val="C00000"/>
              </a:solidFill>
            </a:endParaRPr>
          </a:p>
          <a:p>
            <a:endParaRPr lang="cs-CZ" sz="5900" dirty="0" smtClean="0"/>
          </a:p>
          <a:p>
            <a:endParaRPr lang="cs-CZ" sz="5900" dirty="0" smtClean="0"/>
          </a:p>
          <a:p>
            <a:r>
              <a:rPr lang="cs-CZ" sz="5900" dirty="0" smtClean="0"/>
              <a:t> </a:t>
            </a:r>
            <a:r>
              <a:rPr lang="cs-CZ" sz="5900" dirty="0" err="1" smtClean="0"/>
              <a:t>tomatoe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r>
              <a:rPr lang="cs-CZ" sz="5900" b="1" dirty="0" smtClean="0">
                <a:solidFill>
                  <a:srgbClr val="C00000"/>
                </a:solidFill>
              </a:rPr>
              <a:t> </a:t>
            </a:r>
            <a:r>
              <a:rPr lang="cs-CZ" sz="5900" dirty="0" smtClean="0"/>
              <a:t>                         </a:t>
            </a:r>
            <a:r>
              <a:rPr lang="cs-CZ" sz="5900" dirty="0" err="1" smtClean="0"/>
              <a:t>bean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endParaRPr lang="cs-CZ" sz="5900" b="1" dirty="0">
              <a:solidFill>
                <a:srgbClr val="C00000"/>
              </a:solidFill>
            </a:endParaRPr>
          </a:p>
          <a:p>
            <a:endParaRPr lang="cs-CZ" sz="5900" dirty="0" smtClean="0"/>
          </a:p>
          <a:p>
            <a:endParaRPr lang="cs-CZ" sz="5900" dirty="0" smtClean="0"/>
          </a:p>
          <a:p>
            <a:r>
              <a:rPr lang="cs-CZ" sz="5900" dirty="0" smtClean="0"/>
              <a:t> </a:t>
            </a:r>
            <a:r>
              <a:rPr lang="cs-CZ" sz="5900" dirty="0" err="1" smtClean="0"/>
              <a:t>lentil</a:t>
            </a:r>
            <a:r>
              <a:rPr lang="cs-CZ" sz="5900" b="1" dirty="0" err="1" smtClean="0"/>
              <a:t>s</a:t>
            </a:r>
            <a:r>
              <a:rPr lang="cs-CZ" sz="5900" b="1" dirty="0" smtClean="0"/>
              <a:t> </a:t>
            </a:r>
            <a:r>
              <a:rPr lang="cs-CZ" sz="5900" dirty="0" smtClean="0"/>
              <a:t>                               </a:t>
            </a:r>
            <a:r>
              <a:rPr lang="cs-CZ" sz="5900" dirty="0" err="1" smtClean="0"/>
              <a:t>pea</a:t>
            </a:r>
            <a:r>
              <a:rPr lang="cs-CZ" sz="5900" b="1" dirty="0" err="1" smtClean="0">
                <a:solidFill>
                  <a:srgbClr val="C00000"/>
                </a:solidFill>
              </a:rPr>
              <a:t>s</a:t>
            </a:r>
            <a:r>
              <a:rPr lang="cs-CZ" sz="5900" dirty="0" smtClean="0"/>
              <a:t> </a:t>
            </a:r>
          </a:p>
          <a:p>
            <a:endParaRPr lang="cs-CZ" sz="5900" dirty="0"/>
          </a:p>
        </p:txBody>
      </p:sp>
      <p:pic>
        <p:nvPicPr>
          <p:cNvPr id="1026" name="Picture 2" descr="http://i.lidovky.cz/09/112/lnc460/GLU2f07e3_zeleni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9" y="188640"/>
            <a:ext cx="2168095" cy="129614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033" name="Picture 9" descr="http://www.zelinarska-unie.cz/Portals/0/images/zelenina_html_7d99827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517" y="1620679"/>
            <a:ext cx="1185862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www.zelinarska-unie.cz/Portals/0/images/zelenina_html_m40b696d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661" y="4136944"/>
            <a:ext cx="1512168" cy="1157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náhled obrázku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443" y="1496574"/>
            <a:ext cx="1441721" cy="118266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</p:pic>
      <p:pic>
        <p:nvPicPr>
          <p:cNvPr id="1044" name="Picture 20" descr="náhled obrázku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216" y="5452687"/>
            <a:ext cx="1219200" cy="92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67794"/>
            <a:ext cx="12192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172" y="5467531"/>
            <a:ext cx="1225132" cy="1054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0" descr="náhled obrázku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02330"/>
            <a:ext cx="1546344" cy="102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951" y="2743968"/>
            <a:ext cx="1910705" cy="1276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368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368152"/>
          </a:xfr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Compare</a:t>
            </a:r>
            <a:r>
              <a:rPr lang="cs-CZ" b="1" dirty="0" smtClean="0">
                <a:solidFill>
                  <a:srgbClr val="C00000"/>
                </a:solidFill>
              </a:rPr>
              <a:t> –   </a:t>
            </a:r>
            <a:r>
              <a:rPr lang="cs-CZ" b="1" dirty="0" err="1" smtClean="0">
                <a:solidFill>
                  <a:srgbClr val="C00000"/>
                </a:solidFill>
              </a:rPr>
              <a:t>How</a:t>
            </a:r>
            <a:r>
              <a:rPr lang="cs-CZ" b="1" dirty="0" smtClean="0">
                <a:solidFill>
                  <a:srgbClr val="C00000"/>
                </a:solidFill>
              </a:rPr>
              <a:t> many </a:t>
            </a:r>
            <a:r>
              <a:rPr lang="cs-CZ" b="1" dirty="0" err="1" smtClean="0">
                <a:solidFill>
                  <a:srgbClr val="C00000"/>
                </a:solidFill>
              </a:rPr>
              <a:t>carrots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have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got</a:t>
            </a:r>
            <a:r>
              <a:rPr lang="cs-CZ" b="1" dirty="0" smtClean="0">
                <a:solidFill>
                  <a:srgbClr val="C00000"/>
                </a:solidFill>
              </a:rPr>
              <a:t> ?                    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87796" y="1545760"/>
            <a:ext cx="4184204" cy="63976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carrot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134445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2800" dirty="0" err="1" smtClean="0"/>
              <a:t>One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carrrot</a:t>
            </a:r>
            <a:r>
              <a:rPr lang="cs-CZ" sz="2800" dirty="0" smtClean="0"/>
              <a:t>         </a:t>
            </a:r>
          </a:p>
          <a:p>
            <a:r>
              <a:rPr lang="cs-CZ" sz="2800" dirty="0" err="1" smtClean="0"/>
              <a:t>One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cucumber</a:t>
            </a:r>
            <a:endParaRPr lang="cs-CZ" sz="2800" dirty="0" smtClean="0"/>
          </a:p>
          <a:p>
            <a:r>
              <a:rPr lang="cs-CZ" sz="2800" dirty="0" err="1" smtClean="0"/>
              <a:t>One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pepper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lentil</a:t>
            </a:r>
            <a:endParaRPr lang="cs-CZ" sz="2800" dirty="0" smtClean="0"/>
          </a:p>
          <a:p>
            <a:r>
              <a:rPr lang="cs-CZ" sz="2800" dirty="0" err="1" smtClean="0"/>
              <a:t>One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bean</a:t>
            </a:r>
            <a:endParaRPr lang="cs-CZ" sz="2800" dirty="0" smtClean="0"/>
          </a:p>
          <a:p>
            <a:r>
              <a:rPr lang="cs-CZ" sz="2800" dirty="0" err="1" smtClean="0"/>
              <a:t>One</a:t>
            </a:r>
            <a:r>
              <a:rPr lang="cs-CZ" sz="2800" dirty="0" smtClean="0"/>
              <a:t>  (a)  </a:t>
            </a:r>
            <a:r>
              <a:rPr lang="cs-CZ" sz="2800" dirty="0" err="1" smtClean="0"/>
              <a:t>pea</a:t>
            </a:r>
            <a:endParaRPr lang="cs-CZ" sz="2800" dirty="0" smtClean="0"/>
          </a:p>
          <a:p>
            <a:r>
              <a:rPr lang="cs-CZ" sz="2800" dirty="0" err="1"/>
              <a:t>One</a:t>
            </a:r>
            <a:r>
              <a:rPr lang="cs-CZ" sz="2800" dirty="0"/>
              <a:t> </a:t>
            </a:r>
            <a:r>
              <a:rPr lang="cs-CZ" sz="2800" dirty="0" smtClean="0"/>
              <a:t> (a</a:t>
            </a:r>
            <a:r>
              <a:rPr lang="cs-CZ" sz="2800" dirty="0"/>
              <a:t>)  </a:t>
            </a:r>
            <a:r>
              <a:rPr lang="cs-CZ" sz="2800" dirty="0" err="1"/>
              <a:t>tomato</a:t>
            </a:r>
            <a:endParaRPr lang="cs-CZ" sz="2800" dirty="0"/>
          </a:p>
          <a:p>
            <a:r>
              <a:rPr lang="cs-CZ" sz="2800" dirty="0" err="1"/>
              <a:t>One</a:t>
            </a:r>
            <a:r>
              <a:rPr lang="cs-CZ" sz="2800" dirty="0"/>
              <a:t>  (a</a:t>
            </a:r>
            <a:r>
              <a:rPr lang="cs-CZ" sz="2800" dirty="0" smtClean="0"/>
              <a:t>)  </a:t>
            </a:r>
            <a:r>
              <a:rPr lang="cs-CZ" sz="2800" dirty="0" err="1"/>
              <a:t>potato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556792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dirty="0" err="1"/>
              <a:t>Y</a:t>
            </a:r>
            <a:r>
              <a:rPr lang="cs-CZ" sz="2800" dirty="0" err="1" smtClean="0"/>
              <a:t>ou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ten </a:t>
            </a:r>
            <a:r>
              <a:rPr lang="cs-CZ" sz="2800" dirty="0" err="1" smtClean="0"/>
              <a:t>carrot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134445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800" dirty="0" err="1" smtClean="0"/>
              <a:t>Two</a:t>
            </a:r>
            <a:r>
              <a:rPr lang="cs-CZ" sz="2800" dirty="0" smtClean="0"/>
              <a:t>       </a:t>
            </a:r>
            <a:r>
              <a:rPr lang="cs-CZ" sz="2800" dirty="0" err="1" smtClean="0"/>
              <a:t>carrot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Three</a:t>
            </a:r>
            <a:r>
              <a:rPr lang="cs-CZ" sz="2800" dirty="0" smtClean="0"/>
              <a:t>    </a:t>
            </a:r>
            <a:r>
              <a:rPr lang="cs-CZ" sz="2800" dirty="0" err="1" smtClean="0"/>
              <a:t>cucumber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Four</a:t>
            </a:r>
            <a:r>
              <a:rPr lang="cs-CZ" sz="2800" dirty="0" smtClean="0"/>
              <a:t>      </a:t>
            </a:r>
            <a:r>
              <a:rPr lang="cs-CZ" sz="2800" dirty="0" err="1" smtClean="0"/>
              <a:t>pepper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Five</a:t>
            </a:r>
            <a:r>
              <a:rPr lang="cs-CZ" sz="2800" dirty="0" smtClean="0"/>
              <a:t>       </a:t>
            </a:r>
            <a:r>
              <a:rPr lang="cs-CZ" sz="2800" dirty="0" err="1" smtClean="0"/>
              <a:t>lentil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Six</a:t>
            </a:r>
            <a:r>
              <a:rPr lang="cs-CZ" sz="2800" dirty="0" smtClean="0"/>
              <a:t>         </a:t>
            </a:r>
            <a:r>
              <a:rPr lang="cs-CZ" sz="2800" dirty="0" err="1" smtClean="0"/>
              <a:t>bean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Seven</a:t>
            </a:r>
            <a:r>
              <a:rPr lang="cs-CZ" sz="2800" dirty="0" smtClean="0"/>
              <a:t>   </a:t>
            </a:r>
            <a:r>
              <a:rPr lang="cs-CZ" sz="2800" dirty="0" err="1" smtClean="0"/>
              <a:t>pea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Eight</a:t>
            </a:r>
            <a:r>
              <a:rPr lang="cs-CZ" sz="2800" dirty="0" smtClean="0"/>
              <a:t>     </a:t>
            </a:r>
            <a:r>
              <a:rPr lang="cs-CZ" sz="2800" dirty="0" err="1" smtClean="0"/>
              <a:t>tomatoe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Nine</a:t>
            </a:r>
            <a:r>
              <a:rPr lang="cs-CZ" sz="2800" dirty="0" smtClean="0"/>
              <a:t>      </a:t>
            </a:r>
            <a:r>
              <a:rPr lang="cs-CZ" sz="2800" dirty="0" err="1" smtClean="0"/>
              <a:t>potatoe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471919" y="2270715"/>
            <a:ext cx="495611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05332" y="3325269"/>
            <a:ext cx="521181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04496" y="5746680"/>
            <a:ext cx="495611" cy="52932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918218" y="2808873"/>
            <a:ext cx="522042" cy="516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05332" y="5229200"/>
            <a:ext cx="499164" cy="5174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904496" y="4725144"/>
            <a:ext cx="495611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7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21372374">
            <a:off x="3876626" y="3890303"/>
            <a:ext cx="476615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75721" y="4300990"/>
            <a:ext cx="476615" cy="518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721473" y="1598424"/>
            <a:ext cx="850527" cy="6722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10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56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6" grpId="0" build="p"/>
      <p:bldP spid="7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90094"/>
          </a:xfrm>
          <a:solidFill>
            <a:srgbClr val="FF0000"/>
          </a:solidFill>
        </p:spPr>
        <p:txBody>
          <a:bodyPr/>
          <a:lstStyle/>
          <a:p>
            <a:r>
              <a:rPr lang="cs-CZ" dirty="0" err="1" smtClean="0"/>
              <a:t>Vegetables</a:t>
            </a:r>
            <a:r>
              <a:rPr lang="cs-CZ" dirty="0" smtClean="0"/>
              <a:t> - </a:t>
            </a:r>
            <a:r>
              <a:rPr lang="cs-CZ" dirty="0" err="1" smtClean="0"/>
              <a:t>remember</a:t>
            </a:r>
            <a:endParaRPr lang="cs-CZ" dirty="0"/>
          </a:p>
        </p:txBody>
      </p:sp>
      <p:pic>
        <p:nvPicPr>
          <p:cNvPr id="5122" name="Picture 2" descr="http://www.zelinarska-unie.cz/Portals/0/images/zelenina_html_4f4a9309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517" y="1441960"/>
            <a:ext cx="2124532" cy="141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zelinarska-unie.cz/Portals/0/images/zelenina_html_mc47c05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383" y="1388754"/>
            <a:ext cx="1261258" cy="139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zelinarska-unie.cz/Portals/0/images/zelenina_html_m693f27d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61" y="3292214"/>
            <a:ext cx="1906656" cy="130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upload.wikimedia.org/wikipedia/commons/thumb/9/99/Pumpkins.jpg/220px-Pumpkin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171" y="5165191"/>
            <a:ext cx="1935347" cy="139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náhled obrázku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492" y="4981818"/>
            <a:ext cx="1394983" cy="135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81234" y="266895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garlic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88677" y="2951317"/>
            <a:ext cx="102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onion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01116" y="2951317"/>
            <a:ext cx="926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celery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43773" y="2922882"/>
            <a:ext cx="1415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cauliflower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32511" y="4612486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cabbage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2267" y="4612486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spinach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01538" y="4775345"/>
            <a:ext cx="936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radish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09679" y="6261382"/>
            <a:ext cx="1037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parsley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17141" y="6379253"/>
            <a:ext cx="1128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kohlrabi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66384" y="6261382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pumpkin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524" y="3343705"/>
            <a:ext cx="1903171" cy="126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114027" y="4862162"/>
            <a:ext cx="1269879" cy="1562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517" y="3343706"/>
            <a:ext cx="1603022" cy="1384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156" y="1441960"/>
            <a:ext cx="1411660" cy="1411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65" y="1499645"/>
            <a:ext cx="1676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387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0800000" scaled="1"/>
            <a:tileRect/>
          </a:gradFill>
          <a:ln w="28575"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How</a:t>
            </a:r>
            <a:r>
              <a:rPr lang="cs-CZ" b="1" dirty="0" smtClean="0">
                <a:solidFill>
                  <a:srgbClr val="C00000"/>
                </a:solidFill>
              </a:rPr>
              <a:t> many </a:t>
            </a:r>
            <a:r>
              <a:rPr lang="cs-CZ" b="1" dirty="0" err="1" smtClean="0">
                <a:solidFill>
                  <a:srgbClr val="C00000"/>
                </a:solidFill>
              </a:rPr>
              <a:t>vegetables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can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see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</a:rPr>
              <a:t>3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noFill/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2600" b="1" dirty="0" smtClean="0">
                <a:solidFill>
                  <a:srgbClr val="C00000"/>
                </a:solidFill>
              </a:rPr>
              <a:t>2</a:t>
            </a:r>
            <a:r>
              <a:rPr lang="cs-CZ" sz="2600" dirty="0" smtClean="0"/>
              <a:t>                                                      </a:t>
            </a:r>
          </a:p>
          <a:p>
            <a:pPr>
              <a:buFont typeface="Wingdings" pitchFamily="2" charset="2"/>
              <a:buChar char="v"/>
            </a:pPr>
            <a:endParaRPr lang="cs-CZ" sz="2600" dirty="0" smtClean="0"/>
          </a:p>
          <a:p>
            <a:pPr>
              <a:buFont typeface="Wingdings" pitchFamily="2" charset="2"/>
              <a:buChar char="v"/>
            </a:pPr>
            <a:r>
              <a:rPr lang="cs-CZ" sz="2600" b="1" dirty="0" smtClean="0">
                <a:solidFill>
                  <a:srgbClr val="C00000"/>
                </a:solidFill>
              </a:rPr>
              <a:t>3 </a:t>
            </a:r>
          </a:p>
          <a:p>
            <a:pPr>
              <a:buFont typeface="Wingdings" pitchFamily="2" charset="2"/>
              <a:buChar char="v"/>
            </a:pPr>
            <a:endParaRPr lang="cs-CZ" sz="2600" dirty="0" smtClean="0"/>
          </a:p>
          <a:p>
            <a:pPr>
              <a:buFont typeface="Wingdings" pitchFamily="2" charset="2"/>
              <a:buChar char="v"/>
            </a:pPr>
            <a:r>
              <a:rPr lang="cs-CZ" sz="2600" b="1" dirty="0">
                <a:solidFill>
                  <a:srgbClr val="C00000"/>
                </a:solidFill>
              </a:rPr>
              <a:t>8</a:t>
            </a:r>
            <a:r>
              <a:rPr lang="cs-CZ" sz="26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endParaRPr lang="cs-CZ" sz="2600" dirty="0" smtClean="0"/>
          </a:p>
          <a:p>
            <a:pPr>
              <a:buFont typeface="Wingdings" pitchFamily="2" charset="2"/>
              <a:buChar char="v"/>
            </a:pPr>
            <a:r>
              <a:rPr lang="cs-CZ" sz="2600" dirty="0" smtClean="0">
                <a:solidFill>
                  <a:srgbClr val="C00000"/>
                </a:solidFill>
              </a:rPr>
              <a:t>12</a:t>
            </a:r>
            <a:r>
              <a:rPr lang="cs-CZ" sz="2600" dirty="0" smtClean="0"/>
              <a:t> </a:t>
            </a:r>
          </a:p>
          <a:p>
            <a:pPr>
              <a:buFont typeface="Wingdings" pitchFamily="2" charset="2"/>
              <a:buChar char="v"/>
            </a:pPr>
            <a:endParaRPr lang="cs-CZ" sz="2600" dirty="0"/>
          </a:p>
          <a:p>
            <a:pPr>
              <a:buFont typeface="Wingdings" pitchFamily="2" charset="2"/>
              <a:buChar char="v"/>
            </a:pPr>
            <a:r>
              <a:rPr lang="cs-CZ" sz="2600" b="1" dirty="0">
                <a:solidFill>
                  <a:srgbClr val="C00000"/>
                </a:solidFill>
              </a:rPr>
              <a:t>5</a:t>
            </a:r>
            <a:r>
              <a:rPr lang="cs-CZ" sz="26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carrots</a:t>
            </a:r>
            <a:endParaRPr lang="cs-CZ" dirty="0"/>
          </a:p>
        </p:txBody>
      </p:sp>
      <p:pic>
        <p:nvPicPr>
          <p:cNvPr id="15" name="Picture 12" descr="http://upload.wikimedia.org/wikipedia/commons/thumb/9/99/Pumpkins.jpg/220px-Pumpkins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2616" y="5636988"/>
            <a:ext cx="1328804" cy="96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085" y="2279935"/>
            <a:ext cx="1061675" cy="89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72087"/>
            <a:ext cx="1512167" cy="100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zelinarska-unie.cz/Portals/0/images/zelenina_html_4f4a9309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24" y="4326535"/>
            <a:ext cx="1657719" cy="110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http://www.zelinarska-unie.cz/Portals/0/images/zelenina_html_7d99827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624" y="1580818"/>
            <a:ext cx="1219360" cy="85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868997" y="2399092"/>
            <a:ext cx="2727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cucumbers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8999" y="3212619"/>
            <a:ext cx="2116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tomatoes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8998" y="3864869"/>
            <a:ext cx="24393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eight</a:t>
            </a:r>
            <a:r>
              <a:rPr lang="cs-CZ" sz="2400" dirty="0" smtClean="0"/>
              <a:t>  </a:t>
            </a:r>
            <a:r>
              <a:rPr lang="cs-CZ" sz="2400" dirty="0" err="1" smtClean="0"/>
              <a:t>peppers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04869" y="4735701"/>
            <a:ext cx="1926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twelve</a:t>
            </a:r>
            <a:r>
              <a:rPr lang="cs-CZ" sz="2400" dirty="0" smtClean="0"/>
              <a:t> </a:t>
            </a:r>
            <a:r>
              <a:rPr lang="cs-CZ" sz="2400" dirty="0" err="1" smtClean="0"/>
              <a:t>onions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27091" y="5596993"/>
            <a:ext cx="2001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 </a:t>
            </a:r>
            <a:r>
              <a:rPr lang="cs-CZ" sz="2400" dirty="0" err="1" smtClean="0"/>
              <a:t>pumpkins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10293">
            <a:off x="6790975" y="3821972"/>
            <a:ext cx="1034653" cy="69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99268">
            <a:off x="1008279" y="3812640"/>
            <a:ext cx="1098768" cy="73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00664">
            <a:off x="7643617" y="4023661"/>
            <a:ext cx="1010505" cy="675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55986">
            <a:off x="1763007" y="3820952"/>
            <a:ext cx="972200" cy="649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473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6" grpId="0" build="p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629" y="260648"/>
            <a:ext cx="8229600" cy="1066130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are these ? </a:t>
            </a:r>
            <a:r>
              <a:rPr lang="cs-CZ" b="1" dirty="0" err="1" smtClean="0">
                <a:solidFill>
                  <a:srgbClr val="C00000"/>
                </a:solidFill>
              </a:rPr>
              <a:t>Guess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2530624" cy="597743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 are  these ?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750192" y="1484784"/>
            <a:ext cx="400471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These  are </a:t>
            </a:r>
            <a:r>
              <a:rPr lang="cs-CZ" dirty="0" err="1" smtClean="0"/>
              <a:t>cucumbers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noFill/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2139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Peppers</a:t>
            </a:r>
            <a:r>
              <a:rPr lang="cs-CZ" dirty="0" smtClean="0"/>
              <a:t>  </a:t>
            </a:r>
            <a:r>
              <a:rPr lang="cs-CZ" dirty="0" err="1" smtClean="0"/>
              <a:t>or</a:t>
            </a:r>
            <a:r>
              <a:rPr lang="cs-CZ" dirty="0" smtClean="0"/>
              <a:t>   </a:t>
            </a:r>
            <a:r>
              <a:rPr lang="cs-CZ" dirty="0" err="1" smtClean="0"/>
              <a:t>cucumbers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11" name="Picture 2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560" y="1400920"/>
            <a:ext cx="1595068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56822" y="2929466"/>
            <a:ext cx="231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 </a:t>
            </a:r>
            <a:r>
              <a:rPr lang="cs-CZ" dirty="0" err="1" smtClean="0"/>
              <a:t>beans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13" name="Picture 10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84006"/>
            <a:ext cx="1546344" cy="102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938797" y="2734827"/>
            <a:ext cx="220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These  are  </a:t>
            </a:r>
            <a:r>
              <a:rPr lang="cs-CZ" dirty="0" err="1" smtClean="0"/>
              <a:t>tomatoes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026" y="3803997"/>
            <a:ext cx="2070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Onions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parsleys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17" name="Picture 2" descr="http://www.zelinarska-unie.cz/Portals/0/images/zelenina_html_4f4a9309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405" y="3510876"/>
            <a:ext cx="1656184" cy="95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004066" y="3735968"/>
            <a:ext cx="1941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These  are  </a:t>
            </a:r>
            <a:r>
              <a:rPr lang="cs-CZ" dirty="0" err="1" smtClean="0"/>
              <a:t>onions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6233" y="4951431"/>
            <a:ext cx="2177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Potatoes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carrots</a:t>
            </a:r>
            <a:r>
              <a:rPr lang="cs-CZ" dirty="0" smtClean="0"/>
              <a:t> ? </a:t>
            </a:r>
            <a:endParaRPr lang="cs-CZ" dirty="0"/>
          </a:p>
        </p:txBody>
      </p:sp>
      <p:pic>
        <p:nvPicPr>
          <p:cNvPr id="20" name="Picture 9" descr="http://www.zelinarska-unie.cz/Portals/0/images/zelenina_html_7d99827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646" y="4537093"/>
            <a:ext cx="1185862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035357" y="4979464"/>
            <a:ext cx="1910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These are  </a:t>
            </a:r>
            <a:r>
              <a:rPr lang="cs-CZ" dirty="0" err="1" smtClean="0"/>
              <a:t>carrots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6814" y="6124653"/>
            <a:ext cx="2106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Peas</a:t>
            </a:r>
            <a:r>
              <a:rPr lang="cs-CZ" dirty="0" smtClean="0"/>
              <a:t>  </a:t>
            </a:r>
            <a:r>
              <a:rPr lang="cs-CZ" dirty="0" err="1" smtClean="0"/>
              <a:t>or</a:t>
            </a:r>
            <a:r>
              <a:rPr lang="cs-CZ" dirty="0" smtClean="0"/>
              <a:t>  </a:t>
            </a:r>
            <a:r>
              <a:rPr lang="cs-CZ" dirty="0" err="1" smtClean="0"/>
              <a:t>pumpkins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24" name="Picture 12" descr="http://upload.wikimedia.org/wikipedia/commons/thumb/9/99/Pumpkins.jpg/220px-Pumpkin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529" y="5634021"/>
            <a:ext cx="1484095" cy="107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5213051" y="5985653"/>
            <a:ext cx="2119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These  are </a:t>
            </a:r>
            <a:r>
              <a:rPr lang="cs-CZ" dirty="0" err="1" smtClean="0"/>
              <a:t>pumpkins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92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9" grpId="0" build="p"/>
      <p:bldP spid="4" grpId="0"/>
      <p:bldP spid="12" grpId="0"/>
      <p:bldP spid="14" grpId="0"/>
      <p:bldP spid="16" grpId="0"/>
      <p:bldP spid="18" grpId="0"/>
      <p:bldP spid="19" grpId="0"/>
      <p:bldP spid="21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817" y="306938"/>
            <a:ext cx="8229600" cy="1033830"/>
          </a:xfr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Rhyme</a:t>
            </a:r>
            <a:r>
              <a:rPr lang="cs-CZ" dirty="0" smtClean="0"/>
              <a:t> - </a:t>
            </a:r>
            <a:r>
              <a:rPr lang="cs-CZ" dirty="0" err="1" smtClean="0"/>
              <a:t>Count</a:t>
            </a:r>
            <a:r>
              <a:rPr lang="cs-CZ" dirty="0" smtClean="0"/>
              <a:t> these ……………..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7503" y="1600200"/>
            <a:ext cx="9036497" cy="5257800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One</a:t>
            </a:r>
            <a:r>
              <a:rPr lang="cs-CZ" dirty="0" smtClean="0"/>
              <a:t>           ,</a:t>
            </a:r>
            <a:r>
              <a:rPr lang="cs-CZ" dirty="0" err="1" smtClean="0"/>
              <a:t>two</a:t>
            </a:r>
            <a:r>
              <a:rPr lang="cs-CZ" dirty="0" smtClean="0"/>
              <a:t>                      ,</a:t>
            </a:r>
            <a:r>
              <a:rPr lang="cs-CZ" dirty="0" err="1" smtClean="0"/>
              <a:t>three</a:t>
            </a:r>
            <a:r>
              <a:rPr lang="cs-CZ" dirty="0" smtClean="0"/>
              <a:t>                                ,                                 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                                          ,</a:t>
            </a:r>
            <a:r>
              <a:rPr lang="cs-CZ" dirty="0" err="1" smtClean="0"/>
              <a:t>five</a:t>
            </a:r>
            <a:r>
              <a:rPr lang="cs-CZ" dirty="0" smtClean="0"/>
              <a:t>                                  ,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, </a:t>
            </a:r>
            <a:r>
              <a:rPr lang="cs-CZ" dirty="0" err="1" smtClean="0"/>
              <a:t>six</a:t>
            </a:r>
            <a:r>
              <a:rPr lang="cs-CZ" dirty="0" smtClean="0"/>
              <a:t>                                                                    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Seven</a:t>
            </a:r>
            <a:r>
              <a:rPr lang="cs-CZ" dirty="0" smtClean="0"/>
              <a:t>                                                                           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more ! 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! </a:t>
            </a:r>
            <a:r>
              <a:rPr lang="cs-CZ" dirty="0" err="1" smtClean="0"/>
              <a:t>Count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341" y="150039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728" y="3786080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97032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881" y="2643934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370" y="3786082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752" y="3831978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428" y="2700770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3746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86702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420" y="2686701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408" y="2584640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908" y="2631001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549" y="1467034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3549" y="1459668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265" y="383197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765" y="3797032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81" y="3853303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052" y="3831977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792" y="1483059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755" y="150039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049" y="1459669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403" y="496017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552" y="4901201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052" y="4922588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125" y="4922588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350" y="4922587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486" y="492258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42" y="4960176"/>
            <a:ext cx="9525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981" y="5896317"/>
            <a:ext cx="201240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86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these </a:t>
            </a:r>
            <a:r>
              <a:rPr lang="cs-CZ" dirty="0" err="1" smtClean="0"/>
              <a:t>vegetables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as many </a:t>
            </a:r>
            <a:r>
              <a:rPr lang="cs-CZ" dirty="0" err="1" smtClean="0"/>
              <a:t>words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422477"/>
          </a:xfr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err="1" smtClean="0"/>
              <a:t>Onions</a:t>
            </a:r>
            <a:endParaRPr lang="cs-CZ" dirty="0" smtClean="0"/>
          </a:p>
          <a:p>
            <a:r>
              <a:rPr lang="cs-CZ" dirty="0" err="1" smtClean="0"/>
              <a:t>Peas</a:t>
            </a:r>
            <a:endParaRPr lang="cs-CZ" dirty="0" smtClean="0"/>
          </a:p>
          <a:p>
            <a:r>
              <a:rPr lang="cs-CZ" dirty="0" err="1" smtClean="0"/>
              <a:t>Cucumbers</a:t>
            </a:r>
            <a:endParaRPr lang="cs-CZ" dirty="0" smtClean="0"/>
          </a:p>
          <a:p>
            <a:r>
              <a:rPr lang="cs-CZ" dirty="0" err="1" smtClean="0"/>
              <a:t>Peppers</a:t>
            </a:r>
            <a:endParaRPr lang="cs-CZ" dirty="0" smtClean="0"/>
          </a:p>
          <a:p>
            <a:r>
              <a:rPr lang="cs-CZ" dirty="0" err="1" smtClean="0"/>
              <a:t>Radish</a:t>
            </a:r>
            <a:endParaRPr lang="cs-CZ" dirty="0" smtClean="0"/>
          </a:p>
          <a:p>
            <a:r>
              <a:rPr lang="cs-CZ" dirty="0" err="1" smtClean="0"/>
              <a:t>Carrots</a:t>
            </a:r>
            <a:endParaRPr lang="cs-CZ" dirty="0" smtClean="0"/>
          </a:p>
          <a:p>
            <a:r>
              <a:rPr lang="cs-CZ" dirty="0" err="1" smtClean="0"/>
              <a:t>Parsleys</a:t>
            </a:r>
            <a:endParaRPr lang="cs-CZ" dirty="0" smtClean="0"/>
          </a:p>
          <a:p>
            <a:r>
              <a:rPr lang="cs-CZ" dirty="0" err="1" smtClean="0"/>
              <a:t>Cauliflower</a:t>
            </a:r>
            <a:endParaRPr lang="cs-CZ" dirty="0" smtClean="0"/>
          </a:p>
          <a:p>
            <a:r>
              <a:rPr lang="cs-CZ" dirty="0" err="1" smtClean="0"/>
              <a:t>Garlic</a:t>
            </a:r>
            <a:endParaRPr lang="cs-CZ" dirty="0" smtClean="0"/>
          </a:p>
          <a:p>
            <a:r>
              <a:rPr lang="cs-CZ" dirty="0" err="1" smtClean="0"/>
              <a:t>Tomatoes</a:t>
            </a:r>
            <a:endParaRPr lang="cs-CZ" dirty="0" smtClean="0"/>
          </a:p>
          <a:p>
            <a:r>
              <a:rPr lang="cs-CZ" dirty="0" err="1" smtClean="0"/>
              <a:t>Lentils</a:t>
            </a:r>
            <a:endParaRPr lang="cs-CZ" dirty="0" smtClean="0"/>
          </a:p>
          <a:p>
            <a:r>
              <a:rPr lang="cs-CZ" dirty="0" err="1" smtClean="0"/>
              <a:t>Spinach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api.ning.com/files/-GGJ7SiSWqfTc8YfZctYRdYpvg4nF8mw7uP--*vTmlZVi0ipESGR9SFYgVEoiG8a5XFy1tvRE1P*P4yjO*3ZbYyht2ttQXor/Zelen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2774"/>
            <a:ext cx="4176464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46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593055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http://i.lidovky.cz/09/112/lnc460/GLU2f07e3_zelenina.jpg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1962387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http://www.zelinarska-unie.cz/Portals/0/images/zelenina_html_4f4a9309.png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332819"/>
            <a:ext cx="74700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http://www.coop.cz/magazin/1_2001/img/rajce.gif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349970"/>
            <a:ext cx="7518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Učebnice – Angličtina pro 4.ročník, Marie  Zahálková , SPN 1997- </a:t>
            </a:r>
            <a:r>
              <a:rPr lang="cs-CZ" dirty="0" err="1" smtClean="0"/>
              <a:t>Rhyme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862" y="2684283"/>
            <a:ext cx="8138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http://api.ning.com/files/-GGJ7SiSWqfTc8YfZctYRdYpvg4nF8mw7uP--*vTmlZVi0ipESGR9SFYgVEoiG8a5XFy1tvRE1P*P4yjO*3ZbYyht2ttQXor/Zelenina.jpg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45502" y="3329157"/>
            <a:ext cx="77789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http://i.iinfo.cz/images/526/cesnek-zelenina.jpg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45502" y="3723149"/>
            <a:ext cx="84984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http://www.zelinarska-unie.cz/Portals/0/images/zelenina_html_m693f27d2.jpg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5286" y="4092481"/>
            <a:ext cx="75629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http://www.globus.cz/cs/images/content/news/564-brambory.jpg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00189" y="4492321"/>
            <a:ext cx="86667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www.cviceni-doma.cz/UserFiles/image/J%C3%ADdlo/j%C3%ADdlo-</a:t>
            </a:r>
          </a:p>
          <a:p>
            <a:r>
              <a:rPr lang="cs-CZ" dirty="0">
                <a:hlinkClick r:id="rId10"/>
              </a:rPr>
              <a:t> </a:t>
            </a:r>
            <a:r>
              <a:rPr lang="cs-CZ" dirty="0" smtClean="0">
                <a:hlinkClick r:id="rId10"/>
              </a:rPr>
              <a:t>    zelenina4.jpg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5138652"/>
            <a:ext cx="79795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http://recepty.mraveniste.cz/pcs/pcs_ingredience/spenat-spenatove-recepty.jpg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96862" y="5579394"/>
            <a:ext cx="78860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http://www.zelinarska-unie.cz/Portals/0/images/zelenina_html_7d99827.png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00902" y="5948726"/>
            <a:ext cx="75316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3"/>
              </a:rPr>
              <a:t>http://www.jihomoravska-zelenina.cz/zlozka/okurka.jpg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20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62880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http://cs.wikipedia.org/wiki/Soubor:Pumpkins.jpg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3244" y="1969144"/>
            <a:ext cx="86132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4"/>
              </a:rPr>
              <a:t>http://static.akcniceny.cz/foto/vyrobky/317000/316774.jpg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3244" y="2253930"/>
            <a:ext cx="73891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http://www.zelinarska-unie.cz/Default.aspx?tabid=78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3244" y="2591361"/>
            <a:ext cx="76771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http://www.semo.cz/proficz/index.php?s=&amp;druhid=34&amp;Petrzel-korenova-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6323" y="2960693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http://cs.wikipedia.org/wiki/%C5%98edkvi%C4%8Dka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8725" y="3330025"/>
            <a:ext cx="81754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http://www.provet-trade.cz/cz/biotech/vyzkum-vyvoj/alergeny-v-potravinach/celer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6277" y="3976356"/>
            <a:ext cx="3756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http://en.wikipedia.org/wiki/Garlic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3610" y="4345688"/>
            <a:ext cx="38568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http://cs.wikipedia.org/wiki/Paprika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917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414</Words>
  <Application>Microsoft Office PowerPoint</Application>
  <PresentationFormat>Předvádění na obrazovce (4:3)</PresentationFormat>
  <Paragraphs>150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             VEGETABLES</vt:lpstr>
      <vt:lpstr>Compare –   How many carrots have you got ?                      </vt:lpstr>
      <vt:lpstr>Vegetables - remember</vt:lpstr>
      <vt:lpstr>How many vegetables can you see ?</vt:lpstr>
      <vt:lpstr>What are these ? Guess.</vt:lpstr>
      <vt:lpstr>Rhyme - Count these …………….. </vt:lpstr>
      <vt:lpstr>Do you know these vegetables ?</vt:lpstr>
      <vt:lpstr>Použité zdroje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Zetel</cp:lastModifiedBy>
  <cp:revision>42</cp:revision>
  <dcterms:modified xsi:type="dcterms:W3CDTF">2012-06-07T13:22:47Z</dcterms:modified>
</cp:coreProperties>
</file>