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74" r:id="rId2"/>
    <p:sldId id="275" r:id="rId3"/>
    <p:sldId id="281" r:id="rId4"/>
    <p:sldId id="290" r:id="rId5"/>
    <p:sldId id="259" r:id="rId6"/>
    <p:sldId id="288" r:id="rId7"/>
    <p:sldId id="289" r:id="rId8"/>
    <p:sldId id="291" r:id="rId9"/>
    <p:sldId id="261" r:id="rId10"/>
    <p:sldId id="282" r:id="rId11"/>
    <p:sldId id="295" r:id="rId12"/>
    <p:sldId id="283" r:id="rId13"/>
    <p:sldId id="284" r:id="rId14"/>
    <p:sldId id="292" r:id="rId15"/>
    <p:sldId id="293" r:id="rId16"/>
    <p:sldId id="287" r:id="rId17"/>
    <p:sldId id="286" r:id="rId18"/>
    <p:sldId id="264" r:id="rId19"/>
    <p:sldId id="266" r:id="rId20"/>
    <p:sldId id="268" r:id="rId21"/>
    <p:sldId id="270" r:id="rId22"/>
    <p:sldId id="271" r:id="rId23"/>
    <p:sldId id="278" r:id="rId24"/>
    <p:sldId id="294" r:id="rId25"/>
    <p:sldId id="296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FA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99" autoAdjust="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337E9D-A61F-4496-A928-957A48582977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B1DEA1-CCAC-4126-8290-005F2591F2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7174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B1DEA1-CCAC-4126-8290-005F2591F25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8764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B1DEA1-CCAC-4126-8290-005F2591F25E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25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D5FD1-7BEC-4974-A61C-5A5FF7256C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7D5FD1-7BEC-4974-A61C-5A5FF7256CE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EE5FE3-8D0A-4A88-9842-EEC3121F0A9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8.xml"/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6.xml"/><Relationship Id="rId11" Type="http://schemas.openxmlformats.org/officeDocument/2006/relationships/image" Target="../media/image12.png"/><Relationship Id="rId5" Type="http://schemas.openxmlformats.org/officeDocument/2006/relationships/image" Target="../media/image9.jpeg"/><Relationship Id="rId10" Type="http://schemas.openxmlformats.org/officeDocument/2006/relationships/slide" Target="slide4.xml"/><Relationship Id="rId4" Type="http://schemas.openxmlformats.org/officeDocument/2006/relationships/slide" Target="slide20.xml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microsoft.com/office/2007/relationships/hdphoto" Target="../media/hdphoto2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microsoft.com/office/2007/relationships/hdphoto" Target="../media/hdphoto1.wdp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slide" Target="slide3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6.png"/><Relationship Id="rId7" Type="http://schemas.microsoft.com/office/2007/relationships/hdphoto" Target="../media/hdphoto3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jpeg"/><Relationship Id="rId4" Type="http://schemas.openxmlformats.org/officeDocument/2006/relationships/image" Target="../media/image27.jpeg"/><Relationship Id="rId9" Type="http://schemas.microsoft.com/office/2007/relationships/hdphoto" Target="../media/hdphoto4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microsoft.com/office/2007/relationships/hdphoto" Target="../media/hdphoto5.wdp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png"/><Relationship Id="rId4" Type="http://schemas.microsoft.com/office/2007/relationships/hdphoto" Target="../media/hdphoto6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jpeg"/><Relationship Id="rId3" Type="http://schemas.openxmlformats.org/officeDocument/2006/relationships/image" Target="../media/image23.png"/><Relationship Id="rId7" Type="http://schemas.openxmlformats.org/officeDocument/2006/relationships/image" Target="../media/image5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10" Type="http://schemas.openxmlformats.org/officeDocument/2006/relationships/image" Target="../media/image58.jpeg"/><Relationship Id="rId4" Type="http://schemas.openxmlformats.org/officeDocument/2006/relationships/image" Target="../media/image52.png"/><Relationship Id="rId9" Type="http://schemas.openxmlformats.org/officeDocument/2006/relationships/image" Target="../media/image5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13" Type="http://schemas.openxmlformats.org/officeDocument/2006/relationships/image" Target="../media/image23.png"/><Relationship Id="rId3" Type="http://schemas.openxmlformats.org/officeDocument/2006/relationships/image" Target="../media/image61.png"/><Relationship Id="rId7" Type="http://schemas.microsoft.com/office/2007/relationships/hdphoto" Target="../media/hdphoto7.wdp"/><Relationship Id="rId12" Type="http://schemas.openxmlformats.org/officeDocument/2006/relationships/slide" Target="slide3.xml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png"/><Relationship Id="rId11" Type="http://schemas.microsoft.com/office/2007/relationships/hdphoto" Target="../media/hdphoto8.wdp"/><Relationship Id="rId5" Type="http://schemas.openxmlformats.org/officeDocument/2006/relationships/image" Target="../media/image63.png"/><Relationship Id="rId10" Type="http://schemas.openxmlformats.org/officeDocument/2006/relationships/image" Target="../media/image67.png"/><Relationship Id="rId4" Type="http://schemas.openxmlformats.org/officeDocument/2006/relationships/image" Target="../media/image62.jpeg"/><Relationship Id="rId9" Type="http://schemas.openxmlformats.org/officeDocument/2006/relationships/image" Target="../media/image66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70.png"/><Relationship Id="rId7" Type="http://schemas.openxmlformats.org/officeDocument/2006/relationships/slide" Target="slide3.xml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1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openxmlformats.org/officeDocument/2006/relationships/image" Target="../media/image75.png"/><Relationship Id="rId7" Type="http://schemas.openxmlformats.org/officeDocument/2006/relationships/image" Target="../media/image79.png"/><Relationship Id="rId12" Type="http://schemas.openxmlformats.org/officeDocument/2006/relationships/image" Target="../media/image8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png"/><Relationship Id="rId11" Type="http://schemas.openxmlformats.org/officeDocument/2006/relationships/image" Target="../media/image83.png"/><Relationship Id="rId5" Type="http://schemas.openxmlformats.org/officeDocument/2006/relationships/image" Target="../media/image77.png"/><Relationship Id="rId10" Type="http://schemas.openxmlformats.org/officeDocument/2006/relationships/image" Target="../media/image82.png"/><Relationship Id="rId4" Type="http://schemas.openxmlformats.org/officeDocument/2006/relationships/image" Target="../media/image76.png"/><Relationship Id="rId9" Type="http://schemas.openxmlformats.org/officeDocument/2006/relationships/image" Target="../media/image81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86.png"/><Relationship Id="rId7" Type="http://schemas.openxmlformats.org/officeDocument/2006/relationships/slide" Target="slide3.xml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blog.zbroj.info/img/kremenac.jpg" TargetMode="External"/><Relationship Id="rId3" Type="http://schemas.openxmlformats.org/officeDocument/2006/relationships/hyperlink" Target="http://gytu2010.unas.cz/strnadova/images/greenpark2.jpg" TargetMode="External"/><Relationship Id="rId7" Type="http://schemas.openxmlformats.org/officeDocument/2006/relationships/hyperlink" Target="http://i.idnes.cz/08/051/gal/LIX22f26f_kozak_brezovy.jpg" TargetMode="External"/><Relationship Id="rId2" Type="http://schemas.openxmlformats.org/officeDocument/2006/relationships/hyperlink" Target="http://www.priroda-kv.cz/lokality/bochov/fotky/celek_p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iolib.cz/IMG/GAL/27144.jpg" TargetMode="External"/><Relationship Id="rId11" Type="http://schemas.openxmlformats.org/officeDocument/2006/relationships/hyperlink" Target="http://www.damyko.info/ForumA/files/thumbs/t_muchom_rka_zelen__-_amanita_phalloides__1__145.jpg" TargetMode="External"/><Relationship Id="rId5" Type="http://schemas.openxmlformats.org/officeDocument/2006/relationships/hyperlink" Target="http://www.ireceptar.cz/res/data/065/008060.jpg" TargetMode="External"/><Relationship Id="rId10" Type="http://schemas.openxmlformats.org/officeDocument/2006/relationships/hyperlink" Target="http://www.houbarime.cz/sites/default/files/satan_340.jpg" TargetMode="External"/><Relationship Id="rId4" Type="http://schemas.openxmlformats.org/officeDocument/2006/relationships/hyperlink" Target="http://iszp.kr-moravskoslezsky.cz/assets/priroda/chranena-uzemi/rezervace/cerny_les_obrazek_3.jpg" TargetMode="External"/><Relationship Id="rId9" Type="http://schemas.openxmlformats.org/officeDocument/2006/relationships/hyperlink" Target="http://im.atlasrostlin.cz/hrib-babka/189/1896-plant_main-cqizx.pn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fajnstrom.borec.cz/buk.jpg" TargetMode="External"/><Relationship Id="rId2" Type="http://schemas.openxmlformats.org/officeDocument/2006/relationships/hyperlink" Target="http://i.mimibazar.cz/h/bc/6/100930/14/f317381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olitickles.com/blog/wp-content/uploads/2010/10/acorn.jpg" TargetMode="External"/><Relationship Id="rId4" Type="http://schemas.openxmlformats.org/officeDocument/2006/relationships/hyperlink" Target="http://wiki.rvp.cz/@api/deki/files/879/=685px-Fagus_sylvatica7_ies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fotoblog.in/galerie/albums/flora/2406824.jpg" TargetMode="External"/><Relationship Id="rId13" Type="http://schemas.openxmlformats.org/officeDocument/2006/relationships/hyperlink" Target="http://www.ped.muni.cz/wchem/sm/dp/davidova/www_ucitele1/img/vres_obecny.jpg" TargetMode="External"/><Relationship Id="rId18" Type="http://schemas.openxmlformats.org/officeDocument/2006/relationships/hyperlink" Target="http://df.2i.cz/fotos/gallery/201205/59391.jpg" TargetMode="External"/><Relationship Id="rId26" Type="http://schemas.openxmlformats.org/officeDocument/2006/relationships/hyperlink" Target="http://botany.cz/foto/rezekherb.jpg" TargetMode="External"/><Relationship Id="rId3" Type="http://schemas.openxmlformats.org/officeDocument/2006/relationships/hyperlink" Target="http://www.mulouny.cz/zivotniprostredi/images/stories/pamatne_stromy/10_pm_strom.JPG" TargetMode="External"/><Relationship Id="rId21" Type="http://schemas.openxmlformats.org/officeDocument/2006/relationships/hyperlink" Target="http://www.biolib.cz/IMG/GAL/31016.jpg" TargetMode="External"/><Relationship Id="rId7" Type="http://schemas.openxmlformats.org/officeDocument/2006/relationships/hyperlink" Target="http://www.kvetenacr.cz/obrazky/katalog/_10/752.jpg" TargetMode="External"/><Relationship Id="rId12" Type="http://schemas.openxmlformats.org/officeDocument/2006/relationships/hyperlink" Target="http://www.biolib.cz/IMG/GAL/878.jpg" TargetMode="External"/><Relationship Id="rId17" Type="http://schemas.openxmlformats.org/officeDocument/2006/relationships/hyperlink" Target="http://www.wmap.cz/opk/vmp/images/ros/jpg/boj%C3%ADnek%20lu%C4%8Dn%C3%AD.jpg" TargetMode="External"/><Relationship Id="rId25" Type="http://schemas.openxmlformats.org/officeDocument/2006/relationships/hyperlink" Target="http://www.orchis.webzdarma.cz/plants1/Myosotis%20nemorosa.JPG" TargetMode="External"/><Relationship Id="rId2" Type="http://schemas.openxmlformats.org/officeDocument/2006/relationships/hyperlink" Target="http://www.profizahrada.cz/images_data/2676-quercus-robur-dub-letni-2.jpg" TargetMode="External"/><Relationship Id="rId16" Type="http://schemas.openxmlformats.org/officeDocument/2006/relationships/hyperlink" Target="http://nd01.jxs.cz/793/664/6a6c8addfb_11424185_o2.jpg" TargetMode="External"/><Relationship Id="rId20" Type="http://schemas.openxmlformats.org/officeDocument/2006/relationships/hyperlink" Target="http://nd01.jxs.cz/206/092/fa5fae3297_25218604_o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ature.hyperlink.cz/vsetinsko/photos/Chorynsky_mokrad/leknin_belostny_choryn_m_04-07-05_1.jpg" TargetMode="External"/><Relationship Id="rId11" Type="http://schemas.openxmlformats.org/officeDocument/2006/relationships/hyperlink" Target="http://blog.idnes.cz/blog/3299/137105/3.JPG" TargetMode="External"/><Relationship Id="rId24" Type="http://schemas.openxmlformats.org/officeDocument/2006/relationships/hyperlink" Target="http://www.centaurea.cz/uploads/gallery/iris_graminea_1_001.jpg" TargetMode="External"/><Relationship Id="rId5" Type="http://schemas.openxmlformats.org/officeDocument/2006/relationships/hyperlink" Target="http://upload.wikimedia.org/wikipedia/commons/thumb/d/d8/Seerosen_wei%C3%9F.jpg/225px-Seerosen_wei%C3%9F.jpg" TargetMode="External"/><Relationship Id="rId15" Type="http://schemas.openxmlformats.org/officeDocument/2006/relationships/hyperlink" Target="http://www.profizahrada.cz/images_data/2568-kapradiny.jpg" TargetMode="External"/><Relationship Id="rId23" Type="http://schemas.openxmlformats.org/officeDocument/2006/relationships/hyperlink" Target="http://www.sci.muni.cz/bot_zahr/fotografie/venkovni%20rostliny/Campanula%20persicifolia.jpg" TargetMode="External"/><Relationship Id="rId10" Type="http://schemas.openxmlformats.org/officeDocument/2006/relationships/hyperlink" Target="http://www.biolib.cz/IMG/GAL/3080.jpg" TargetMode="External"/><Relationship Id="rId19" Type="http://schemas.openxmlformats.org/officeDocument/2006/relationships/hyperlink" Target="http://www.priroda.cz/clanky/foto/traviny1.jpg" TargetMode="External"/><Relationship Id="rId4" Type="http://schemas.openxmlformats.org/officeDocument/2006/relationships/hyperlink" Target="http://www.astrolife.cz/wp-content/uploads/2011/05/smrk_ztepily_4.jpg" TargetMode="External"/><Relationship Id="rId9" Type="http://schemas.openxmlformats.org/officeDocument/2006/relationships/hyperlink" Target="http://www.wmap.cz/opk/vmp/images/ros/jpg/%C5%A1vestka%20dom%C3%A1c%C3%AD_03.jpg" TargetMode="External"/><Relationship Id="rId14" Type="http://schemas.openxmlformats.org/officeDocument/2006/relationships/hyperlink" Target="http://www.signoftaste.eu/Fotografie/Rok%202009/09%20Kopalino/slides/Vres%20v%20lese%2001.jpg" TargetMode="External"/><Relationship Id="rId22" Type="http://schemas.openxmlformats.org/officeDocument/2006/relationships/hyperlink" Target="http://www.protidepresistrachuauzkosti.cz/fotky18249/fotos/_vyrn_28chicor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6525" y="5229200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8"/>
          <p:cNvSpPr txBox="1">
            <a:spLocks/>
          </p:cNvSpPr>
          <p:nvPr/>
        </p:nvSpPr>
        <p:spPr>
          <a:xfrm>
            <a:off x="276558" y="2094581"/>
            <a:ext cx="5882725" cy="124563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>
            <a:softEdge rad="127000"/>
          </a:effectLst>
        </p:spPr>
        <p:txBody>
          <a:bodyPr vert="horz" anchor="t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Poznáváme rostliny</a:t>
            </a:r>
          </a:p>
          <a:p>
            <a:pPr algn="ctr"/>
            <a:r>
              <a:rPr lang="cs-CZ" sz="40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houby</a:t>
            </a:r>
            <a:endParaRPr lang="cs-CZ" sz="40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3423557"/>
            <a:ext cx="91440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 školy:  Základní škola Karla Klíče Hostinné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Autor:  Mgr. Soňa Dvořáková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Název:  VY_32_INOVACE_13_B_18_Poznáváme rostliny a houby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Téma:   Člověk a příroda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Číslo projektu: CZ.1.07/1.4.00/21.2131</a:t>
            </a:r>
          </a:p>
        </p:txBody>
      </p:sp>
      <p:pic>
        <p:nvPicPr>
          <p:cNvPr id="2050" name="Picture 2" descr="C:\Users\pc\AppData\Local\Microsoft\Windows\Temporary Internet Files\Content.IE5\PJ90FPQN\MP9004386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1935"/>
            <a:ext cx="1962399" cy="2939399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UIFOX6ZY\MP90040660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7921" y="152521"/>
            <a:ext cx="2778243" cy="1852162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pc\AppData\Local\Microsoft\Windows\Temporary Internet Files\Content.IE5\WRMD7Y5T\MP9004070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4497"/>
            <a:ext cx="1306656" cy="163371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228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0567053"/>
              </p:ext>
            </p:extLst>
          </p:nvPr>
        </p:nvGraphicFramePr>
        <p:xfrm>
          <a:off x="1043608" y="1340768"/>
          <a:ext cx="7272808" cy="4676397"/>
        </p:xfrm>
        <a:graphic>
          <a:graphicData uri="http://schemas.openxmlformats.org/drawingml/2006/table">
            <a:tbl>
              <a:tblPr firstRow="1" bandRow="1">
                <a:tableStyleId>{0660B408-B3CF-4A94-85FC-2B1E0A45F4A2}</a:tableStyleId>
              </a:tblPr>
              <a:tblGrid>
                <a:gridCol w="2356700"/>
                <a:gridCol w="2204657"/>
                <a:gridCol w="1140339"/>
                <a:gridCol w="1571112"/>
              </a:tblGrid>
              <a:tr h="45905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16.4.2012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20.4.2012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 příroda</a:t>
                      </a:r>
                      <a:endParaRPr lang="cs-CZ" dirty="0" smtClean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Poznáváme rostliny a houby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stanoviště ,louka, zahrada, park, les, voda,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000000"/>
                          </a:solidFill>
                        </a:rPr>
                        <a:t>javor babyka, mléč, kleč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;</a:t>
                      </a: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 habr, jírovec maďal,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jasan ztepilý, dub, buk, jehličnany, olše, bříza,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>
                          <a:solidFill>
                            <a:srgbClr val="000000"/>
                          </a:solidFill>
                        </a:rPr>
                        <a:t>lesní a luční rostliny, houby, hřib, kozák, muchomůrka, lesní plody, ovocné plody </a:t>
                      </a:r>
                      <a:endParaRPr lang="cs-CZ" dirty="0" smtClean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4836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>
                <a:alpha val="90000"/>
              </a:srgbClr>
            </a:gs>
            <a:gs pos="69000">
              <a:srgbClr val="E9FA86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0398" y="4103598"/>
            <a:ext cx="3423111" cy="256733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8"/>
          <p:cNvSpPr txBox="1">
            <a:spLocks/>
          </p:cNvSpPr>
          <p:nvPr/>
        </p:nvSpPr>
        <p:spPr>
          <a:xfrm>
            <a:off x="1398852" y="183316"/>
            <a:ext cx="6552728" cy="720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>
            <a:softEdge rad="127000"/>
          </a:effectLst>
        </p:spPr>
        <p:txBody>
          <a:bodyPr vert="horz" anchor="t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Vyberte si stanoviště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1" name="Picture 7" descr="C:\Users\pc\AppData\Local\Microsoft\Windows\Temporary Internet Files\Content.IE5\HZDV6G8I\MP900433327[1]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1329" y="1397666"/>
            <a:ext cx="3469650" cy="230425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/>
        </p:spPr>
      </p:pic>
      <p:pic>
        <p:nvPicPr>
          <p:cNvPr id="1032" name="Picture 8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17241" y="1381281"/>
            <a:ext cx="3326235" cy="253459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57201" y="4279893"/>
            <a:ext cx="3686275" cy="23910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42928" y="1488401"/>
            <a:ext cx="35507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LOUKA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1878" y="6094593"/>
            <a:ext cx="1344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73936" y="6107709"/>
            <a:ext cx="35507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80358" y="1397666"/>
            <a:ext cx="35507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ZAHRADA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26795" y="2245774"/>
            <a:ext cx="2845662" cy="30508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3853509" y="4692993"/>
            <a:ext cx="35507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PARK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64723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21000" b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8292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9000"/>
            <a:duotone>
              <a:schemeClr val="bg2">
                <a:shade val="30000"/>
                <a:satMod val="455000"/>
              </a:schemeClr>
              <a:schemeClr val="bg2">
                <a:tint val="95000"/>
                <a:satMod val="12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37519" y="3573016"/>
            <a:ext cx="3852639" cy="28956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778" b="100000" l="1337" r="100000">
                        <a14:backgroundMark x1="44652" y1="65111" x2="45722" y2="63333"/>
                        <a14:backgroundMark x1="49733" y1="64222" x2="48396" y2="6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7782" y="549565"/>
            <a:ext cx="2931249" cy="3526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98209">
                        <a14:backgroundMark x1="42388" y1="60000" x2="43284" y2="58444"/>
                        <a14:backgroundMark x1="46269" y1="57778" x2="46269" y2="591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20287" y="892271"/>
            <a:ext cx="2423713" cy="32557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Nadpis 8"/>
          <p:cNvSpPr txBox="1">
            <a:spLocks/>
          </p:cNvSpPr>
          <p:nvPr/>
        </p:nvSpPr>
        <p:spPr>
          <a:xfrm>
            <a:off x="3012206" y="189525"/>
            <a:ext cx="374441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>
            <a:softEdge rad="127000"/>
          </a:effectLst>
        </p:spPr>
        <p:txBody>
          <a:bodyPr vert="horz" anchor="t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Listy javoru</a:t>
            </a:r>
            <a:endParaRPr lang="cs-CZ" sz="4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71601" y="4076469"/>
            <a:ext cx="10801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…mléč</a:t>
            </a:r>
            <a:endParaRPr lang="cs-CZ" sz="24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668345" y="3917171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…klen</a:t>
            </a:r>
            <a:endParaRPr lang="cs-CZ" sz="24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11960" y="2924943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…babyka</a:t>
            </a:r>
            <a:endParaRPr lang="cs-CZ" sz="24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46314" y="1537051"/>
            <a:ext cx="32761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…všimněte si rozdílů</a:t>
            </a:r>
          </a:p>
          <a:p>
            <a:r>
              <a:rPr lang="cs-CZ" sz="2800" b="1" i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v ohraničení </a:t>
            </a:r>
            <a:r>
              <a:rPr lang="cs-CZ" sz="2800" b="1" i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listů </a:t>
            </a:r>
            <a:endParaRPr lang="cs-CZ" sz="2800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44546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9000"/>
            <a:duotone>
              <a:schemeClr val="bg2">
                <a:shade val="30000"/>
                <a:satMod val="455000"/>
              </a:schemeClr>
              <a:schemeClr val="bg2">
                <a:tint val="95000"/>
                <a:satMod val="12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5041" y="305174"/>
            <a:ext cx="3797413" cy="30223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9552" y="3439275"/>
            <a:ext cx="3662902" cy="330882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99992" y="305173"/>
            <a:ext cx="4009628" cy="300722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4048" y="3573016"/>
            <a:ext cx="321597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…už poznáte </a:t>
            </a:r>
          </a:p>
          <a:p>
            <a:r>
              <a:rPr lang="cs-CZ" sz="3600" b="1" i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jednotlivé  </a:t>
            </a:r>
          </a:p>
          <a:p>
            <a:r>
              <a:rPr lang="cs-CZ" sz="3600" b="1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druhy javoru?</a:t>
            </a:r>
            <a:endParaRPr lang="cs-CZ" sz="3600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16016" y="5661248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Javor se často objevuje i</a:t>
            </a:r>
          </a:p>
          <a:p>
            <a:r>
              <a:rPr lang="cs-CZ" sz="2400" b="1" i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lesích nebo v zahradách.</a:t>
            </a:r>
            <a:endParaRPr lang="cs-CZ" sz="24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48264" y="2746221"/>
            <a:ext cx="10801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…mléč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9672" y="357301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…klen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9806" y="36222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…babyka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1395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9000"/>
            <a:duotone>
              <a:schemeClr val="bg2">
                <a:shade val="30000"/>
                <a:satMod val="455000"/>
              </a:schemeClr>
              <a:schemeClr val="bg2">
                <a:tint val="95000"/>
                <a:satMod val="12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95736" y="208500"/>
            <a:ext cx="5186342" cy="3456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1559" y="4005064"/>
            <a:ext cx="3448967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88907" y="4078943"/>
            <a:ext cx="3916774" cy="24445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C:\Users\pc\AppData\Local\Microsoft\Windows\Temporary Internet Files\Content.IE5\JMZ10WYT\MC900432529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67" y="157201"/>
            <a:ext cx="1142857" cy="11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700042" y="606180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jírovec maďal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7564" y="6143059"/>
            <a:ext cx="21362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abr obecný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90370" y="3206038"/>
            <a:ext cx="26337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asan ztepilý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7138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1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89707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/>
            </a:gs>
            <a:gs pos="74000">
              <a:schemeClr val="accent5">
                <a:lumMod val="60000"/>
                <a:lumOff val="40000"/>
              </a:schemeClr>
            </a:gs>
            <a:gs pos="100000">
              <a:schemeClr val="accent5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1560" y="312230"/>
            <a:ext cx="3763556" cy="28287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88024" y="312230"/>
            <a:ext cx="3763556" cy="28287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80112" y="3284982"/>
            <a:ext cx="2582594" cy="3443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22555" y="3346411"/>
            <a:ext cx="2489208" cy="33206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lačítko akce: Nápověda 1">
            <a:hlinkClick r:id="" action="ppaction://noaction" highlightClick="1"/>
          </p:cNvPr>
          <p:cNvSpPr/>
          <p:nvPr/>
        </p:nvSpPr>
        <p:spPr>
          <a:xfrm>
            <a:off x="1322555" y="3346411"/>
            <a:ext cx="513141" cy="586645"/>
          </a:xfrm>
          <a:prstGeom prst="actionButtonHelp">
            <a:avLst/>
          </a:prstGeom>
          <a:solidFill>
            <a:schemeClr val="bg2">
              <a:lumMod val="75000"/>
            </a:schemeClr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pověda 7">
            <a:hlinkClick r:id="" action="ppaction://noaction" highlightClick="1"/>
          </p:cNvPr>
          <p:cNvSpPr/>
          <p:nvPr/>
        </p:nvSpPr>
        <p:spPr>
          <a:xfrm>
            <a:off x="7649565" y="3300835"/>
            <a:ext cx="513141" cy="586645"/>
          </a:xfrm>
          <a:prstGeom prst="actionButtonHelp">
            <a:avLst/>
          </a:prstGeom>
          <a:solidFill>
            <a:schemeClr val="bg2">
              <a:lumMod val="75000"/>
            </a:schemeClr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3861975" y="312230"/>
            <a:ext cx="513141" cy="586645"/>
          </a:xfrm>
          <a:prstGeom prst="actionButtonHelp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Nápověda 9">
            <a:hlinkClick r:id="" action="ppaction://noaction" highlightClick="1"/>
          </p:cNvPr>
          <p:cNvSpPr/>
          <p:nvPr/>
        </p:nvSpPr>
        <p:spPr>
          <a:xfrm>
            <a:off x="4788024" y="308182"/>
            <a:ext cx="513141" cy="586645"/>
          </a:xfrm>
          <a:prstGeom prst="actionButtonHelp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850" b="100000" l="9927" r="899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87754" y="223009"/>
            <a:ext cx="1498123" cy="1310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screen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7544" y="319626"/>
            <a:ext cx="1213420" cy="1213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3813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2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2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1" animBg="1"/>
      <p:bldP spid="2" grpId="2" animBg="1"/>
      <p:bldP spid="8" grpId="1" animBg="1"/>
      <p:bldP spid="8" grpId="2" animBg="1"/>
      <p:bldP spid="9" grpId="1" animBg="1"/>
      <p:bldP spid="9" grpId="2" animBg="1"/>
      <p:bldP spid="10" grpId="1" animBg="1"/>
      <p:bldP spid="10" grpId="2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/>
            </a:gs>
            <a:gs pos="74000">
              <a:schemeClr val="accent5">
                <a:lumMod val="60000"/>
                <a:lumOff val="40000"/>
              </a:schemeClr>
            </a:gs>
            <a:gs pos="100000">
              <a:schemeClr val="accent5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9346" y="313325"/>
            <a:ext cx="4392128" cy="304366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33273" y="251466"/>
            <a:ext cx="3075979" cy="460853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7518" y="3532940"/>
            <a:ext cx="4535785" cy="29866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90473" y="5655334"/>
            <a:ext cx="9190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err="1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zabří</a:t>
            </a:r>
            <a:endParaRPr lang="cs-CZ" sz="24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90473" y="5193669"/>
            <a:ext cx="10681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err="1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ošel</a:t>
            </a:r>
            <a:endParaRPr lang="cs-CZ" sz="24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90473" y="6116999"/>
            <a:ext cx="7750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lapí </a:t>
            </a:r>
            <a:endParaRPr lang="cs-CZ" sz="24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pc\AppData\Local\Microsoft\Windows\Temporary Internet Files\Content.IE5\4K1T6A0T\MC9004331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792" b="96827" l="10000" r="90000">
                        <a14:foregroundMark x1="49810" y1="32614" x2="57810" y2="20685"/>
                        <a14:foregroundMark x1="48095" y1="43528" x2="54762" y2="38325"/>
                        <a14:foregroundMark x1="18000" y1="53553" x2="20571" y2="65736"/>
                        <a14:foregroundMark x1="33524" y1="12690" x2="37048" y2="10914"/>
                        <a14:foregroundMark x1="44381" y1="20178" x2="49524" y2="15482"/>
                        <a14:foregroundMark x1="17143" y1="43274" x2="18190" y2="32614"/>
                        <a14:foregroundMark x1="16476" y1="46066" x2="17143" y2="41244"/>
                        <a14:foregroundMark x1="30762" y1="79569" x2="37429" y2="85914"/>
                        <a14:foregroundMark x1="42190" y1="88452" x2="46095" y2="89340"/>
                        <a14:foregroundMark x1="49143" y1="90482" x2="54571" y2="89721"/>
                        <a14:foregroundMark x1="56095" y1="89086" x2="65143" y2="87056"/>
                        <a14:foregroundMark x1="65619" y1="86168" x2="75143" y2="79569"/>
                        <a14:foregroundMark x1="81619" y1="70939" x2="85048" y2="61675"/>
                        <a14:foregroundMark x1="85238" y1="59645" x2="85905" y2="49873"/>
                        <a14:foregroundMark x1="86381" y1="49619" x2="84857" y2="42132"/>
                        <a14:foregroundMark x1="38286" y1="86802" x2="32000" y2="836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3121" y="5956409"/>
            <a:ext cx="1043130" cy="782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143951" y="5637907"/>
            <a:ext cx="1068122" cy="461665"/>
          </a:xfrm>
          <a:prstGeom prst="rect">
            <a:avLst/>
          </a:prstGeom>
          <a:solidFill>
            <a:schemeClr val="bg1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BŘÍZA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43951" y="5176242"/>
            <a:ext cx="1068122" cy="461665"/>
          </a:xfrm>
          <a:prstGeom prst="rect">
            <a:avLst/>
          </a:prstGeom>
          <a:solidFill>
            <a:schemeClr val="bg1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OLŠE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43951" y="6099572"/>
            <a:ext cx="775078" cy="461665"/>
          </a:xfrm>
          <a:prstGeom prst="rect">
            <a:avLst/>
          </a:prstGeom>
          <a:solidFill>
            <a:schemeClr val="bg1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LÍPA 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066659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50"/>
                            </p:stCondLst>
                            <p:childTnLst>
                              <p:par>
                                <p:cTn id="36" presetID="64" presetClass="path" presetSubtype="0" accel="50000" decel="500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1.66667E-6 4.07407E-6 L -0.47431 0.11064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15" y="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50"/>
                            </p:stCondLst>
                            <p:childTnLst>
                              <p:par>
                                <p:cTn id="47" presetID="64" presetClass="path" presetSubtype="0" accel="50000" decel="500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1.66667E-6 4.44444E-6 L 0.0691 -0.1875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55" y="-9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750"/>
                            </p:stCondLst>
                            <p:childTnLst>
                              <p:par>
                                <p:cTn id="58" presetID="64" presetClass="path" presetSubtype="0" accel="50000" decel="500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3.88889E-6 3.33333E-6 L -0.44254 -0.47547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135" y="-2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6" grpId="1"/>
      <p:bldP spid="7" grpId="0"/>
      <p:bldP spid="7" grpId="1"/>
      <p:bldP spid="9" grpId="1" animBg="1"/>
      <p:bldP spid="9" grpId="2" animBg="1"/>
      <p:bldP spid="10" grpId="1" animBg="1"/>
      <p:bldP spid="10" grpId="2" animBg="1"/>
      <p:bldP spid="11" grpId="1" animBg="1"/>
      <p:bldP spid="11" grpId="2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/>
            </a:gs>
            <a:gs pos="74000">
              <a:schemeClr val="accent5">
                <a:lumMod val="60000"/>
                <a:lumOff val="40000"/>
              </a:schemeClr>
            </a:gs>
            <a:gs pos="100000">
              <a:schemeClr val="accent5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686800" cy="838200"/>
          </a:xfrm>
        </p:spPr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Jehličnaté stromy - jak je znáte?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Krátké jehlice a dlouhé šišky, 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které  rostou směrem dolů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Dlouhé jehlice a velké kulaté šišky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Ploché jehlice a dlouhé šišky,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které rostou směrem vzhůru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Krátké jehlice a malé šišky.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Jehlice na podzim opadají.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228184" y="4192346"/>
            <a:ext cx="25922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Borovice</a:t>
            </a:r>
            <a:endParaRPr lang="cs-CZ" sz="36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85380" y="2902139"/>
            <a:ext cx="22970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Modřín</a:t>
            </a:r>
            <a:endParaRPr lang="cs-CZ" sz="36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48946" y="1772815"/>
            <a:ext cx="2169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Jedle</a:t>
            </a:r>
            <a:endParaRPr lang="cs-CZ" sz="36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5425332"/>
            <a:ext cx="2169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Smrk</a:t>
            </a:r>
            <a:endParaRPr lang="cs-CZ" sz="36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653" y="2944424"/>
            <a:ext cx="5957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2</a:t>
            </a:r>
            <a:r>
              <a:rPr lang="cs-CZ" sz="36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)</a:t>
            </a:r>
            <a:endParaRPr lang="cs-CZ" sz="36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653" y="1673388"/>
            <a:ext cx="5957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1)</a:t>
            </a:r>
            <a:endParaRPr lang="cs-CZ" sz="36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1653" y="3869180"/>
            <a:ext cx="5957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3</a:t>
            </a:r>
            <a:r>
              <a:rPr lang="cs-CZ" sz="36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)</a:t>
            </a:r>
            <a:endParaRPr lang="cs-CZ" sz="36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653" y="5152882"/>
            <a:ext cx="5957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4</a:t>
            </a:r>
            <a:r>
              <a:rPr lang="cs-CZ" sz="36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)</a:t>
            </a:r>
            <a:endParaRPr lang="cs-CZ" sz="36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44315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2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2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2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2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2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25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2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2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25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2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2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3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22222E-6 L 0.61423 0.54514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12" y="27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3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11111E-6 L 0.61423 0.18102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12" y="90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3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11111E-6 L 0.62205 -0.3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094" y="-1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3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7 L 0.62205 -0.32986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094" y="-1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8" grpId="1"/>
      <p:bldP spid="8" grpId="2"/>
      <p:bldP spid="9" grpId="1"/>
      <p:bldP spid="9" grpId="2"/>
      <p:bldP spid="10" grpId="1"/>
      <p:bldP spid="10" grpId="2"/>
      <p:bldP spid="11" grpId="1"/>
      <p:bldP spid="11" grpId="2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/>
            </a:gs>
            <a:gs pos="74000">
              <a:schemeClr val="accent5">
                <a:lumMod val="60000"/>
                <a:lumOff val="40000"/>
              </a:schemeClr>
            </a:gs>
            <a:gs pos="100000">
              <a:schemeClr val="accent5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4203" y="404664"/>
            <a:ext cx="3491880" cy="230813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foregroundMark x1="13015" y1="23333" x2="16052" y2="30167"/>
                        <a14:foregroundMark x1="3688" y1="24000" x2="3688" y2="29500"/>
                        <a14:foregroundMark x1="21041" y1="19333" x2="22343" y2="18333"/>
                        <a14:foregroundMark x1="16920" y1="93333" x2="20174" y2="93667"/>
                        <a14:foregroundMark x1="21909" y1="32500" x2="24078" y2="31833"/>
                        <a14:foregroundMark x1="24512" y1="23667" x2="26247" y2="23667"/>
                        <a14:foregroundMark x1="28416" y1="16167" x2="28416" y2="16167"/>
                        <a14:foregroundMark x1="18872" y1="58333" x2="18872" y2="58333"/>
                        <a14:foregroundMark x1="20607" y1="54000" x2="20607" y2="54000"/>
                        <a14:backgroundMark x1="64425" y1="79500" x2="63991" y2="77000"/>
                        <a14:backgroundMark x1="80694" y1="69667" x2="81996" y2="70333"/>
                        <a14:backgroundMark x1="48373" y1="67167" x2="50108" y2="65500"/>
                        <a14:backgroundMark x1="53796" y1="65167" x2="53796" y2="651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80112" y="0"/>
            <a:ext cx="2545003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41483" y="3545731"/>
            <a:ext cx="4408256" cy="295794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9" name="Picture 7" descr="C:\Users\pc\AppData\Local\Microsoft\Windows\Temporary Internet Files\Content.IE5\HZDV6G8I\MP900434157[1].jpg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71599" y="3074671"/>
            <a:ext cx="2288857" cy="34290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23998" y="3074671"/>
            <a:ext cx="25922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Borovice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0805" y="425058"/>
            <a:ext cx="22970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Modřín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74041" y="459543"/>
            <a:ext cx="2169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Jedle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60232" y="5742847"/>
            <a:ext cx="2169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Smrk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258097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/>
            </a:gs>
            <a:gs pos="74000">
              <a:schemeClr val="accent5">
                <a:lumMod val="60000"/>
                <a:lumOff val="40000"/>
              </a:schemeClr>
            </a:gs>
            <a:gs pos="100000">
              <a:schemeClr val="accent5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8028" y="273475"/>
            <a:ext cx="4644516" cy="309634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25950" y="1517580"/>
            <a:ext cx="2776594" cy="185223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83665" y="692696"/>
            <a:ext cx="2604585" cy="20836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1560" y="3715878"/>
            <a:ext cx="3780632" cy="284157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93447" y="3795118"/>
            <a:ext cx="3686891" cy="276233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24105" y="5911119"/>
            <a:ext cx="25922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kapradina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0805" y="425058"/>
            <a:ext cx="22970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v</a:t>
            </a:r>
            <a:r>
              <a:rPr lang="cs-CZ" sz="3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řes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74041" y="871249"/>
            <a:ext cx="2169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mech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78509" y="5911118"/>
            <a:ext cx="2169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přeslička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432991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/>
            </a:gs>
            <a:gs pos="74000">
              <a:schemeClr val="accent5">
                <a:lumMod val="60000"/>
                <a:lumOff val="40000"/>
              </a:schemeClr>
            </a:gs>
            <a:gs pos="100000">
              <a:schemeClr val="accent5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15816" y="2659698"/>
            <a:ext cx="2808311" cy="1857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03848" y="4786760"/>
            <a:ext cx="2766406" cy="1908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08738" y="331385"/>
            <a:ext cx="2413155" cy="3217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9214" y="2659698"/>
            <a:ext cx="1790303" cy="2311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5860" y="169460"/>
            <a:ext cx="1685925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0293" y="5057540"/>
            <a:ext cx="238125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17283" y="3742830"/>
            <a:ext cx="2314575" cy="295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71543" y="328440"/>
            <a:ext cx="2857500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1138" y="199548"/>
            <a:ext cx="55928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Vyberte jedlé houby</a:t>
            </a:r>
            <a:endParaRPr lang="cs-CZ" sz="48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0293" y="199548"/>
            <a:ext cx="1706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Suchohříb</a:t>
            </a:r>
            <a:endParaRPr lang="cs-CZ" sz="24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8022" y="1960112"/>
            <a:ext cx="134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(babka)</a:t>
            </a:r>
            <a:endParaRPr lang="cs-CZ" sz="24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13122" y="4508270"/>
            <a:ext cx="1706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Křemenáč</a:t>
            </a:r>
            <a:endParaRPr lang="cs-CZ" sz="24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463710" y="3087260"/>
            <a:ext cx="1706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Kozák</a:t>
            </a:r>
            <a:endParaRPr lang="cs-CZ" sz="24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85113" y="4081653"/>
            <a:ext cx="19819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Hřib smrkový</a:t>
            </a:r>
            <a:endParaRPr lang="cs-CZ" sz="24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29781" y="6310375"/>
            <a:ext cx="19819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Hřib hnědý</a:t>
            </a:r>
            <a:endParaRPr lang="cs-CZ" sz="24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52378" y="5800698"/>
            <a:ext cx="2491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Muchomůrka </a:t>
            </a:r>
          </a:p>
          <a:p>
            <a:r>
              <a:rPr lang="cs-CZ" sz="24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červená!!!</a:t>
            </a: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707904" y="1580059"/>
            <a:ext cx="24916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Muchomůrka</a:t>
            </a:r>
          </a:p>
          <a:p>
            <a:r>
              <a:rPr lang="cs-CZ" sz="24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zelená!!!</a:t>
            </a:r>
            <a:endParaRPr lang="cs-CZ" sz="2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0293" y="5057539"/>
            <a:ext cx="18949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Hřib satan!!!</a:t>
            </a:r>
          </a:p>
        </p:txBody>
      </p:sp>
    </p:spTree>
    <p:extLst>
      <p:ext uri="{BB962C8B-B14F-4D97-AF65-F5344CB8AC3E}">
        <p14:creationId xmlns:p14="http://schemas.microsoft.com/office/powerpoint/2010/main" val="4265744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/>
            </a:gs>
            <a:gs pos="74000">
              <a:schemeClr val="accent5">
                <a:lumMod val="60000"/>
                <a:lumOff val="40000"/>
              </a:schemeClr>
            </a:gs>
            <a:gs pos="100000">
              <a:schemeClr val="accent5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pc\AppData\Local\Microsoft\Windows\Temporary Internet Files\Content.IE5\JMZ10WYT\MC900432529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368" y="206144"/>
            <a:ext cx="1142857" cy="11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07003" y="2439405"/>
            <a:ext cx="2626227" cy="212485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06312" y="386796"/>
            <a:ext cx="2340119" cy="37597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5143" y="1314021"/>
            <a:ext cx="3297358" cy="247941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34021" y="4307824"/>
            <a:ext cx="2413477" cy="24683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70697" y="4580415"/>
            <a:ext cx="2898841" cy="21609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060" y="3861048"/>
            <a:ext cx="3411523" cy="229660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27865" y="188639"/>
            <a:ext cx="2997515" cy="225076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115616" y="188639"/>
            <a:ext cx="641100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Na které lesní plody si</a:t>
            </a:r>
          </a:p>
          <a:p>
            <a:r>
              <a:rPr lang="cs-CZ" sz="48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48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musíme dát pozor</a:t>
            </a:r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8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87643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6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66987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54" y="229408"/>
            <a:ext cx="3649706" cy="26369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lačítko akce: Nápověda 16">
            <a:hlinkClick r:id="" action="ppaction://noaction" highlightClick="1"/>
          </p:cNvPr>
          <p:cNvSpPr/>
          <p:nvPr/>
        </p:nvSpPr>
        <p:spPr>
          <a:xfrm>
            <a:off x="1277401" y="3072211"/>
            <a:ext cx="739941" cy="913934"/>
          </a:xfrm>
          <a:prstGeom prst="actionButtonHelp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lačítko akce: Nápověda 25">
            <a:hlinkClick r:id="" action="ppaction://noaction" highlightClick="1"/>
          </p:cNvPr>
          <p:cNvSpPr/>
          <p:nvPr/>
        </p:nvSpPr>
        <p:spPr>
          <a:xfrm>
            <a:off x="1277401" y="3072210"/>
            <a:ext cx="739941" cy="913934"/>
          </a:xfrm>
          <a:prstGeom prst="actionButtonHelp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322" y="4151981"/>
            <a:ext cx="3506990" cy="26302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500" y="216273"/>
            <a:ext cx="3478831" cy="26091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2016" y="4151981"/>
            <a:ext cx="3822971" cy="25386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008658" y="3130748"/>
            <a:ext cx="65237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Vybírejte ze dvojic plodů.</a:t>
            </a:r>
            <a:endParaRPr lang="cs-CZ" sz="44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pc\AppData\Local\Microsoft\Windows\Temporary Internet Files\Content.IE5\0ER7YT1O\MP90042295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13617" y1="66016" x2="10638" y2="69531"/>
                        <a14:foregroundMark x1="11631" y1="63867" x2="10355" y2="67871"/>
                        <a14:foregroundMark x1="10071" y1="73730" x2="10922" y2="77734"/>
                        <a14:foregroundMark x1="10922" y1="79004" x2="16879" y2="88086"/>
                        <a14:backgroundMark x1="28227" y1="98145" x2="34184" y2="99023"/>
                        <a14:backgroundMark x1="35319" y1="98828" x2="48227" y2="992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8835" y="3978023"/>
            <a:ext cx="993681" cy="1443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N2PPC88Z\MC90043691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5835" y="229408"/>
            <a:ext cx="1164235" cy="116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AppData\Local\Microsoft\Windows\Temporary Internet Files\Content.IE5\JMZ10WYT\MC900441719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4668" y="1767116"/>
            <a:ext cx="1019003" cy="1019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>
                        <a14:foregroundMark x1="43103" y1="3306" x2="49138" y2="90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1774" y="5651837"/>
            <a:ext cx="1067802" cy="1113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2080666" y="3144457"/>
            <a:ext cx="65237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Poznáte ovocné stromy?</a:t>
            </a:r>
            <a:endParaRPr lang="cs-CZ" sz="44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3" descr="C:\Users\pc\AppData\Local\Microsoft\Windows\Temporary Internet Files\Content.IE5\JMZ10WYT\MC900432529[1].png">
            <a:hlinkClick r:id="rId12" action="ppaction://hlinksldjump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27" y="2957750"/>
            <a:ext cx="1142857" cy="11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6987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75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96296E-6 L 0.39358 0.19282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70" y="9630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7037E-6 L -0.16962 -0.17408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90" y="-8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63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2.77778E-7 -4.07407E-6 L 0.16806 -0.21643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403" y="-10833"/>
                                    </p:animMotion>
                                  </p:childTnLst>
                                </p:cTn>
                              </p:par>
                              <p:par>
                                <p:cTn id="66" presetID="35" presetClass="path" presetSubtype="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2.77778E-7 4.81481E-6 L -0.36736 0.19282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68" y="9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7" grpId="0" animBg="1"/>
      <p:bldP spid="26" grpId="0" animBg="1"/>
      <p:bldP spid="26" grpId="1" animBg="1"/>
      <p:bldP spid="13" grpId="0"/>
      <p:bldP spid="13" grpId="1"/>
      <p:bldP spid="2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81138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>
                <a:alpha val="52000"/>
                <a:lumMod val="76000"/>
                <a:lumOff val="24000"/>
              </a:srgbClr>
            </a:gs>
            <a:gs pos="78000">
              <a:srgbClr val="00B0F0">
                <a:alpha val="27000"/>
              </a:srgbClr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628" y="476672"/>
            <a:ext cx="8291015" cy="55446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503" y="4690751"/>
            <a:ext cx="3024336" cy="198934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405" y="4902816"/>
            <a:ext cx="1970162" cy="147762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251" y="4508171"/>
            <a:ext cx="2873693" cy="21552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628" y="3999114"/>
            <a:ext cx="2015177" cy="26642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 descr="C:\Users\pc\AppData\Local\Microsoft\Windows\Temporary Internet Files\Content.IE5\JMZ10WYT\MC900432529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7201"/>
            <a:ext cx="1142857" cy="11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0298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1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73571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50000"/>
              </a:schemeClr>
            </a:gs>
            <a:gs pos="78000">
              <a:schemeClr val="bg2">
                <a:lumMod val="60000"/>
                <a:lumOff val="40000"/>
              </a:schemeClr>
            </a:gs>
            <a:gs pos="100000">
              <a:schemeClr val="bg2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52601" y="5280215"/>
            <a:ext cx="2103766" cy="15757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79431" y="2340421"/>
            <a:ext cx="1976936" cy="294832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4630" y="475201"/>
            <a:ext cx="2191906" cy="292254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35650" y="-16799"/>
            <a:ext cx="2464621" cy="174371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4630" y="3243521"/>
            <a:ext cx="2194445" cy="331236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32558" y="1679862"/>
            <a:ext cx="2458260" cy="247891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32558" y="3976795"/>
            <a:ext cx="2458260" cy="327768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32026" y="-25718"/>
            <a:ext cx="1926364" cy="257149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31147" y="240757"/>
            <a:ext cx="2255302" cy="339143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31147" y="3577923"/>
            <a:ext cx="2297751" cy="306366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6543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50000"/>
              </a:schemeClr>
            </a:gs>
            <a:gs pos="78000">
              <a:schemeClr val="bg2">
                <a:lumMod val="60000"/>
                <a:lumOff val="40000"/>
              </a:schemeClr>
            </a:gs>
            <a:gs pos="100000">
              <a:schemeClr val="bg2">
                <a:lumMod val="40000"/>
                <a:lumOff val="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1193" y="671309"/>
            <a:ext cx="3517187" cy="26414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1193" y="3762550"/>
            <a:ext cx="3462352" cy="28348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57120" y="674137"/>
            <a:ext cx="2592288" cy="29740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5652120" y="3792250"/>
            <a:ext cx="2697288" cy="273309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68793" y="2221364"/>
            <a:ext cx="2899072" cy="2880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 descr="C:\Users\pc\AppData\Local\Microsoft\Windows\Temporary Internet Files\Content.IE5\JMZ10WYT\MC900432529[1].pn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7201"/>
            <a:ext cx="1142857" cy="11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1485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127368"/>
              </p:ext>
            </p:extLst>
          </p:nvPr>
        </p:nvGraphicFramePr>
        <p:xfrm>
          <a:off x="467544" y="116632"/>
          <a:ext cx="8208912" cy="347465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208912"/>
              </a:tblGrid>
              <a:tr h="14970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Prezentace, která je určená žákům 2. třídy, má za úkol naučit nebo zopakovat nejrozšířenější rostliny a houby na našem území.  Rostliny a houby jsou  rozděleny do pěti různých oblastí podle výskytu – les, louka, park, voda a zahrada. K výběru stanoviště poslouží úvodní snímek. Po prohlédnutí Vámi vybrané oblasti se na úvodní snímek vracíte pomocí odkazu (závěrečná šipka vlevo nahoře).Na několika místech v prezentaci se objevuje odkaz s nápovědou (u dubu a buku, u olše s lípou a s břízou nebo u ovocných stromů). U olše napovídají přesmyčky, které také nesou odkaz. Po kliknutí se přesmyčky přeskládají do správných tvarů a přesunou se k obrázkům. U aktivity s jehličnany žáci hledají odpovídající  charakteristiku a spojují vybrané dvojice.  U aktivity s houbami se po klinutí na obrázek objeví i název houby. Prezentace obsahuje animace.</a:t>
                      </a:r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4246108"/>
              </p:ext>
            </p:extLst>
          </p:nvPr>
        </p:nvGraphicFramePr>
        <p:xfrm>
          <a:off x="395536" y="3717032"/>
          <a:ext cx="8352928" cy="304258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352928"/>
              </a:tblGrid>
              <a:tr h="27550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267682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/>
                        <a:t>         </a:t>
                      </a:r>
                      <a:r>
                        <a:rPr lang="cs-CZ" sz="1800" baseline="0" dirty="0" smtClean="0"/>
                        <a:t>- Otevřená galerie Microsoft.com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2"/>
                        </a:rPr>
                        <a:t>http://www.priroda-kv.cz/lokality/bochov/fotky/celek_pk.jpg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3"/>
                        </a:rPr>
                        <a:t>http://gytu2010.unas.cz/strnadova/images/greenpark2.jpg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4"/>
                        </a:rPr>
                        <a:t>http://iszp.kr-moravskoslezsky.cz/assets/priroda/chranena-uzemi/rezervace/cerny_les_obrazek_3.jpg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5"/>
                        </a:rPr>
                        <a:t>http://www.ireceptar.cz/res/data/065/008060.jpg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6"/>
                        </a:rPr>
                        <a:t>http://www.biolib.cz/IMG/GAL/27144.jpg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7"/>
                        </a:rPr>
                        <a:t>http://i.idnes.cz/08/051/gal/LIX22f26f_kozak_brezovy.jpg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8"/>
                        </a:rPr>
                        <a:t>http://blog.zbroj.info/img/kremenac.jpg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9"/>
                        </a:rPr>
                        <a:t>http://im.atlasrostlin.cz/hrib-babka/189/1896-plant_main-cqizx.png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10"/>
                        </a:rPr>
                        <a:t>http://www.houbarime.cz/sites/default/files/satan_340.jpg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11"/>
                        </a:rPr>
                        <a:t>http://www.damyko.info/ForumA/files/thumbs/t_muchom_rka_zelen__-_amanita_phalloides__1__145.jpg</a:t>
                      </a:r>
                      <a:r>
                        <a:rPr lang="cs-CZ" sz="1400" baseline="0" dirty="0" smtClean="0"/>
                        <a:t>   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188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4155696"/>
              </p:ext>
            </p:extLst>
          </p:nvPr>
        </p:nvGraphicFramePr>
        <p:xfrm>
          <a:off x="107504" y="188640"/>
          <a:ext cx="8878270" cy="6364489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878270"/>
              </a:tblGrid>
              <a:tr h="42088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5294155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http://fet.ezin.cz/img/amanita.jpg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http://nova.medicina.cz/files/atropa_04.jpg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http://upload.wikimedia.org/wikipedia/commons/thumb/6/68/Bilberries.jpg/258px-Bilberries.jpg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http://files.kabineterethiron.webnode.cz/200000019-55638565d8/a30042372.jpg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http://files.kabineterethiron.webnode.cz/200000020-6e8e56f885/maliny.jpg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http://www.ireceptar.cz/res/data/082/010105.jpg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http://www.nahuby.sk/images/fotosutaz/2007/08/12/Rubus-sp-/matej_tkacik_75613.jpg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http://upload.wikimedia.org/wikipedia/commons/thumb/7/71/Maple_leaves.jpg/300px-Maple_leaves.jpg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http://www.jdemedoparku.cz/data/javor_mlec/b_03.jpg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http://www.profizahrada.cz/images_data/2872-acer-campestre-javor-babyka-2.jpg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http://www.uspza.cz/obrazky5/05-javor_15_big.jpg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http://www.jdemedoparku.cz/data/javor_klen/b_03.jpg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http://www.profizahrada.cz/images_data/2679-carpinus-betulus-2.jpg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http://www.mineralfit.cz/system/files/posts/988/images/original.jpg?1317735718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http://www.buttry.eu/wp-content/gallery/fraxinus/c69a3800.jpg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http://files.crannogam.webnode.cz/200001997-a0caca1c51/olse_seda.jpg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http://botany.cz/foto/tiliacordataherb1.jpg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http://www.eprojekty.cz/weby/demo/_app/Repository/yy2009/mm10/dd15/3345.thmbl.jpg?itmps=633911929141570000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2"/>
                        </a:rPr>
                        <a:t>http://i.mimibazar.cz/h/bc/6/100930/14/f3173812.jpg</a:t>
                      </a:r>
                      <a:r>
                        <a:rPr lang="cs-CZ" sz="16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3"/>
                        </a:rPr>
                        <a:t>http://fajnstrom.borec.cz/buk.jpg</a:t>
                      </a:r>
                      <a:r>
                        <a:rPr lang="cs-CZ" sz="16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4"/>
                        </a:rPr>
                        <a:t>http://wiki.rvp.cz/@api/deki/files/879/=685px-Fagus_sylvatica7_ies.jpg</a:t>
                      </a:r>
                      <a:r>
                        <a:rPr lang="cs-CZ" sz="16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5"/>
                        </a:rPr>
                        <a:t>http://politickles.com/blog/wp-content/uploads/2010/10/acorn.jpg</a:t>
                      </a:r>
                      <a:r>
                        <a:rPr lang="cs-CZ" sz="1600" baseline="0" dirty="0" smtClean="0"/>
                        <a:t>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2880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3492296"/>
              </p:ext>
            </p:extLst>
          </p:nvPr>
        </p:nvGraphicFramePr>
        <p:xfrm>
          <a:off x="107504" y="332656"/>
          <a:ext cx="8878270" cy="631468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878270"/>
              </a:tblGrid>
              <a:tr h="4320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5294155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2"/>
                        </a:rPr>
                        <a:t>http://www.profizahrada.cz/images_data/2676-quercus-robur-dub-letni-2.jpg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3"/>
                        </a:rPr>
                        <a:t>http://www.mulouny.cz/zivotniprostredi/images/stories/pamatne_stromy/10_pm_strom.JPG</a:t>
                      </a:r>
                      <a:r>
                        <a:rPr lang="cs-CZ" sz="1400" baseline="0" dirty="0" smtClean="0"/>
                        <a:t> </a:t>
                      </a:r>
                      <a:endParaRPr lang="cs-CZ" sz="1400" baseline="0" dirty="0" smtClean="0">
                        <a:hlinkClick r:id="rId4"/>
                      </a:endParaRP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4"/>
                        </a:rPr>
                        <a:t>http://www.astrolife.cz/wp-content/uploads/2011/05/smrk_ztepily_4.jpg</a:t>
                      </a:r>
                      <a:r>
                        <a:rPr lang="cs-CZ" sz="1400" baseline="0" dirty="0" smtClean="0"/>
                        <a:t> </a:t>
                      </a:r>
                      <a:endParaRPr lang="cs-CZ" sz="1400" baseline="0" dirty="0" smtClean="0">
                        <a:hlinkClick r:id="rId5"/>
                      </a:endParaRP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5"/>
                        </a:rPr>
                        <a:t>http://www.uspza.cz/obrazky5/12-jedle2_02_big.jpg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5"/>
                        </a:rPr>
                        <a:t>http://www.eprojekty.cz/weby/demo/_app/Repository/yy2009/mm10/dd15/3467.jpg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5"/>
                        </a:rPr>
                        <a:t>http://upload.wikimedia.org/wikipedia/commons/thumb/d/d8/Seerosen_wei%C3%9F.jpg/225px-Seerosen_wei%C3%9F.jpg</a:t>
                      </a:r>
                      <a:r>
                        <a:rPr lang="cs-CZ" sz="1400" baseline="0" dirty="0" smtClean="0"/>
                        <a:t> </a:t>
                      </a:r>
                      <a:endParaRPr lang="cs-CZ" sz="1400" baseline="0" dirty="0" smtClean="0">
                        <a:hlinkClick r:id="rId6"/>
                      </a:endParaRP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6"/>
                        </a:rPr>
                        <a:t>http://nature.hyperlink.cz/vsetinsko/photos/Chorynsky_mokrad/leknin_belostny_choryn_m_04-07-05_1.jpg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7"/>
                        </a:rPr>
                        <a:t>http://www.kvetenacr.cz/obrazky/katalog/_10/752.jpg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8"/>
                        </a:rPr>
                        <a:t>http://fotoblog.in/galerie/albums/flora/2406824.jpg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9"/>
                        </a:rPr>
                        <a:t>http://www.wmap.cz/opk/vmp/images/ros/jpg/%C5%A1vestka%20dom%C3%A1c%C3%AD_03.jpg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10"/>
                        </a:rPr>
                        <a:t>http://www.biolib.cz/IMG/GAL/3080.jpg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11"/>
                        </a:rPr>
                        <a:t>http://blog.idnes.cz/blog/3299/137105/3.JPG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12"/>
                        </a:rPr>
                        <a:t>http://www.biolib.cz/IMG/GAL/878.jpg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13"/>
                        </a:rPr>
                        <a:t>http://www.ped.muni.cz/wchem/sm/dp/davidova/www_ucitele1/img/vres_obecny.jpg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14"/>
                        </a:rPr>
                        <a:t>http://www.signoftaste.eu/Fotografie/Rok%202009/09%20Kopalino/slides/Vres%20v%20lese%2001.jpg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15"/>
                        </a:rPr>
                        <a:t>http://www.profizahrada.cz/images_data/2568-kapradiny.jpg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16"/>
                        </a:rPr>
                        <a:t>http://nd01.jxs.cz/793/664/6a6c8addfb_11424185_o2.jpg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hlinkClick r:id="rId17"/>
                        </a:rPr>
                        <a:t>http://www.wmap.cz/opk/vmp/images/ros/jpg/boj%C3%ADnek%20lu%C4%8Dn%C3%AD.jpg</a:t>
                      </a:r>
                      <a:r>
                        <a:rPr lang="cs-CZ" sz="16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18"/>
                        </a:rPr>
                        <a:t>http://df.2i.cz/fotos/gallery/201205/59391.jpg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19"/>
                        </a:rPr>
                        <a:t>http://www.priroda.cz/clanky/foto/traviny1.jpg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20"/>
                        </a:rPr>
                        <a:t>http://nd01.jxs.cz/206/092/fa5fae3297_25218604_o2.jpg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21"/>
                        </a:rPr>
                        <a:t>http://www.biolib.cz/IMG/GAL/31016.jpg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22"/>
                        </a:rPr>
                        <a:t>http://www.protidepresistrachuauzkosti.cz/fotky18249/fotos/_vyrn_28chicory.jpg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23"/>
                        </a:rPr>
                        <a:t>http://www.sci.muni.cz/bot_zahr/fotografie/venkovni%20rostliny/Campanula%20persicifolia.jpg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24"/>
                        </a:rPr>
                        <a:t>http://www.centaurea.cz/uploads/gallery/iris_graminea_1_001.jpg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hlinkClick r:id="rId25"/>
                        </a:rPr>
                        <a:t>http://www.orchis.webzdarma.cz/plants1/Myosotis%20nemorosa.JPG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smtClean="0">
                          <a:hlinkClick r:id="rId26"/>
                        </a:rPr>
                        <a:t>http://botany.cz/foto/rezekherb.jpg</a:t>
                      </a:r>
                      <a:endParaRPr lang="cs-CZ" sz="1400" baseline="0" dirty="0" smtClean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5791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2176</TotalTime>
  <Words>672</Words>
  <Application>Microsoft Office PowerPoint</Application>
  <PresentationFormat>Předvádění na obrazovce (4:3)</PresentationFormat>
  <Paragraphs>166</Paragraphs>
  <Slides>25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Jehličnaté stromy - jak je znáte?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117</cp:revision>
  <dcterms:created xsi:type="dcterms:W3CDTF">2012-04-18T18:54:13Z</dcterms:created>
  <dcterms:modified xsi:type="dcterms:W3CDTF">2012-06-07T13:19:53Z</dcterms:modified>
</cp:coreProperties>
</file>