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  <p:sldMasterId id="2147483876" r:id="rId2"/>
  </p:sldMasterIdLst>
  <p:sldIdLst>
    <p:sldId id="267" r:id="rId3"/>
    <p:sldId id="278" r:id="rId4"/>
    <p:sldId id="279" r:id="rId5"/>
    <p:sldId id="280" r:id="rId6"/>
    <p:sldId id="281" r:id="rId7"/>
    <p:sldId id="282" r:id="rId8"/>
    <p:sldId id="285" r:id="rId9"/>
    <p:sldId id="286" r:id="rId10"/>
    <p:sldId id="287" r:id="rId11"/>
    <p:sldId id="27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F7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4849" autoAdjust="0"/>
  </p:normalViewPr>
  <p:slideViewPr>
    <p:cSldViewPr>
      <p:cViewPr varScale="1">
        <p:scale>
          <a:sx n="70" d="100"/>
          <a:sy n="70" d="100"/>
        </p:scale>
        <p:origin x="-139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13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2849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9029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4525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061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2930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6931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9119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9873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429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4497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87123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59501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48975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32406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845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32098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7573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9987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2787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94343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3946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304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57F968-7FA2-4977-BC30-E56054B7DB1E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2F6A18-1CCD-4181-A6D9-C1F569286E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1618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57F968-7FA2-4977-BC30-E56054B7DB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30.3.2012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2F6A18-1CCD-4181-A6D9-C1F569286E84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5977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7813136"/>
              </p:ext>
            </p:extLst>
          </p:nvPr>
        </p:nvGraphicFramePr>
        <p:xfrm>
          <a:off x="1665288" y="2414588"/>
          <a:ext cx="5813425" cy="2826120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Jaroslav Bartl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VY_32_Inovace_3275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Písemné dělení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Písemné dělení jednociferným číslem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Matematika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4.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5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obsahuje seznámení s písemným dělením jednociferným číslem a procvičování.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6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Provádí písemné dělení v oboru do 1 000 000.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6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9536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051720" y="1916832"/>
            <a:ext cx="50770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Písemné dělení</a:t>
            </a:r>
          </a:p>
        </p:txBody>
      </p:sp>
      <p:sp>
        <p:nvSpPr>
          <p:cNvPr id="3" name="TextovéPole 2"/>
          <p:cNvSpPr txBox="1"/>
          <p:nvPr/>
        </p:nvSpPr>
        <p:spPr>
          <a:xfrm rot="20932327">
            <a:off x="1921074" y="3792898"/>
            <a:ext cx="533832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ednociferným číslem</a:t>
            </a:r>
            <a:endParaRPr lang="cs-CZ" sz="44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99127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79712" y="1329731"/>
            <a:ext cx="54040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843 : 3 = 281 </a:t>
            </a:r>
            <a:endParaRPr lang="cs-CZ" sz="7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Přímá spojnice se šipkou 3"/>
          <p:cNvCxnSpPr/>
          <p:nvPr/>
        </p:nvCxnSpPr>
        <p:spPr>
          <a:xfrm flipH="1">
            <a:off x="1979712" y="2420888"/>
            <a:ext cx="792088" cy="252028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4454242" y="2420888"/>
            <a:ext cx="0" cy="269744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6372200" y="2420888"/>
            <a:ext cx="612068" cy="252028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ovéPole 42"/>
          <p:cNvSpPr txBox="1"/>
          <p:nvPr/>
        </p:nvSpPr>
        <p:spPr>
          <a:xfrm>
            <a:off x="913553" y="5118330"/>
            <a:ext cx="757130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latin typeface="Times New Roman" pitchFamily="18" charset="0"/>
                <a:cs typeface="Times New Roman" pitchFamily="18" charset="0"/>
              </a:rPr>
              <a:t>dělenec	dělitel		podíl	</a:t>
            </a:r>
            <a:endParaRPr lang="cs-CZ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3296524" y="188640"/>
            <a:ext cx="20697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ělení</a:t>
            </a:r>
            <a:endParaRPr lang="cs-CZ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Ovál 48"/>
          <p:cNvSpPr/>
          <p:nvPr/>
        </p:nvSpPr>
        <p:spPr>
          <a:xfrm>
            <a:off x="251520" y="197570"/>
            <a:ext cx="914400" cy="91440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cs-CZ" sz="6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649377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764704"/>
            <a:ext cx="3602268" cy="230832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3  :  </a:t>
            </a:r>
            <a:r>
              <a:rPr lang="cs-C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 =  </a:t>
            </a:r>
            <a:r>
              <a:rPr lang="cs-C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cs-CZ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1</a:t>
            </a:r>
          </a:p>
          <a:p>
            <a:r>
              <a:rPr lang="cs-CZ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  <a:p>
            <a:r>
              <a:rPr lang="cs-CZ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 0 3</a:t>
            </a:r>
          </a:p>
          <a:p>
            <a:r>
              <a:rPr lang="cs-CZ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    0  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945350" y="34211"/>
            <a:ext cx="6198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 dělenci zatrhneme číslo větší než dělitel. </a:t>
            </a:r>
            <a:endParaRPr lang="cs-CZ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6" name="Přímá spojnice 15"/>
          <p:cNvCxnSpPr/>
          <p:nvPr/>
        </p:nvCxnSpPr>
        <p:spPr>
          <a:xfrm>
            <a:off x="1632594" y="1111864"/>
            <a:ext cx="0" cy="25846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1475656" y="1370332"/>
            <a:ext cx="15693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 flipV="1">
            <a:off x="1632594" y="411104"/>
            <a:ext cx="1312756" cy="5696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3569930" y="1918866"/>
            <a:ext cx="4783682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Vydělíme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8 : 3 = 2, </a:t>
            </a:r>
            <a:r>
              <a:rPr lang="cs-CZ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zbytek je 2.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Počítáme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    3 = 6.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Šest a kolik je osm?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Šest a </a:t>
            </a:r>
            <a:r>
              <a:rPr lang="cs-CZ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dvě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je osm.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Napíšeme</a:t>
            </a:r>
            <a:r>
              <a:rPr lang="cs-CZ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dvě.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Sepíšeme další číslici dělence - 4.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Vydělíme </a:t>
            </a:r>
            <a:r>
              <a:rPr lang="cs-CZ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, zbytek je 0.</a:t>
            </a:r>
          </a:p>
          <a:p>
            <a:endParaRPr lang="cs-CZ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Násobení 34"/>
          <p:cNvSpPr/>
          <p:nvPr/>
        </p:nvSpPr>
        <p:spPr>
          <a:xfrm>
            <a:off x="5508104" y="2420888"/>
            <a:ext cx="185872" cy="190252"/>
          </a:xfrm>
          <a:prstGeom prst="mathMultiply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1868880" y="4989665"/>
            <a:ext cx="3405099" cy="5232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b="1" smtClean="0">
                <a:latin typeface="Times New Roman" pitchFamily="18" charset="0"/>
                <a:cs typeface="Times New Roman" pitchFamily="18" charset="0"/>
              </a:rPr>
              <a:t>Počítáme </a:t>
            </a:r>
            <a:r>
              <a:rPr lang="cs-CZ" sz="2800" b="1" smtClean="0">
                <a:latin typeface="Times New Roman" pitchFamily="18" charset="0"/>
                <a:cs typeface="Times New Roman" pitchFamily="18" charset="0"/>
              </a:rPr>
              <a:t>dále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stejně.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 rot="20693670">
            <a:off x="114531" y="3618377"/>
            <a:ext cx="3180679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Postup písemného :</a:t>
            </a:r>
            <a:endParaRPr lang="cs-CZ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0769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 rot="703932">
            <a:off x="6997479" y="274398"/>
            <a:ext cx="1951175" cy="83099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Písemné </a:t>
            </a:r>
            <a:r>
              <a:rPr lang="cs-CZ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27584" y="689896"/>
            <a:ext cx="240161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4 : </a:t>
            </a:r>
            <a:r>
              <a:rPr lang="cs-CZ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r>
              <a:rPr lang="cs-CZ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r>
              <a:rPr lang="cs-CZ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0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4</a:t>
            </a:r>
          </a:p>
          <a:p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  0 </a:t>
            </a:r>
            <a:r>
              <a:rPr lang="cs-CZ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139952" y="1556792"/>
            <a:ext cx="264687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Zkouška: 212</a:t>
            </a:r>
          </a:p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		   2</a:t>
            </a:r>
          </a:p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                424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Násobení 5"/>
          <p:cNvSpPr/>
          <p:nvPr/>
        </p:nvSpPr>
        <p:spPr>
          <a:xfrm>
            <a:off x="6058849" y="2205219"/>
            <a:ext cx="192679" cy="303102"/>
          </a:xfrm>
          <a:prstGeom prst="mathMultiply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6"/>
          <p:cNvCxnSpPr/>
          <p:nvPr/>
        </p:nvCxnSpPr>
        <p:spPr>
          <a:xfrm flipH="1">
            <a:off x="6005111" y="2636912"/>
            <a:ext cx="64783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1547664" y="1295089"/>
            <a:ext cx="4320480" cy="1456910"/>
          </a:xfrm>
          <a:prstGeom prst="straightConnector1">
            <a:avLst/>
          </a:prstGeom>
          <a:ln w="28575">
            <a:solidFill>
              <a:srgbClr val="00B05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758013" y="4437112"/>
            <a:ext cx="4942379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Písemné </a:t>
            </a:r>
            <a:r>
              <a:rPr lang="cs-CZ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do 1 000 000</a:t>
            </a:r>
          </a:p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731 802 : 6 = 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stejný postup 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Šipka nahoru 12"/>
          <p:cNvSpPr/>
          <p:nvPr/>
        </p:nvSpPr>
        <p:spPr>
          <a:xfrm rot="19066259">
            <a:off x="4085175" y="1861198"/>
            <a:ext cx="373930" cy="3838177"/>
          </a:xfrm>
          <a:prstGeom prst="up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315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245414"/>
            <a:ext cx="35436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Vypočítejte</a:t>
            </a:r>
            <a:r>
              <a:rPr lang="cs-CZ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/zkouška/.</a:t>
            </a:r>
            <a:endParaRPr lang="cs-CZ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1560" y="1124744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26829" y="940078"/>
            <a:ext cx="6173485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7 890 : 6 =                              2 385 : 9 =</a:t>
            </a: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84 325 : 5 =                            87 678 : 6 =</a:t>
            </a: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977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245414"/>
            <a:ext cx="35436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Vypočítejte</a:t>
            </a:r>
            <a:r>
              <a:rPr lang="cs-CZ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/zkouška/.</a:t>
            </a:r>
            <a:endParaRPr lang="cs-CZ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1560" y="1124744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26829" y="940078"/>
            <a:ext cx="8148384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7 890 : 6 = 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1315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       2 385 : 9 = 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265</a:t>
            </a:r>
          </a:p>
          <a:p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1 8                                                       58</a:t>
            </a:r>
            <a:endParaRPr lang="cs-CZ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09						45</a:t>
            </a:r>
          </a:p>
          <a:p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30						  0</a:t>
            </a:r>
          </a:p>
          <a:p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0</a:t>
            </a:r>
            <a:endParaRPr lang="cs-CZ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84 325 : 5 = 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16865 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    87 678 : 6 = 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14613</a:t>
            </a:r>
          </a:p>
          <a:p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34  					       27</a:t>
            </a:r>
            <a:endParaRPr lang="cs-CZ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4 3				                   3 6</a:t>
            </a:r>
          </a:p>
          <a:p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32						  07</a:t>
            </a:r>
          </a:p>
          <a:p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25					    18</a:t>
            </a:r>
          </a:p>
          <a:p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0					      0</a:t>
            </a:r>
            <a:endParaRPr lang="cs-CZ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380311" y="131302"/>
            <a:ext cx="14958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kontrola</a:t>
            </a:r>
            <a:endParaRPr lang="cs-CZ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924901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245414"/>
            <a:ext cx="3543662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Vypočítejte</a:t>
            </a:r>
            <a:r>
              <a:rPr lang="cs-CZ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/zkouška/.</a:t>
            </a:r>
          </a:p>
          <a:p>
            <a:endParaRPr lang="cs-CZ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Slovní úloha.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611560" y="1124744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26829" y="940078"/>
            <a:ext cx="7771615" cy="74174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334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222 : 7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=                              758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925 : 9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=</a:t>
            </a: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 závodě na výrobu žvýkaček vyrobili 657 320 kusů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žvýkaček. Zabalili je do balíčků po 8 kusech. Kolik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balíčků žvýkaček vyrobili?   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ZSTREBON\AppData\Local\Microsoft\Windows\Temporary Internet Files\Content.IE5\3NNG420R\MC9002159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1471" y="3789040"/>
            <a:ext cx="1965101" cy="1175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ZSTREBON\AppData\Local\Microsoft\Windows\Temporary Internet Files\Content.IE5\3NNG420R\MC9002321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323589"/>
            <a:ext cx="1058051" cy="1339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6535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245414"/>
            <a:ext cx="3543662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Vypočítejte</a:t>
            </a:r>
            <a:r>
              <a:rPr lang="cs-CZ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/zkouška/.</a:t>
            </a:r>
          </a:p>
          <a:p>
            <a:endParaRPr lang="cs-CZ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Slovní úloha.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611560" y="1124744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26829" y="940078"/>
            <a:ext cx="8686993" cy="74174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334 </a:t>
            </a: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222 : 7 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47746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       758 </a:t>
            </a: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925 : 9 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84325</a:t>
            </a:r>
          </a:p>
          <a:p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54						   38</a:t>
            </a:r>
            <a:endParaRPr lang="cs-CZ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5 2						     2 9</a:t>
            </a:r>
          </a:p>
          <a:p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32					        22</a:t>
            </a:r>
            <a:endParaRPr lang="cs-CZ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42  						45</a:t>
            </a:r>
          </a:p>
          <a:p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0						  0</a:t>
            </a:r>
            <a:endParaRPr lang="cs-CZ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 závodě na výrobu žvýkaček vyrobili 657 320 kusů</a:t>
            </a:r>
          </a:p>
          <a:p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žvýkaček. Zabalili je do balíčků po 8 kusech. Kolik</a:t>
            </a:r>
          </a:p>
          <a:p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balíčků žvýkaček vyrobili?   </a:t>
            </a:r>
            <a:endParaRPr lang="cs-CZ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657 320 : 8 = 82 165</a:t>
            </a:r>
            <a:endParaRPr lang="cs-CZ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ZSTREBON\AppData\Local\Microsoft\Windows\Temporary Internet Files\Content.IE5\3NNG420R\MC9002159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1471" y="3789040"/>
            <a:ext cx="1965101" cy="1175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ZSTREBON\AppData\Local\Microsoft\Windows\Temporary Internet Files\Content.IE5\3NNG420R\MC9002321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323589"/>
            <a:ext cx="1058051" cy="1339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450514" y="116632"/>
            <a:ext cx="14958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kontrola</a:t>
            </a:r>
            <a:endParaRPr lang="cs-CZ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28137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ovéPole 1"/>
          <p:cNvSpPr txBox="1">
            <a:spLocks noChangeArrowheads="1"/>
          </p:cNvSpPr>
          <p:nvPr/>
        </p:nvSpPr>
        <p:spPr bwMode="auto">
          <a:xfrm>
            <a:off x="1042988" y="620713"/>
            <a:ext cx="3182410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000" b="1" dirty="0">
                <a:solidFill>
                  <a:srgbClr val="000000"/>
                </a:solidFill>
                <a:latin typeface="Verdana" pitchFamily="34" charset="0"/>
              </a:rPr>
              <a:t>Použité zdroje</a:t>
            </a:r>
            <a:r>
              <a:rPr lang="cs-CZ" sz="2000" b="1" dirty="0" smtClean="0">
                <a:solidFill>
                  <a:srgbClr val="000000"/>
                </a:solidFill>
                <a:latin typeface="Verdana" pitchFamily="34" charset="0"/>
              </a:rPr>
              <a:t>: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dirty="0">
                <a:solidFill>
                  <a:srgbClr val="000000"/>
                </a:solidFill>
                <a:latin typeface="Verdana" pitchFamily="34" charset="0"/>
              </a:rPr>
              <a:t>a</a:t>
            </a:r>
            <a:r>
              <a:rPr lang="cs-CZ" dirty="0" smtClean="0">
                <a:solidFill>
                  <a:srgbClr val="000000"/>
                </a:solidFill>
                <a:latin typeface="Verdana" pitchFamily="34" charset="0"/>
              </a:rPr>
              <a:t>rchiv autora</a:t>
            </a:r>
            <a:endParaRPr lang="cs-CZ" dirty="0">
              <a:solidFill>
                <a:srgbClr val="000000"/>
              </a:solidFill>
              <a:latin typeface="Verdana" pitchFamily="34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dirty="0">
                <a:solidFill>
                  <a:srgbClr val="000000"/>
                </a:solidFill>
                <a:latin typeface="Verdana" pitchFamily="34" charset="0"/>
              </a:rPr>
              <a:t>www.office.microsoft.com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cs-CZ" dirty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7048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1574</TotalTime>
  <Words>297</Words>
  <Application>Microsoft Office PowerPoint</Application>
  <PresentationFormat>Předvádění na obrazovce (4:3)</PresentationFormat>
  <Paragraphs>126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Motiv systému Office</vt:lpstr>
      <vt:lpstr>1_Motiv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Písemné dělení</dc:title>
  <dc:creator>ZSTREBON</dc:creator>
  <cp:lastModifiedBy>ZSTREBON</cp:lastModifiedBy>
  <cp:revision>769</cp:revision>
  <dcterms:created xsi:type="dcterms:W3CDTF">2011-08-08T09:43:57Z</dcterms:created>
  <dcterms:modified xsi:type="dcterms:W3CDTF">2012-03-30T16:22:19Z</dcterms:modified>
</cp:coreProperties>
</file>