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64" r:id="rId1"/>
    <p:sldMasterId id="2147483876" r:id="rId2"/>
    <p:sldMasterId id="2147483888" r:id="rId3"/>
  </p:sldMasterIdLst>
  <p:sldIdLst>
    <p:sldId id="267" r:id="rId4"/>
    <p:sldId id="278" r:id="rId5"/>
    <p:sldId id="279" r:id="rId6"/>
    <p:sldId id="280" r:id="rId7"/>
    <p:sldId id="281" r:id="rId8"/>
    <p:sldId id="282" r:id="rId9"/>
    <p:sldId id="283" r:id="rId10"/>
    <p:sldId id="284" r:id="rId11"/>
    <p:sldId id="286" r:id="rId12"/>
    <p:sldId id="287" r:id="rId13"/>
    <p:sldId id="277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A0640"/>
    <a:srgbClr val="F6F7E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368" autoAdjust="0"/>
    <p:restoredTop sz="94849" autoAdjust="0"/>
  </p:normalViewPr>
  <p:slideViewPr>
    <p:cSldViewPr>
      <p:cViewPr varScale="1">
        <p:scale>
          <a:sx n="70" d="100"/>
          <a:sy n="70" d="100"/>
        </p:scale>
        <p:origin x="-1392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5136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tableStyles" Target="tableStyle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presProps" Target="presProps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28494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90292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45251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0611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29308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69312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91193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98731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4294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44976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871233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0859474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3902649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9673032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6922405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2094913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5020939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4875400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0560252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5960087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0794996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81820620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7825035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5241316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80310590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43584732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55425095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45265454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94615546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93721042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17269510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34117642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996111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657F968-7FA2-4977-BC30-E56054B7DB1E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2F6A18-1CCD-4181-A6D9-C1F569286E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16185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65" r:id="rId1"/>
    <p:sldLayoutId id="2147483866" r:id="rId2"/>
    <p:sldLayoutId id="2147483867" r:id="rId3"/>
    <p:sldLayoutId id="2147483868" r:id="rId4"/>
    <p:sldLayoutId id="2147483869" r:id="rId5"/>
    <p:sldLayoutId id="2147483870" r:id="rId6"/>
    <p:sldLayoutId id="2147483871" r:id="rId7"/>
    <p:sldLayoutId id="2147483872" r:id="rId8"/>
    <p:sldLayoutId id="2147483873" r:id="rId9"/>
    <p:sldLayoutId id="2147483874" r:id="rId10"/>
    <p:sldLayoutId id="214748387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657F968-7FA2-4977-BC30-E56054B7DB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2F6A18-1CCD-4181-A6D9-C1F569286E8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989170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77" r:id="rId1"/>
    <p:sldLayoutId id="2147483878" r:id="rId2"/>
    <p:sldLayoutId id="2147483879" r:id="rId3"/>
    <p:sldLayoutId id="2147483880" r:id="rId4"/>
    <p:sldLayoutId id="2147483881" r:id="rId5"/>
    <p:sldLayoutId id="2147483882" r:id="rId6"/>
    <p:sldLayoutId id="2147483883" r:id="rId7"/>
    <p:sldLayoutId id="2147483884" r:id="rId8"/>
    <p:sldLayoutId id="2147483885" r:id="rId9"/>
    <p:sldLayoutId id="2147483886" r:id="rId10"/>
    <p:sldLayoutId id="214748388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657F968-7FA2-4977-BC30-E56054B7DB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2F6A18-1CCD-4181-A6D9-C1F569286E8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11151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89" r:id="rId1"/>
    <p:sldLayoutId id="2147483890" r:id="rId2"/>
    <p:sldLayoutId id="2147483891" r:id="rId3"/>
    <p:sldLayoutId id="2147483892" r:id="rId4"/>
    <p:sldLayoutId id="2147483893" r:id="rId5"/>
    <p:sldLayoutId id="2147483894" r:id="rId6"/>
    <p:sldLayoutId id="2147483895" r:id="rId7"/>
    <p:sldLayoutId id="2147483896" r:id="rId8"/>
    <p:sldLayoutId id="2147483897" r:id="rId9"/>
    <p:sldLayoutId id="2147483898" r:id="rId10"/>
    <p:sldLayoutId id="214748389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6375" y="62071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97515443"/>
              </p:ext>
            </p:extLst>
          </p:nvPr>
        </p:nvGraphicFramePr>
        <p:xfrm>
          <a:off x="1665288" y="2414588"/>
          <a:ext cx="5813425" cy="2826120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Mgr. Jaroslav Bartl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VY_32_Inovace_3276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Písemné dělení se zbytkem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Písemné dělení jednociferným číslem se zbytkem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Matematika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4.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851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Materiál obsahuje seznámení s písemným dělením jednociferným číslem se zbytkem a procvičování.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68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Provádí písemné dělení v oboru do 1 000 000.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567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6953615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3D4A8"/>
            </a:gs>
            <a:gs pos="25000">
              <a:srgbClr val="21D6E0"/>
            </a:gs>
            <a:gs pos="75000">
              <a:srgbClr val="0087E6"/>
            </a:gs>
            <a:gs pos="100000">
              <a:srgbClr val="005CBF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051720" y="1916832"/>
            <a:ext cx="507703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Písemné dělení</a:t>
            </a:r>
          </a:p>
        </p:txBody>
      </p:sp>
      <p:sp>
        <p:nvSpPr>
          <p:cNvPr id="3" name="TextovéPole 2"/>
          <p:cNvSpPr txBox="1"/>
          <p:nvPr/>
        </p:nvSpPr>
        <p:spPr>
          <a:xfrm rot="20932327">
            <a:off x="511235" y="3792898"/>
            <a:ext cx="8158003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j</a:t>
            </a:r>
            <a:r>
              <a:rPr lang="cs-CZ" sz="44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ednociferným číslem </a:t>
            </a:r>
            <a:r>
              <a:rPr lang="cs-CZ" sz="44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se zbytkem</a:t>
            </a:r>
            <a:endParaRPr lang="cs-CZ" sz="44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469912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59632" y="764704"/>
            <a:ext cx="6534161" cy="2985433"/>
          </a:xfrm>
          <a:prstGeom prst="rect">
            <a:avLst/>
          </a:prstGeom>
          <a:noFill/>
          <a:ln w="28575"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8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4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 3 8  :  </a:t>
            </a:r>
            <a:r>
              <a:rPr lang="cs-CZ" sz="36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  =  </a:t>
            </a:r>
            <a:r>
              <a:rPr lang="cs-CZ" sz="36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 </a:t>
            </a:r>
            <a:r>
              <a:rPr lang="cs-CZ" sz="36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8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 1 2 </a:t>
            </a:r>
            <a:r>
              <a:rPr lang="cs-CZ" sz="4000" b="1" dirty="0" smtClean="0">
                <a:ln>
                  <a:solidFill>
                    <a:srgbClr val="FF0000"/>
                  </a:solidFill>
                </a:ln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/zbytek 2/</a:t>
            </a:r>
          </a:p>
          <a:p>
            <a:r>
              <a:rPr lang="cs-CZ" sz="36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4</a:t>
            </a:r>
          </a:p>
          <a:p>
            <a:r>
              <a:rPr lang="cs-CZ" sz="36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  0 3</a:t>
            </a:r>
          </a:p>
          <a:p>
            <a:r>
              <a:rPr lang="cs-CZ" sz="36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     0 8</a:t>
            </a:r>
          </a:p>
          <a:p>
            <a:r>
              <a:rPr lang="cs-CZ" sz="3600" b="1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40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b="1" dirty="0" smtClean="0">
                <a:ln>
                  <a:solidFill>
                    <a:srgbClr val="FF0000"/>
                  </a:solidFill>
                </a:ln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  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945350" y="34211"/>
            <a:ext cx="619865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V dělenci zatrhneme číslo větší než dělitel. </a:t>
            </a:r>
            <a:endParaRPr lang="cs-CZ" sz="24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6" name="Přímá spojnice 15"/>
          <p:cNvCxnSpPr/>
          <p:nvPr/>
        </p:nvCxnSpPr>
        <p:spPr>
          <a:xfrm>
            <a:off x="1632594" y="1111864"/>
            <a:ext cx="0" cy="258468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1475656" y="1370332"/>
            <a:ext cx="156938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/>
          <p:nvPr/>
        </p:nvCxnSpPr>
        <p:spPr>
          <a:xfrm flipV="1">
            <a:off x="1632594" y="411104"/>
            <a:ext cx="1312756" cy="569624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TextovéPole 33"/>
          <p:cNvSpPr txBox="1"/>
          <p:nvPr/>
        </p:nvSpPr>
        <p:spPr>
          <a:xfrm>
            <a:off x="3569930" y="1918866"/>
            <a:ext cx="4783682" cy="30469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Vydělíme</a:t>
            </a:r>
            <a:r>
              <a:rPr lang="cs-CZ" sz="2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8 : 3 = 2, </a:t>
            </a:r>
            <a:r>
              <a:rPr lang="cs-CZ" sz="24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zbytek je 2.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Počítáme</a:t>
            </a:r>
            <a:r>
              <a:rPr lang="cs-CZ" sz="2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2    3 = 6.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Šest a kolik je osm?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Šest a </a:t>
            </a:r>
            <a:r>
              <a:rPr lang="cs-CZ" sz="24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dvě</a:t>
            </a:r>
            <a:r>
              <a:rPr lang="cs-CZ" sz="2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je osm.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Napíšeme</a:t>
            </a:r>
            <a:r>
              <a:rPr lang="cs-CZ" sz="24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dvě.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Sepíšeme další číslici dělence - 4.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Vydělíme </a:t>
            </a:r>
            <a:r>
              <a:rPr lang="cs-CZ" sz="24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24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4</a:t>
            </a:r>
            <a:r>
              <a:rPr lang="cs-CZ" sz="2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:</a:t>
            </a:r>
            <a:r>
              <a:rPr lang="cs-CZ" sz="2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3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=</a:t>
            </a:r>
            <a:r>
              <a:rPr lang="cs-CZ" sz="2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8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, zbytek je 0.</a:t>
            </a:r>
          </a:p>
          <a:p>
            <a:endParaRPr lang="cs-CZ" sz="24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5" name="Násobení 34"/>
          <p:cNvSpPr/>
          <p:nvPr/>
        </p:nvSpPr>
        <p:spPr>
          <a:xfrm>
            <a:off x="5508104" y="2420888"/>
            <a:ext cx="185872" cy="190252"/>
          </a:xfrm>
          <a:prstGeom prst="mathMultiply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4070775" y="4704244"/>
            <a:ext cx="3405099" cy="52322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Počítáme dále stejně.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 rot="20528959">
            <a:off x="331373" y="4875542"/>
            <a:ext cx="3180679" cy="954107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tx1"/>
            </a:solidFill>
          </a:ln>
          <a:effectLst>
            <a:glow rad="139700">
              <a:schemeClr val="accent3">
                <a:satMod val="175000"/>
                <a:alpha val="40000"/>
              </a:schemeClr>
            </a:glow>
          </a:effectLst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Postup písemného :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    se zbytkem</a:t>
            </a:r>
            <a:endParaRPr lang="cs-CZ" sz="28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5" name="Přímá spojnice se šipkou 4"/>
          <p:cNvCxnSpPr/>
          <p:nvPr/>
        </p:nvCxnSpPr>
        <p:spPr>
          <a:xfrm flipV="1">
            <a:off x="2771800" y="1556792"/>
            <a:ext cx="3744416" cy="1728192"/>
          </a:xfrm>
          <a:prstGeom prst="straightConnector1">
            <a:avLst/>
          </a:prstGeom>
          <a:ln w="28575">
            <a:solidFill>
              <a:srgbClr val="FF0000"/>
            </a:solidFill>
            <a:prstDash val="sysDot"/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244731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5E9EFF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 rot="1338057">
            <a:off x="7141950" y="418265"/>
            <a:ext cx="1824416" cy="119051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Písemné :</a:t>
            </a:r>
          </a:p>
          <a:p>
            <a:r>
              <a:rPr lang="cs-CZ" sz="2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se zbytkem</a:t>
            </a:r>
            <a:r>
              <a:rPr lang="cs-CZ" sz="4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endParaRPr lang="cs-CZ" sz="32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27584" y="689896"/>
            <a:ext cx="4509568" cy="206210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5 242 : 8 = 655 </a:t>
            </a:r>
            <a:r>
              <a:rPr lang="cs-CZ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/zbytek 2/</a:t>
            </a:r>
          </a:p>
          <a:p>
            <a:r>
              <a:rPr lang="cs-CZ" sz="32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 44</a:t>
            </a:r>
          </a:p>
          <a:p>
            <a:r>
              <a:rPr lang="cs-CZ" sz="32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   42</a:t>
            </a:r>
          </a:p>
          <a:p>
            <a:r>
              <a:rPr lang="cs-CZ" sz="3200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     </a:t>
            </a:r>
            <a:r>
              <a:rPr lang="cs-CZ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32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endParaRPr lang="cs-CZ" sz="3200" b="1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35490" y="3259204"/>
            <a:ext cx="4515980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Zkouška: 655          5 240</a:t>
            </a:r>
          </a:p>
          <a:p>
            <a:r>
              <a:rPr lang="cs-CZ" sz="3200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32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	   8                 2</a:t>
            </a:r>
          </a:p>
          <a:p>
            <a:r>
              <a:rPr lang="cs-CZ" sz="3200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	 </a:t>
            </a:r>
            <a:r>
              <a:rPr lang="cs-CZ" sz="32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   5 240          5 242</a:t>
            </a:r>
            <a:endParaRPr lang="cs-CZ" sz="3200" b="1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58013" y="4437112"/>
            <a:ext cx="28725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endParaRPr lang="cs-CZ" sz="32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8" name="Přímá spojnice se šipkou 7"/>
          <p:cNvCxnSpPr/>
          <p:nvPr/>
        </p:nvCxnSpPr>
        <p:spPr>
          <a:xfrm flipV="1">
            <a:off x="1979712" y="1340768"/>
            <a:ext cx="2016224" cy="1167553"/>
          </a:xfrm>
          <a:prstGeom prst="straightConnector1">
            <a:avLst/>
          </a:prstGeom>
          <a:ln w="28575">
            <a:solidFill>
              <a:srgbClr val="FFFF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Násobení 12"/>
          <p:cNvSpPr/>
          <p:nvPr/>
        </p:nvSpPr>
        <p:spPr>
          <a:xfrm>
            <a:off x="2346094" y="3913892"/>
            <a:ext cx="260953" cy="257980"/>
          </a:xfrm>
          <a:prstGeom prst="mathMultiply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5" name="Přímá spojnice 14"/>
          <p:cNvCxnSpPr/>
          <p:nvPr/>
        </p:nvCxnSpPr>
        <p:spPr>
          <a:xfrm>
            <a:off x="2386676" y="5445224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1965318" y="4221088"/>
            <a:ext cx="1022506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Plus 20"/>
          <p:cNvSpPr/>
          <p:nvPr/>
        </p:nvSpPr>
        <p:spPr>
          <a:xfrm>
            <a:off x="4231843" y="3898824"/>
            <a:ext cx="267695" cy="288117"/>
          </a:xfrm>
          <a:prstGeom prst="mathPlus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9" name="Přímá spojnice 8"/>
          <p:cNvCxnSpPr/>
          <p:nvPr/>
        </p:nvCxnSpPr>
        <p:spPr>
          <a:xfrm>
            <a:off x="3779912" y="4221088"/>
            <a:ext cx="1171558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ravoúhlá spojnice 42"/>
          <p:cNvCxnSpPr>
            <a:stCxn id="5" idx="3"/>
          </p:cNvCxnSpPr>
          <p:nvPr/>
        </p:nvCxnSpPr>
        <p:spPr>
          <a:xfrm flipH="1" flipV="1">
            <a:off x="4788024" y="1340768"/>
            <a:ext cx="163446" cy="2703266"/>
          </a:xfrm>
          <a:prstGeom prst="bentConnector4">
            <a:avLst>
              <a:gd name="adj1" fmla="val -139863"/>
              <a:gd name="adj2" fmla="val 64516"/>
            </a:avLst>
          </a:prstGeom>
          <a:ln w="28575">
            <a:solidFill>
              <a:srgbClr val="FFFF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289090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ferris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245414"/>
            <a:ext cx="354366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Vypočítejte</a:t>
            </a:r>
            <a:r>
              <a:rPr lang="cs-CZ" sz="28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/zkouška/.</a:t>
            </a:r>
            <a:endParaRPr lang="cs-CZ" sz="28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11560" y="1124744"/>
            <a:ext cx="184731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26829" y="940078"/>
            <a:ext cx="6173485" cy="440120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8 754 :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4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=                              3 963 : 8 =</a:t>
            </a: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72 428 : 3 =                            49 858 : 6 =</a:t>
            </a: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834401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245414"/>
            <a:ext cx="354366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Vypočítejte</a:t>
            </a:r>
            <a:r>
              <a:rPr lang="cs-CZ" sz="28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/zkouška/.</a:t>
            </a:r>
            <a:endParaRPr lang="cs-CZ" sz="28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11560" y="1124744"/>
            <a:ext cx="184731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28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26829" y="940078"/>
            <a:ext cx="8725466" cy="526297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8 754 : </a:t>
            </a:r>
            <a:r>
              <a:rPr lang="cs-CZ" sz="28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4</a:t>
            </a:r>
            <a:r>
              <a:rPr lang="cs-CZ" sz="28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= </a:t>
            </a:r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2188/2/</a:t>
            </a:r>
            <a:r>
              <a:rPr lang="cs-CZ" sz="28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                             3 963 : 8 = </a:t>
            </a:r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495/3/</a:t>
            </a:r>
          </a:p>
          <a:p>
            <a:r>
              <a:rPr lang="cs-CZ" sz="28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0 7						  76</a:t>
            </a:r>
            <a:endParaRPr lang="cs-CZ" sz="28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  35						    43</a:t>
            </a:r>
          </a:p>
          <a:p>
            <a:r>
              <a:rPr lang="cs-CZ" sz="28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    34 						      3</a:t>
            </a:r>
          </a:p>
          <a:p>
            <a:r>
              <a:rPr lang="cs-CZ" sz="28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      2</a:t>
            </a:r>
            <a:endParaRPr lang="cs-CZ" sz="28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endParaRPr lang="cs-CZ" sz="28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72 428 : 3 = </a:t>
            </a:r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24142/2/</a:t>
            </a:r>
            <a:r>
              <a:rPr lang="cs-CZ" sz="28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                           49 858 : 6 = </a:t>
            </a:r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8309/4/</a:t>
            </a:r>
          </a:p>
          <a:p>
            <a:r>
              <a:rPr lang="cs-CZ" sz="28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12						   1 8</a:t>
            </a:r>
            <a:endParaRPr lang="cs-CZ" sz="28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 0 4						      05</a:t>
            </a:r>
          </a:p>
          <a:p>
            <a:r>
              <a:rPr lang="cs-CZ" sz="28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    12						        58</a:t>
            </a:r>
          </a:p>
          <a:p>
            <a:r>
              <a:rPr lang="cs-CZ" sz="28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     08						4</a:t>
            </a:r>
          </a:p>
          <a:p>
            <a:r>
              <a:rPr lang="cs-CZ" sz="28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       2</a:t>
            </a:r>
            <a:endParaRPr lang="cs-CZ" sz="28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203569" y="220175"/>
            <a:ext cx="149585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kontrola</a:t>
            </a:r>
            <a:endParaRPr lang="cs-CZ" sz="28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92756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245414"/>
            <a:ext cx="354366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Vypočítejte</a:t>
            </a:r>
            <a:r>
              <a:rPr lang="cs-CZ" sz="28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/zkouška/.</a:t>
            </a:r>
            <a:endParaRPr lang="cs-CZ" sz="28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11560" y="1124744"/>
            <a:ext cx="184731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26829" y="940078"/>
            <a:ext cx="6712094" cy="440120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995 044 :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7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=                              412 416 : 5 =</a:t>
            </a: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752 128 : 9 =                              587 205 :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6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=</a:t>
            </a: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148262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244676"/>
            <a:ext cx="354366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Vypočítejte</a:t>
            </a:r>
            <a:r>
              <a:rPr lang="cs-CZ" sz="28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/zkouška/.</a:t>
            </a:r>
            <a:endParaRPr lang="cs-CZ" sz="28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11560" y="1124744"/>
            <a:ext cx="184731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28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28766" y="807222"/>
            <a:ext cx="8815234" cy="61247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995 044 : </a:t>
            </a:r>
            <a:r>
              <a:rPr lang="cs-CZ" sz="28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7</a:t>
            </a:r>
            <a:r>
              <a:rPr lang="cs-CZ" sz="28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= </a:t>
            </a:r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142149/1/</a:t>
            </a:r>
            <a:r>
              <a:rPr lang="cs-CZ" sz="28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                    412 416 : 5 = </a:t>
            </a:r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82483/1/</a:t>
            </a:r>
          </a:p>
          <a:p>
            <a:r>
              <a:rPr lang="cs-CZ" sz="28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29						12</a:t>
            </a:r>
            <a:endParaRPr lang="cs-CZ" sz="28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 15						  2 4</a:t>
            </a:r>
          </a:p>
          <a:p>
            <a:r>
              <a:rPr lang="cs-CZ" sz="28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   1 0						     41</a:t>
            </a:r>
          </a:p>
          <a:p>
            <a:r>
              <a:rPr lang="cs-CZ" sz="28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      34					       16</a:t>
            </a:r>
            <a:endParaRPr lang="cs-CZ" sz="28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        64					</a:t>
            </a:r>
            <a:r>
              <a:rPr lang="cs-CZ" sz="28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       1</a:t>
            </a:r>
          </a:p>
          <a:p>
            <a:r>
              <a:rPr lang="cs-CZ" sz="28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         1</a:t>
            </a:r>
          </a:p>
          <a:p>
            <a:endParaRPr lang="cs-CZ" sz="28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752 128 : 9 = </a:t>
            </a:r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83569/7/                       </a:t>
            </a:r>
            <a:r>
              <a:rPr lang="cs-CZ" sz="28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587 205 : 6 = </a:t>
            </a:r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97867/3/</a:t>
            </a:r>
          </a:p>
          <a:p>
            <a:r>
              <a:rPr lang="cs-CZ" sz="28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 32						47</a:t>
            </a:r>
            <a:endParaRPr lang="cs-CZ" sz="28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   5 1						  5 2</a:t>
            </a:r>
          </a:p>
          <a:p>
            <a:r>
              <a:rPr lang="cs-CZ" sz="28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      62					     40</a:t>
            </a:r>
          </a:p>
          <a:p>
            <a:r>
              <a:rPr lang="cs-CZ" sz="28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       88					       45</a:t>
            </a:r>
          </a:p>
          <a:p>
            <a:r>
              <a:rPr lang="cs-CZ" sz="28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         7					         3</a:t>
            </a:r>
            <a:endParaRPr lang="cs-CZ" sz="28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283116" y="116632"/>
            <a:ext cx="149585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kontrola</a:t>
            </a:r>
            <a:endParaRPr lang="cs-CZ" sz="28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10381286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624051"/>
            <a:ext cx="21820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Slovní úloha.</a:t>
            </a:r>
            <a:endParaRPr lang="cs-CZ" sz="28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77031" y="1340768"/>
            <a:ext cx="8012386" cy="35394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Ve výrobně oplatek „Sladká pusa“ za jeden den vyrobí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132 854 kusů oplatek.</a:t>
            </a: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Kolik krabic zaplní, jestliže v jedné krabici je vždy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5 oplatek?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Kolik oplatek zůstane nezabalených?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Users\ZSTREBON\AppData\Local\Microsoft\Windows\Temporary Internet Files\Content.IE5\EK46XEJ1\MC90023229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1941020"/>
            <a:ext cx="2088232" cy="15222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ZSTREBON\AppData\Local\Microsoft\Windows\Temporary Internet Files\Content.IE5\QR9XV84J\MC90041336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4242" y="4197795"/>
            <a:ext cx="2915816" cy="25809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88258852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624051"/>
            <a:ext cx="21820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Slovní úloha.</a:t>
            </a:r>
            <a:endParaRPr lang="cs-CZ" sz="28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77031" y="1340768"/>
            <a:ext cx="8012386" cy="35394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Ve výrobně oplatek „Sladká pusa“ za jeden den vyrobí</a:t>
            </a:r>
          </a:p>
          <a:p>
            <a:r>
              <a:rPr lang="cs-CZ" sz="28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132 854 kusů oplatek.</a:t>
            </a:r>
          </a:p>
          <a:p>
            <a:endParaRPr lang="cs-CZ" sz="2800" dirty="0" smtClean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r>
              <a:rPr lang="cs-CZ" sz="28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Kolik krabic zaplní, jestliže v jedné krabici je vždy</a:t>
            </a:r>
          </a:p>
          <a:p>
            <a:r>
              <a:rPr lang="cs-CZ" sz="28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5 oplatek?</a:t>
            </a:r>
          </a:p>
          <a:p>
            <a:r>
              <a:rPr lang="cs-CZ" sz="28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Kolik oplatek zůstane nezabalených?</a:t>
            </a:r>
            <a:endParaRPr lang="cs-CZ" sz="28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Users\ZSTREBON\AppData\Local\Microsoft\Windows\Temporary Internet Files\Content.IE5\EK46XEJ1\MC90023229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1941020"/>
            <a:ext cx="2088232" cy="15222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ZSTREBON\AppData\Local\Microsoft\Windows\Temporary Internet Files\Content.IE5\QR9XV84J\MC90041336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4242" y="4197795"/>
            <a:ext cx="2915816" cy="25809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164288" y="215062"/>
            <a:ext cx="149585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kontrola</a:t>
            </a:r>
            <a:endParaRPr lang="cs-CZ" sz="28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971600" y="5661248"/>
            <a:ext cx="364715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132 854 : 5 = 26 570 /4/</a:t>
            </a:r>
            <a:endParaRPr lang="cs-CZ" sz="28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8" name="Přímá spojnice se šipkou 7"/>
          <p:cNvCxnSpPr/>
          <p:nvPr/>
        </p:nvCxnSpPr>
        <p:spPr>
          <a:xfrm flipH="1" flipV="1">
            <a:off x="2555776" y="4005064"/>
            <a:ext cx="864096" cy="1656184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V="1">
            <a:off x="4355976" y="4880198"/>
            <a:ext cx="670824" cy="78105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09858597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TextovéPole 1"/>
          <p:cNvSpPr txBox="1">
            <a:spLocks noChangeArrowheads="1"/>
          </p:cNvSpPr>
          <p:nvPr/>
        </p:nvSpPr>
        <p:spPr bwMode="auto">
          <a:xfrm>
            <a:off x="1042988" y="620713"/>
            <a:ext cx="3182410" cy="12311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sz="2000" b="1" dirty="0">
                <a:solidFill>
                  <a:srgbClr val="000000"/>
                </a:solidFill>
                <a:latin typeface="Verdana" pitchFamily="34" charset="0"/>
              </a:rPr>
              <a:t>Použité zdroje</a:t>
            </a:r>
            <a:r>
              <a:rPr lang="cs-CZ" sz="2000" b="1" dirty="0" smtClean="0">
                <a:solidFill>
                  <a:srgbClr val="000000"/>
                </a:solidFill>
                <a:latin typeface="Verdana" pitchFamily="34" charset="0"/>
              </a:rPr>
              <a:t>:</a:t>
            </a: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dirty="0">
                <a:solidFill>
                  <a:srgbClr val="000000"/>
                </a:solidFill>
                <a:latin typeface="Verdana" pitchFamily="34" charset="0"/>
              </a:rPr>
              <a:t>a</a:t>
            </a:r>
            <a:r>
              <a:rPr lang="cs-CZ" dirty="0" smtClean="0">
                <a:solidFill>
                  <a:srgbClr val="000000"/>
                </a:solidFill>
                <a:latin typeface="Verdana" pitchFamily="34" charset="0"/>
              </a:rPr>
              <a:t>rchiv autora</a:t>
            </a:r>
            <a:endParaRPr lang="cs-CZ" dirty="0">
              <a:solidFill>
                <a:srgbClr val="000000"/>
              </a:solidFill>
              <a:latin typeface="Verdana" pitchFamily="34" charset="0"/>
            </a:endParaRP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dirty="0">
                <a:solidFill>
                  <a:srgbClr val="000000"/>
                </a:solidFill>
                <a:latin typeface="Verdana" pitchFamily="34" charset="0"/>
              </a:rPr>
              <a:t>www.office.microsoft.com</a:t>
            </a: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cs-CZ" dirty="0">
              <a:solidFill>
                <a:srgbClr val="000000"/>
              </a:solidFill>
              <a:latin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870488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2_Motiv systému Office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1472</TotalTime>
  <Words>372</Words>
  <Application>Microsoft Office PowerPoint</Application>
  <PresentationFormat>Předvádění na obrazovce (4:3)</PresentationFormat>
  <Paragraphs>120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11</vt:i4>
      </vt:variant>
    </vt:vector>
  </HeadingPairs>
  <TitlesOfParts>
    <vt:vector size="14" baseType="lpstr">
      <vt:lpstr>Motiv systému Office</vt:lpstr>
      <vt:lpstr>1_Motiv systému Office</vt:lpstr>
      <vt:lpstr>2_Motiv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Písemné dělení se zbytkem</dc:title>
  <dc:creator>ZSTREBON</dc:creator>
  <cp:lastModifiedBy>ZSTREBON</cp:lastModifiedBy>
  <cp:revision>738</cp:revision>
  <dcterms:created xsi:type="dcterms:W3CDTF">2011-08-08T09:43:57Z</dcterms:created>
  <dcterms:modified xsi:type="dcterms:W3CDTF">2012-03-31T06:55:57Z</dcterms:modified>
</cp:coreProperties>
</file>