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  <p:sldMasterId id="2147483888" r:id="rId3"/>
  </p:sldMasterIdLst>
  <p:sldIdLst>
    <p:sldId id="267" r:id="rId4"/>
    <p:sldId id="278" r:id="rId5"/>
    <p:sldId id="279" r:id="rId6"/>
    <p:sldId id="282" r:id="rId7"/>
    <p:sldId id="283" r:id="rId8"/>
    <p:sldId id="284" r:id="rId9"/>
    <p:sldId id="285" r:id="rId10"/>
    <p:sldId id="280" r:id="rId11"/>
    <p:sldId id="281" r:id="rId12"/>
    <p:sldId id="286" r:id="rId13"/>
    <p:sldId id="287" r:id="rId14"/>
    <p:sldId id="27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0640"/>
    <a:srgbClr val="F6F7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849" autoAdjust="0"/>
  </p:normalViewPr>
  <p:slideViewPr>
    <p:cSldViewPr>
      <p:cViewPr varScale="1">
        <p:scale>
          <a:sx n="70" d="100"/>
          <a:sy n="70" d="100"/>
        </p:scale>
        <p:origin x="-7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849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029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525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61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930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931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11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873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29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497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12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101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806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739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3097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968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2445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450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3047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6851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539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7213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4185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7947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1097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698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2477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8023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06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1267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4136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269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756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61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847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46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226480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VY_32_Inovace_3278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Závorky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Užití závorek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seznámení s pořadím početních výkonů a příklady se závorkami.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Řeší příklady se závorkami, rozumí pořadí početních výkonů.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53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26871" y="1484784"/>
            <a:ext cx="7034298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Závorky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žití závorek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pořadí početních výkonů  </a:t>
            </a:r>
            <a:endParaRPr lang="cs-CZ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7254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68170"/>
            <a:ext cx="812171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Pořadí početních výkonů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1/ Nejprve počítáme početní výkon v závorce.</a:t>
            </a:r>
          </a:p>
          <a:p>
            <a:endParaRPr lang="cs-CZ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2/ Násobení a dělení má přednost</a:t>
            </a:r>
          </a:p>
          <a:p>
            <a:r>
              <a:rPr lang="cs-CZ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před sčítáním a odčítáním.  </a:t>
            </a:r>
            <a:endParaRPr lang="cs-CZ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4077072"/>
            <a:ext cx="725230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56 - (9 : 3) = 56 - 3 = 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53</a:t>
            </a:r>
          </a:p>
          <a:p>
            <a:pPr marL="514350" indent="-514350">
              <a:buFont typeface="+mj-lt"/>
              <a:buAutoNum type="arabicPeriod"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45 - 20 : 2 = 45 - 10 = 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35</a:t>
            </a:r>
          </a:p>
          <a:p>
            <a:pPr marL="514350" indent="-514350">
              <a:buFont typeface="+mj-lt"/>
              <a:buAutoNum type="arabicPeriod"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500 - (156 - 8 . 7) . 3 = 500 - (156 - 56) . 3 =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 500 - 100 . 3 = 500 - 300 = 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535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476672"/>
            <a:ext cx="9007594" cy="581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 a zakroužkujte správný výsledek.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58 - (32 - 18)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8  44  42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(36 : 3) . 2	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9  12  24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95 - (45 : 5)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10  86  92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44 - 36 : 4	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2  35  37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5 + 6 . 7 + 8						        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55  85  95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42 + 6 : 6 - 5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3  38  48  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854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476672"/>
            <a:ext cx="9007594" cy="581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 a zakroužkujte správný výsledek.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58 - (32 - 18)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44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42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(36 : 3) . 2	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9  12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24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95 - (45 : 5)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10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86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92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44 - 36 : 4	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37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 + 6 . 7 + 8						      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55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85  95</a:t>
            </a:r>
          </a:p>
          <a:p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42 + 6 : 6 - 5						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38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48  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 rot="1573764">
            <a:off x="3895274" y="2955091"/>
            <a:ext cx="1576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správně</a:t>
            </a:r>
            <a:endParaRPr lang="cs-CZ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6024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692696"/>
            <a:ext cx="49071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 znaménka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+, -, ., :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31368" y="1628800"/>
            <a:ext cx="504056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4 	 (5	   2) = 11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6         (3         4) = 72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64         (26        18) = 8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72         (36        20) = 88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54         (12         6) = 9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34         (54         9) = 28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2699792" y="1655543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760479" y="1646022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687462" y="2500241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760478" y="2500241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852191" y="3299188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077298" y="3299188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860381" y="4135394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077298" y="4178887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860381" y="5022737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077297" y="5022737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860381" y="5898725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085487" y="5871560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 rot="942504">
            <a:off x="7053305" y="359870"/>
            <a:ext cx="17331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 - . :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508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692696"/>
            <a:ext cx="49071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Doplňte znaménka </a:t>
            </a:r>
            <a:r>
              <a:rPr lang="cs-CZ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+, -, ., :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31368" y="1628800"/>
            <a:ext cx="504056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 	 (5	   2) = 11</a:t>
            </a:r>
          </a:p>
          <a:p>
            <a:endParaRPr lang="cs-CZ" sz="28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         (3         4) = 72</a:t>
            </a:r>
          </a:p>
          <a:p>
            <a:endParaRPr lang="cs-CZ" sz="28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64         (26        18) = 8</a:t>
            </a:r>
          </a:p>
          <a:p>
            <a:endParaRPr lang="cs-CZ" sz="28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72         (36        20) = 88</a:t>
            </a:r>
          </a:p>
          <a:p>
            <a:endParaRPr lang="cs-CZ" sz="28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54         (12         6) = 9</a:t>
            </a:r>
          </a:p>
          <a:p>
            <a:endParaRPr lang="cs-CZ" sz="28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34         (54         9) = 28</a:t>
            </a: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2699792" y="1655543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3760479" y="1646022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2687462" y="2500241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3760478" y="2500241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2852191" y="3299188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4077298" y="3299188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860381" y="4135394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077298" y="4178887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860381" y="5022737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077297" y="5022737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860381" y="5898725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4085487" y="5871560"/>
            <a:ext cx="508081" cy="5059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rot="942504">
            <a:off x="7053305" y="359870"/>
            <a:ext cx="17331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 - . :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rot="1552763">
            <a:off x="6999859" y="3783235"/>
            <a:ext cx="1495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4889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783943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 příklady – dodržujte správný postup.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(40 + 24 : 8) - 4 . 2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(40 + 24) : (8 - 4) . 2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40 + 24 : (8 - 4) . 2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(40 + 24) : 8 - 4 . 2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40 + 24 : 8 – 4 . 2   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1520" y="6015191"/>
            <a:ext cx="557396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Nápověda.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(   )     . : / + -     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89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783943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 příklady – dodržujte správný postup.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(40 + 24 : 8) - 4 . 2 = (40 + 3) - 8 = 43 - 8 =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(40 + 24) : (8 - 4) . 2 = 64 : 4 . 2 = 16 . 2 =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40 + 24 : (8 - 4) . 2 = 40 + 24 : 4 . 2 = 40 + 6 . 2 =</a:t>
            </a:r>
          </a:p>
          <a:p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40 + 12 =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52</a:t>
            </a:r>
          </a:p>
          <a:p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(40 + 24) : 8 - 4 . 2 = 64 : 8 - 8 = 8 - 8 =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40 + 24 : 8 - 4 . 2 = 40 + 3 - 8 = 43 - 8 =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35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1520" y="6015191"/>
            <a:ext cx="557396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Nápověda. 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   )     . : / + -     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 rot="1405123">
            <a:off x="7350669" y="5879729"/>
            <a:ext cx="1495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</a:p>
        </p:txBody>
      </p:sp>
    </p:spTree>
    <p:extLst>
      <p:ext uri="{BB962C8B-B14F-4D97-AF65-F5344CB8AC3E}">
        <p14:creationId xmlns:p14="http://schemas.microsoft.com/office/powerpoint/2010/main" val="39289431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785663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Slovní úloha.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Petr si vydělá každý den na brigádě 268 korun. Utratí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enně 145 korun. Kolik korun mu zbyde za týden?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Sestavte rovnici a vypočítejte písemně.</a:t>
            </a:r>
          </a:p>
        </p:txBody>
      </p:sp>
      <p:pic>
        <p:nvPicPr>
          <p:cNvPr id="1031" name="Picture 7" descr="C:\Users\ZSTREBON\AppData\Local\Microsoft\Windows\Temporary Internet Files\Content.IE5\QR9XV84J\MC90044131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189"/>
            <a:ext cx="1699900" cy="169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3NNG420R\MC90044132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43263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TREBON\AppData\Local\Microsoft\Windows\Temporary Internet Files\Content.IE5\QR9XV84J\MC9003359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730" y="5013176"/>
            <a:ext cx="1460140" cy="124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947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7856638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Slovní úloha.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Petr si vydělá každý den na brigádě 268 korun. Utratí</a:t>
            </a:r>
          </a:p>
          <a:p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enně 145 korun. Kolik korun mu zbyde za týden?</a:t>
            </a:r>
          </a:p>
          <a:p>
            <a:endParaRPr lang="cs-CZ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	 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(268 - 145) . 7 = 123 . 7 = 861</a:t>
            </a:r>
          </a:p>
          <a:p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Sestavte rovnici a vypočítejte písemně.</a:t>
            </a:r>
          </a:p>
        </p:txBody>
      </p:sp>
      <p:pic>
        <p:nvPicPr>
          <p:cNvPr id="1031" name="Picture 7" descr="C:\Users\ZSTREBON\AppData\Local\Microsoft\Windows\Temporary Internet Files\Content.IE5\QR9XV84J\MC90044131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189"/>
            <a:ext cx="1699900" cy="169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3NNG420R\MC90044132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43263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TREBON\AppData\Local\Microsoft\Windows\Temporary Internet Files\Content.IE5\QR9XV84J\MC9003359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730" y="5013176"/>
            <a:ext cx="1460140" cy="124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 rot="1378146">
            <a:off x="4758806" y="531775"/>
            <a:ext cx="1495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2415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042988" y="620713"/>
            <a:ext cx="318241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srgbClr val="000000"/>
                </a:solidFill>
                <a:latin typeface="Verdana" pitchFamily="34" charset="0"/>
              </a:rPr>
              <a:t>Použité zdroje</a:t>
            </a:r>
            <a:r>
              <a:rPr lang="cs-CZ" sz="2000" b="1" dirty="0" smtClean="0">
                <a:solidFill>
                  <a:srgbClr val="000000"/>
                </a:solidFill>
                <a:latin typeface="Verdana" pitchFamily="34" charset="0"/>
              </a:rPr>
              <a:t>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a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rchiv autora</a:t>
            </a:r>
            <a:endParaRPr lang="cs-CZ" dirty="0">
              <a:solidFill>
                <a:srgbClr val="000000"/>
              </a:solidFill>
              <a:latin typeface="Verdana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www.office.microsoft.com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0488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1855</TotalTime>
  <Words>456</Words>
  <Application>Microsoft Office PowerPoint</Application>
  <PresentationFormat>Předvádění na obrazovce (4:3)</PresentationFormat>
  <Paragraphs>151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Motiv systému Office</vt:lpstr>
      <vt:lpstr>1_Motiv systému Office</vt:lpstr>
      <vt:lpstr>2_Motiv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Závorky</dc:title>
  <dc:creator>ZSTREBON</dc:creator>
  <cp:lastModifiedBy>ZSTREBON</cp:lastModifiedBy>
  <cp:revision>923</cp:revision>
  <dcterms:created xsi:type="dcterms:W3CDTF">2011-08-08T09:43:57Z</dcterms:created>
  <dcterms:modified xsi:type="dcterms:W3CDTF">2012-03-31T15:34:14Z</dcterms:modified>
</cp:coreProperties>
</file>