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67" r:id="rId2"/>
    <p:sldId id="278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77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0640"/>
    <a:srgbClr val="F6F7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849" autoAdjust="0"/>
  </p:normalViewPr>
  <p:slideViewPr>
    <p:cSldViewPr>
      <p:cViewPr varScale="1">
        <p:scale>
          <a:sx n="70" d="100"/>
          <a:sy n="70" d="100"/>
        </p:scale>
        <p:origin x="-72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13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2849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9029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4525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061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2930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6931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9119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9873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429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497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8712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7F968-7FA2-4977-BC30-E56054B7DB1E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1618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image" Target="../media/image18.wmf"/><Relationship Id="rId7" Type="http://schemas.openxmlformats.org/officeDocument/2006/relationships/image" Target="../media/image22.wm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wmf"/><Relationship Id="rId4" Type="http://schemas.openxmlformats.org/officeDocument/2006/relationships/image" Target="../media/image36.w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8459716"/>
              </p:ext>
            </p:extLst>
          </p:nvPr>
        </p:nvGraphicFramePr>
        <p:xfrm>
          <a:off x="1665288" y="2414588"/>
          <a:ext cx="5813425" cy="282612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Jaroslav Bartl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VY_32_Inovace_3279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Jednotky-délka, hmotnost, objem, čas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Jednotky délky, hmotnosti, objemu, času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Matematika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4.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opakování jednotek délky, hmotnosti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objemu a času.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6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Sbírá a třídí data, dokáže měřit a vážit, doplňuje tabulku s jednotkami délky, hmotnosti, objemu a času.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95361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83768" y="1488558"/>
            <a:ext cx="347723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Jednotky:</a:t>
            </a:r>
          </a:p>
        </p:txBody>
      </p:sp>
      <p:sp>
        <p:nvSpPr>
          <p:cNvPr id="3" name="TextovéPole 2"/>
          <p:cNvSpPr txBox="1"/>
          <p:nvPr/>
        </p:nvSpPr>
        <p:spPr>
          <a:xfrm rot="21083317">
            <a:off x="1475656" y="3383930"/>
            <a:ext cx="63882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élka, hmotnost, objem, čas </a:t>
            </a:r>
            <a:endParaRPr lang="cs-CZ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ZSTREBON\AppData\Local\Microsoft\Windows\Temporary Internet Files\Content.IE5\EK46XEJ1\MC90043384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04664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79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620688"/>
            <a:ext cx="386997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Jednotky délky</a:t>
            </a:r>
            <a:endParaRPr lang="cs-CZ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2060848"/>
            <a:ext cx="8276625" cy="2062103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1 km = 1 000 m</a:t>
            </a:r>
          </a:p>
          <a:p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m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= 10 dm = 100 cm = 1 000 mm</a:t>
            </a:r>
          </a:p>
          <a:p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                              1 dm =   10 cm =     100 mm</a:t>
            </a:r>
          </a:p>
          <a:p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				    1 cm =       10 mm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ZSTREBON\AppData\Local\Microsoft\Windows\Temporary Internet Files\Content.IE5\EK46XEJ1\MC90043384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663" y="232276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ZSTREBON\AppData\Local\Microsoft\Windows\Temporary Internet Files\Content.IE5\4MQ982JK\MP90017798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974265"/>
            <a:ext cx="2423585" cy="1615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ZSTREBON\AppData\Local\Microsoft\Windows\Temporary Internet Files\Content.IE5\EK46XEJ1\MC90029605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5991" y="5013176"/>
            <a:ext cx="2079279" cy="1576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717025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27784" y="658781"/>
            <a:ext cx="496642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Jednotky hmotnosti</a:t>
            </a:r>
            <a:endParaRPr lang="cs-CZ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47664" y="2348880"/>
            <a:ext cx="4237057" cy="1077218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= 1 000 kg</a:t>
            </a:r>
          </a:p>
          <a:p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kg </a:t>
            </a:r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= 1 000 g</a:t>
            </a:r>
            <a:endParaRPr lang="cs-CZ" sz="32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Program Files\Microsoft Office\MEDIA\CAGCAT10\j0300840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66" y="256746"/>
            <a:ext cx="1815084" cy="152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TREBON\AppData\Local\Microsoft\Windows\Temporary Internet Files\Content.IE5\QR9XV84J\MP90040049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068960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ZSTREBON\AppData\Local\Microsoft\Windows\Temporary Internet Files\Content.IE5\EK46XEJ1\MC90029019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567" y="3861048"/>
            <a:ext cx="1641695" cy="245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80469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15884" y="836712"/>
            <a:ext cx="437010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Jednotky objemu</a:t>
            </a:r>
            <a:endParaRPr lang="cs-CZ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43608" y="2348880"/>
            <a:ext cx="4065537" cy="1077218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 hl = 100 </a:t>
            </a:r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cs-CZ" sz="32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l </a:t>
            </a:r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= 1 000 ml</a:t>
            </a:r>
            <a:endParaRPr lang="cs-CZ" sz="32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ZSTREBON\AppData\Local\Microsoft\Windows\Temporary Internet Files\Content.IE5\5CCKD83C\MC90023790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5991" y="384278"/>
            <a:ext cx="2174341" cy="1964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ZSTREBON\AppData\Local\Microsoft\Windows\Temporary Internet Files\Content.IE5\MKENY25Q\MC90030492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102" y="4314768"/>
            <a:ext cx="1230782" cy="1821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ZSTREBON\AppData\Local\Microsoft\Windows\Temporary Internet Files\Content.IE5\5CCKD83C\MC90025083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884" y="4406682"/>
            <a:ext cx="1311244" cy="2261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ZSTREBON\AppData\Local\Microsoft\Windows\Temporary Internet Files\Content.IE5\0JND1HNY\MC900434769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210" y="4005064"/>
            <a:ext cx="2021453" cy="2021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ZSTREBON\AppData\Local\Microsoft\Windows\Temporary Internet Files\Content.IE5\0JND1HNY\MP90043416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299005"/>
            <a:ext cx="2577480" cy="1879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99171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620688"/>
            <a:ext cx="361829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Jednotky času</a:t>
            </a:r>
            <a:endParaRPr lang="cs-CZ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2420888"/>
            <a:ext cx="4031873" cy="1077218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 min = 3 600 s</a:t>
            </a:r>
          </a:p>
          <a:p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1 min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=      60 s</a:t>
            </a:r>
            <a:endParaRPr lang="cs-CZ" sz="32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455278" y="4221088"/>
            <a:ext cx="3084499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 den = 24 hodin</a:t>
            </a:r>
          </a:p>
        </p:txBody>
      </p:sp>
      <p:pic>
        <p:nvPicPr>
          <p:cNvPr id="3075" name="Picture 3" descr="C:\Program Files\Microsoft Office\MEDIA\CAGCAT10\j0234131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1520483" cy="1616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ZSTREBON\AppData\Local\Microsoft\Windows\Temporary Internet Files\Content.IE5\5CCKD83C\MC90044146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16640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ZSTREBON\AppData\Local\Microsoft\Windows\Temporary Internet Files\Content.IE5\5CCKD83C\MP90040314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789040"/>
            <a:ext cx="3416808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ZSTREBON\AppData\Local\Microsoft\Windows\Temporary Internet Files\Content.IE5\MKENY25Q\MC900432664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8872" y="4932040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2419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16632"/>
            <a:ext cx="8703024" cy="62478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délka						hmotnost</a:t>
            </a:r>
            <a:endParaRPr lang="cs-CZ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4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endParaRPr lang="cs-CZ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4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4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				</a:t>
            </a:r>
            <a:endParaRPr lang="cs-CZ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				</a:t>
            </a:r>
          </a:p>
          <a:p>
            <a:endParaRPr lang="cs-CZ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objem							čas	</a:t>
            </a:r>
          </a:p>
        </p:txBody>
      </p:sp>
      <p:sp>
        <p:nvSpPr>
          <p:cNvPr id="3" name="TextovéPole 2"/>
          <p:cNvSpPr txBox="1"/>
          <p:nvPr/>
        </p:nvSpPr>
        <p:spPr>
          <a:xfrm rot="765676">
            <a:off x="3535609" y="428374"/>
            <a:ext cx="18421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Přiřaďte.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164288" y="2948176"/>
            <a:ext cx="9364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6:45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ZSTREBON\AppData\Local\Microsoft\Windows\Temporary Internet Files\Content.IE5\MKENY25Q\MP90028972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160" y="4365104"/>
            <a:ext cx="1725760" cy="1156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ZSTREBON\AppData\Local\Microsoft\Windows\Temporary Internet Files\Content.IE5\5CCKD83C\MC90029007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1621" y="3207779"/>
            <a:ext cx="813358" cy="99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ZSTREBON\AppData\Local\Microsoft\Windows\Temporary Internet Files\Content.IE5\5CCKD83C\MC90003862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29829"/>
            <a:ext cx="1104595" cy="1570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ZSTREBON\AppData\Local\Microsoft\Windows\Temporary Internet Files\Content.IE5\X62YFRQ8\MC90041337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797152"/>
            <a:ext cx="1126692" cy="1909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ZSTREBON\AppData\Local\Microsoft\Windows\Temporary Internet Files\Content.IE5\5CCKD83C\MC90005518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4270" y="1484784"/>
            <a:ext cx="1788059" cy="13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1741292" y="2948176"/>
            <a:ext cx="811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23 l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5" name="Picture 11" descr="C:\Users\ZSTREBON\AppData\Local\Microsoft\Windows\Temporary Internet Files\Content.IE5\0JND1HNY\MC90029008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920" y="1791414"/>
            <a:ext cx="1237307" cy="1365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7164288" y="1192396"/>
            <a:ext cx="14269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354 cm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018427" y="4936588"/>
            <a:ext cx="9028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47 g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6" name="Picture 12" descr="C:\Users\ZSTREBON\AppData\Local\Microsoft\Windows\Temporary Internet Files\Content.IE5\X62YFRQ8\MC90041262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542" y="3765688"/>
            <a:ext cx="1867162" cy="1198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0797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23728" y="290413"/>
            <a:ext cx="50321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Soutěž „Nejlepší odhad“</a:t>
            </a:r>
            <a:endParaRPr lang="cs-CZ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1412776"/>
            <a:ext cx="5032147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Odhadněte:</a:t>
            </a:r>
          </a:p>
          <a:p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élka třídy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š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ířka třídy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élka lavice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š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ířka lavice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motnost aktovky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motnost knihy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motnost učitele/učitelky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ZSTREBON\AppData\Local\Microsoft\Windows\Temporary Internet Files\Content.IE5\X62YFRQ8\MC9003797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588047"/>
            <a:ext cx="1800454" cy="1512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ZSTREBON\AppData\Local\Microsoft\Windows\Temporary Internet Files\Content.IE5\MKENY25Q\MC9003494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412776"/>
            <a:ext cx="1793138" cy="1246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ZSTREBON\AppData\Local\Microsoft\Windows\Temporary Internet Files\Content.IE5\X62YFRQ8\MC90023427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846834"/>
            <a:ext cx="1410327" cy="1486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ZSTREBON\AppData\Local\Microsoft\Windows\Temporary Internet Files\Content.IE5\X62YFRQ8\MC90041344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630" y="5229376"/>
            <a:ext cx="1231160" cy="1200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2308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321518"/>
            <a:ext cx="50321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Soutěž „Nejlepší odhad“</a:t>
            </a:r>
            <a:endParaRPr lang="cs-CZ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1412776"/>
            <a:ext cx="5032147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Odhadněte:</a:t>
            </a:r>
          </a:p>
          <a:p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élka třídy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š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ířka třídy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élka lavice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š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ířka lavice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motnost aktovky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motnost knihy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motnost učitele/učitelky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rot="1039073">
            <a:off x="6391081" y="2924945"/>
            <a:ext cx="15295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měříme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 rot="1039073">
            <a:off x="6588293" y="5083564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vážíme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7" name="Picture 5" descr="C:\Users\ZSTREBON\AppData\Local\Microsoft\Windows\Temporary Internet Files\Content.IE5\5CCKD83C\MP90043317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6572" y="321518"/>
            <a:ext cx="2984376" cy="1591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 rot="770662">
            <a:off x="6259373" y="1786125"/>
            <a:ext cx="23952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vyhodnocení</a:t>
            </a:r>
            <a:endParaRPr lang="cs-CZ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4977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75708"/>
            <a:ext cx="8535414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Zakroužkujte jednotky:</a:t>
            </a:r>
          </a:p>
          <a:p>
            <a:r>
              <a:rPr lang="cs-CZ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élky</a:t>
            </a:r>
          </a:p>
          <a:p>
            <a:r>
              <a:rPr lang="cs-CZ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motnosti</a:t>
            </a:r>
          </a:p>
          <a:p>
            <a:r>
              <a:rPr lang="cs-CZ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bjemu</a:t>
            </a:r>
          </a:p>
          <a:p>
            <a:r>
              <a:rPr lang="cs-CZ" sz="32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cs-CZ" sz="32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asu</a:t>
            </a:r>
          </a:p>
          <a:p>
            <a:endParaRPr lang="cs-CZ" sz="32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entimetr, decimetr, minuta, tuna, metr, hodina,</a:t>
            </a:r>
          </a:p>
          <a:p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ilometr, hektolitr, milimetr, sekunda, gram,</a:t>
            </a:r>
          </a:p>
          <a:p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itr, kilogram 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ZSTREBON\AppData\Local\Microsoft\Windows\Temporary Internet Files\Content.IE5\X62YFRQ8\MP90043095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2710" y="260648"/>
            <a:ext cx="2354921" cy="320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ZSTREBON\AppData\Local\Microsoft\Windows\Temporary Internet Files\Content.IE5\MKENY25Q\MP90043082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251" y="4936534"/>
            <a:ext cx="2267744" cy="1507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1597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75708"/>
            <a:ext cx="8535414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Zakroužkujte jednotky:</a:t>
            </a:r>
          </a:p>
          <a:p>
            <a:r>
              <a:rPr lang="cs-CZ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élky</a:t>
            </a:r>
          </a:p>
          <a:p>
            <a:r>
              <a:rPr lang="cs-CZ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motnosti</a:t>
            </a:r>
          </a:p>
          <a:p>
            <a:r>
              <a:rPr lang="cs-CZ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bjemu</a:t>
            </a:r>
          </a:p>
          <a:p>
            <a:r>
              <a:rPr lang="cs-CZ" sz="32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cs-CZ" sz="32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asu</a:t>
            </a:r>
          </a:p>
          <a:p>
            <a:endParaRPr lang="cs-CZ" sz="32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entimetr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decimetr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32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minuta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tuna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metr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32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hodina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cs-CZ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ilometr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hektolitr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milimetr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32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sekunda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gram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cs-CZ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itr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kilogram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ZSTREBON\AppData\Local\Microsoft\Windows\Temporary Internet Files\Content.IE5\X62YFRQ8\MP90043095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2710" y="260648"/>
            <a:ext cx="2354921" cy="320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ZSTREBON\AppData\Local\Microsoft\Windows\Temporary Internet Files\Content.IE5\MKENY25Q\MP90043082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251" y="4936534"/>
            <a:ext cx="2267744" cy="1507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 rot="1387382">
            <a:off x="3717636" y="2136329"/>
            <a:ext cx="16808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kontrola</a:t>
            </a:r>
            <a:endParaRPr lang="cs-CZ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441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0432071"/>
              </p:ext>
            </p:extLst>
          </p:nvPr>
        </p:nvGraphicFramePr>
        <p:xfrm>
          <a:off x="1043606" y="1340772"/>
          <a:ext cx="7200804" cy="4937760"/>
        </p:xfrm>
        <a:graphic>
          <a:graphicData uri="http://schemas.openxmlformats.org/drawingml/2006/table">
            <a:tbl>
              <a:tblPr bandRow="1">
                <a:tableStyleId>{69C7853C-536D-4A76-A0AE-DD22124D55A5}</a:tableStyleId>
              </a:tblPr>
              <a:tblGrid>
                <a:gridCol w="1200134"/>
                <a:gridCol w="1200134"/>
                <a:gridCol w="1200134"/>
                <a:gridCol w="1200134"/>
                <a:gridCol w="1200134"/>
                <a:gridCol w="1200134"/>
              </a:tblGrid>
              <a:tr h="489654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3 m</a:t>
                      </a:r>
                    </a:p>
                    <a:p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54 cm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</a:t>
                      </a:r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cm</a:t>
                      </a:r>
                      <a:r>
                        <a:rPr lang="cs-CZ" dirty="0" smtClean="0"/>
                        <a:t>      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86 min</a:t>
                      </a:r>
                      <a:endParaRPr lang="cs-CZ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h</a:t>
                      </a:r>
                    </a:p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min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dm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m</a:t>
                      </a:r>
                    </a:p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9654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3 kg   </a:t>
                      </a:r>
                    </a:p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g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g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9 000 l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hl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6 050 g</a:t>
                      </a:r>
                      <a:endParaRPr lang="cs-CZ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kg</a:t>
                      </a:r>
                    </a:p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g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9654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hl 10 l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</a:t>
                      </a:r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360</a:t>
                      </a:r>
                      <a:r>
                        <a:rPr lang="cs-CZ" sz="2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</a:t>
                      </a:r>
                      <a:endParaRPr lang="cs-CZ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min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t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kg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9654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000 m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km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kg</a:t>
                      </a:r>
                      <a:endParaRPr lang="cs-CZ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g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h</a:t>
                      </a:r>
                    </a:p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55</a:t>
                      </a:r>
                      <a:r>
                        <a:rPr lang="cs-CZ" sz="2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min</a:t>
                      </a:r>
                      <a:endParaRPr lang="cs-CZ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min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9654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kg</a:t>
                      </a:r>
                    </a:p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g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g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cs-CZ" sz="2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m</a:t>
                      </a:r>
                    </a:p>
                    <a:p>
                      <a:r>
                        <a:rPr lang="cs-CZ" sz="2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cm</a:t>
                      </a:r>
                      <a:endParaRPr lang="cs-CZ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cm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 l</a:t>
                      </a:r>
                      <a:endParaRPr lang="cs-CZ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hl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9654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cs-CZ" sz="2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h</a:t>
                      </a:r>
                      <a:endParaRPr lang="cs-CZ" sz="24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s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r>
                        <a:rPr lang="cs-CZ" sz="2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cm</a:t>
                      </a:r>
                      <a:endParaRPr lang="cs-CZ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mm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r>
                        <a:rPr lang="cs-CZ" sz="2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cm</a:t>
                      </a:r>
                      <a:endParaRPr lang="cs-CZ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dm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2771800" y="454486"/>
            <a:ext cx="3688830" cy="5847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Doplňte – převeďte.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668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6861480"/>
              </p:ext>
            </p:extLst>
          </p:nvPr>
        </p:nvGraphicFramePr>
        <p:xfrm>
          <a:off x="1043606" y="1340772"/>
          <a:ext cx="7200804" cy="4937760"/>
        </p:xfrm>
        <a:graphic>
          <a:graphicData uri="http://schemas.openxmlformats.org/drawingml/2006/table">
            <a:tbl>
              <a:tblPr bandRow="1">
                <a:tableStyleId>{69C7853C-536D-4A76-A0AE-DD22124D55A5}</a:tableStyleId>
              </a:tblPr>
              <a:tblGrid>
                <a:gridCol w="1200134"/>
                <a:gridCol w="1200134"/>
                <a:gridCol w="1200134"/>
                <a:gridCol w="1200134"/>
                <a:gridCol w="1200134"/>
                <a:gridCol w="1200134"/>
              </a:tblGrid>
              <a:tr h="489654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3 m</a:t>
                      </a:r>
                    </a:p>
                    <a:p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54 cm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354 cm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86 min</a:t>
                      </a:r>
                      <a:endParaRPr lang="cs-CZ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h</a:t>
                      </a:r>
                    </a:p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 min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dm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 m        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9654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3 kg   </a:t>
                      </a:r>
                    </a:p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g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3 200 g        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9 000 l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 hl</a:t>
                      </a:r>
                    </a:p>
                    <a:p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6 050 g</a:t>
                      </a:r>
                      <a:endParaRPr lang="cs-CZ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kg</a:t>
                      </a:r>
                    </a:p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 g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9654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hl 10 l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310 </a:t>
                      </a:r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  <a:p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360</a:t>
                      </a:r>
                      <a:r>
                        <a:rPr lang="cs-CZ" sz="2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</a:t>
                      </a:r>
                      <a:endParaRPr lang="cs-CZ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min</a:t>
                      </a:r>
                    </a:p>
                    <a:p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t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10 000         kg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9654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000 m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r>
                        <a:rPr lang="cs-CZ" sz="24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km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kg</a:t>
                      </a:r>
                      <a:endParaRPr lang="cs-CZ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r>
                        <a:rPr lang="cs-CZ" sz="24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000 </a:t>
                      </a:r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h</a:t>
                      </a:r>
                    </a:p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55</a:t>
                      </a:r>
                      <a:r>
                        <a:rPr lang="cs-CZ" sz="2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min</a:t>
                      </a:r>
                      <a:endParaRPr lang="cs-CZ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115</a:t>
                      </a:r>
                      <a:r>
                        <a:rPr lang="cs-CZ" sz="24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min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9654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kg</a:t>
                      </a:r>
                    </a:p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g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r>
                        <a:rPr lang="cs-CZ" sz="24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070 </a:t>
                      </a:r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cs-CZ" sz="2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m</a:t>
                      </a:r>
                    </a:p>
                    <a:p>
                      <a:r>
                        <a:rPr lang="cs-CZ" sz="2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cm</a:t>
                      </a:r>
                      <a:endParaRPr lang="cs-CZ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306</a:t>
                      </a:r>
                      <a:r>
                        <a:rPr lang="cs-CZ" sz="24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cm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 l</a:t>
                      </a:r>
                      <a:endParaRPr lang="cs-CZ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cs-CZ" sz="24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hl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9654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cs-CZ" sz="2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h</a:t>
                      </a:r>
                      <a:endParaRPr lang="cs-CZ" sz="24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cs-CZ" sz="24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600 </a:t>
                      </a:r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r>
                        <a:rPr lang="cs-CZ" sz="2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cm</a:t>
                      </a:r>
                      <a:endParaRPr lang="cs-CZ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700</a:t>
                      </a:r>
                      <a:r>
                        <a:rPr lang="cs-CZ" sz="24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mm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r>
                        <a:rPr lang="cs-CZ" sz="2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cm</a:t>
                      </a:r>
                      <a:endParaRPr lang="cs-CZ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</a:t>
                      </a:r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dm</a:t>
                      </a:r>
                      <a:endParaRPr lang="cs-CZ" sz="2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2771800" y="454486"/>
            <a:ext cx="3688830" cy="5847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Doplňte – převeďte.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 rot="1362082">
            <a:off x="7164289" y="454485"/>
            <a:ext cx="16808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kontrola</a:t>
            </a:r>
            <a:endParaRPr lang="cs-CZ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029660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836712"/>
            <a:ext cx="821410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Slovní úloha.</a:t>
            </a:r>
          </a:p>
          <a:p>
            <a:endParaRPr lang="cs-CZ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Police unese 25 kg. Můžete na ni dát 14 stejných</a:t>
            </a: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nížek, když každá váží 1 500 g?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ZSTREBON\AppData\Local\Microsoft\Windows\Temporary Internet Files\Content.IE5\5CCKD83C\MC9002382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32656"/>
            <a:ext cx="2427838" cy="1433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ZSTREBON\AppData\Local\Microsoft\Windows\Temporary Internet Files\Content.IE5\MKENY25Q\MC90019246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284984"/>
            <a:ext cx="4671588" cy="3450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ZSTREBON\AppData\Local\Microsoft\Windows\Temporary Internet Files\Content.IE5\X62YFRQ8\MC90040773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9029" y="692971"/>
            <a:ext cx="1073150" cy="107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7957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836712"/>
            <a:ext cx="821410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Slovní úloha.</a:t>
            </a:r>
          </a:p>
          <a:p>
            <a:endParaRPr lang="cs-CZ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Police unese 25 kg. Můžete na ni dát 14 stejných</a:t>
            </a: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nížek, když každá váží 1 500 g?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ZSTREBON\AppData\Local\Microsoft\Windows\Temporary Internet Files\Content.IE5\5CCKD83C\MC9002382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32656"/>
            <a:ext cx="2427838" cy="1433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ZSTREBON\AppData\Local\Microsoft\Windows\Temporary Internet Files\Content.IE5\MKENY25Q\MC90019246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2574" y="3933056"/>
            <a:ext cx="2895062" cy="2138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 rot="1607008">
            <a:off x="3419872" y="834004"/>
            <a:ext cx="16808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kontrola</a:t>
            </a:r>
            <a:endParaRPr lang="cs-CZ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3717032"/>
            <a:ext cx="447590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 . 1 500 = 21 000 g = 21 kg</a:t>
            </a:r>
          </a:p>
          <a:p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Ano. </a:t>
            </a:r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7385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rot="1193708">
            <a:off x="6621887" y="668168"/>
            <a:ext cx="17235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ZOO</a:t>
            </a:r>
            <a:endParaRPr lang="cs-CZ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ZSTREBON\AppData\Local\Microsoft\Windows\Temporary Internet Files\Content.IE5\0JND1HNY\MC90035610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693573"/>
            <a:ext cx="865937" cy="1815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981553" y="1986351"/>
            <a:ext cx="1031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600 kg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C:\Users\ZSTREBON\AppData\Local\Microsoft\Windows\Temporary Internet Files\Content.IE5\5CCKD83C\MC9003264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7294" y="1986351"/>
            <a:ext cx="1578254" cy="183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315319" y="3263707"/>
            <a:ext cx="5004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5 t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4" name="Picture 6" descr="C:\Users\ZSTREBON\AppData\Local\Microsoft\Windows\Temporary Internet Files\Content.IE5\X62YFRQ8\MC90040783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1108" y="1268961"/>
            <a:ext cx="1844675" cy="1260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344732" y="2529436"/>
            <a:ext cx="1031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500 kg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5" name="Picture 7" descr="C:\Users\ZSTREBON\AppData\Local\Microsoft\Windows\Temporary Internet Files\Content.IE5\MKENY25Q\MC90035615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942" y="2760267"/>
            <a:ext cx="1441895" cy="1575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771800" y="3853288"/>
            <a:ext cx="1031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250 kg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1560" y="4616347"/>
            <a:ext cx="811632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Zvířata je potřeba přepravit do nové ZOO „Ráj zvířat“.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Auto na přepravu má nosnost 10 t. Kolik kterých zvířat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auto uveze?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Kombinujte různá zvířata v různém počtu. 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320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ovéPole 1"/>
          <p:cNvSpPr txBox="1">
            <a:spLocks noChangeArrowheads="1"/>
          </p:cNvSpPr>
          <p:nvPr/>
        </p:nvSpPr>
        <p:spPr bwMode="auto">
          <a:xfrm>
            <a:off x="1042988" y="620713"/>
            <a:ext cx="3182410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000" b="1" dirty="0">
                <a:solidFill>
                  <a:srgbClr val="000000"/>
                </a:solidFill>
                <a:latin typeface="Verdana" pitchFamily="34" charset="0"/>
              </a:rPr>
              <a:t>Použité zdroje</a:t>
            </a:r>
            <a:r>
              <a:rPr lang="cs-CZ" sz="2000" b="1" dirty="0" smtClean="0">
                <a:solidFill>
                  <a:srgbClr val="000000"/>
                </a:solidFill>
                <a:latin typeface="Verdana" pitchFamily="34" charset="0"/>
              </a:rPr>
              <a:t>: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dirty="0">
                <a:solidFill>
                  <a:srgbClr val="000000"/>
                </a:solidFill>
                <a:latin typeface="Verdana" pitchFamily="34" charset="0"/>
              </a:rPr>
              <a:t>a</a:t>
            </a:r>
            <a:r>
              <a:rPr lang="cs-CZ" dirty="0" smtClean="0">
                <a:solidFill>
                  <a:srgbClr val="000000"/>
                </a:solidFill>
                <a:latin typeface="Verdana" pitchFamily="34" charset="0"/>
              </a:rPr>
              <a:t>rchiv autora</a:t>
            </a:r>
            <a:endParaRPr lang="cs-CZ" dirty="0">
              <a:solidFill>
                <a:srgbClr val="000000"/>
              </a:solidFill>
              <a:latin typeface="Verdana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dirty="0">
                <a:solidFill>
                  <a:srgbClr val="000000"/>
                </a:solidFill>
                <a:latin typeface="Verdana" pitchFamily="34" charset="0"/>
              </a:rPr>
              <a:t>www.office.microsoft.com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cs-CZ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7048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2108</TotalTime>
  <Words>596</Words>
  <Application>Microsoft Office PowerPoint</Application>
  <PresentationFormat>Předvádění na obrazovce (4:3)</PresentationFormat>
  <Paragraphs>209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Jednotky-délka, hmotnost, objem, čas</dc:title>
  <dc:creator>ZSTREBON</dc:creator>
  <cp:lastModifiedBy>ZSTREBON</cp:lastModifiedBy>
  <cp:revision>1069</cp:revision>
  <dcterms:created xsi:type="dcterms:W3CDTF">2011-08-08T09:43:57Z</dcterms:created>
  <dcterms:modified xsi:type="dcterms:W3CDTF">2012-04-01T16:05:01Z</dcterms:modified>
</cp:coreProperties>
</file>