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2975" autoAdjust="0"/>
  </p:normalViewPr>
  <p:slideViewPr>
    <p:cSldViewPr>
      <p:cViewPr>
        <p:scale>
          <a:sx n="100" d="100"/>
          <a:sy n="100" d="100"/>
        </p:scale>
        <p:origin x="-66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60F6016-F5BA-408F-B96E-DDE45E33F19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CAF8F-C0CC-4977-BC92-503E83D27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567" y="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635493"/>
              </p:ext>
            </p:extLst>
          </p:nvPr>
        </p:nvGraphicFramePr>
        <p:xfrm>
          <a:off x="683568" y="162880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25.1.2012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VY_32_INOVACE_15_ČESKÝ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slovesa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388367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SLOVESA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666523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jsou slova, která vyjadřují děj a to: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    - </a:t>
            </a:r>
            <a:r>
              <a:rPr lang="cs-CZ" sz="3200" b="1" dirty="0" smtClean="0">
                <a:solidFill>
                  <a:srgbClr val="C00000"/>
                </a:solidFill>
              </a:rPr>
              <a:t>činnost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(zpívat)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    - </a:t>
            </a:r>
            <a:r>
              <a:rPr lang="cs-CZ" sz="3200" b="1" dirty="0" smtClean="0">
                <a:solidFill>
                  <a:srgbClr val="C00000"/>
                </a:solidFill>
              </a:rPr>
              <a:t>stav</a:t>
            </a:r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dirty="0" smtClean="0"/>
              <a:t>(ležet)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    - </a:t>
            </a:r>
            <a:r>
              <a:rPr lang="cs-CZ" sz="3200" b="1" dirty="0" smtClean="0">
                <a:solidFill>
                  <a:srgbClr val="C00000"/>
                </a:solidFill>
              </a:rPr>
              <a:t>změnu stavu </a:t>
            </a:r>
            <a:r>
              <a:rPr lang="cs-CZ" sz="3200" dirty="0" smtClean="0"/>
              <a:t>(zmoudřet)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časují se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různými tvary můžeme vyjádřit 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mluvnické kategorie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říkáme         u sloves určujeme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SLOVESA</a:t>
            </a:r>
            <a:endParaRPr lang="cs-CZ" sz="4000" dirty="0"/>
          </a:p>
        </p:txBody>
      </p:sp>
      <p:sp>
        <p:nvSpPr>
          <p:cNvPr id="4" name="Šipka doprava 3"/>
          <p:cNvSpPr/>
          <p:nvPr/>
        </p:nvSpPr>
        <p:spPr>
          <a:xfrm>
            <a:off x="2483768" y="5013176"/>
            <a:ext cx="79208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755983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600" dirty="0" smtClean="0"/>
              <a:t>jsou to mluvnické kategorie</a:t>
            </a:r>
          </a:p>
          <a:p>
            <a:pPr lvl="7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osoba</a:t>
            </a:r>
          </a:p>
          <a:p>
            <a:pPr lvl="7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C00000"/>
                </a:solidFill>
              </a:rPr>
              <a:t> číslo</a:t>
            </a:r>
          </a:p>
          <a:p>
            <a:pPr lvl="7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C00000"/>
                </a:solidFill>
              </a:rPr>
              <a:t> způsob</a:t>
            </a:r>
          </a:p>
          <a:p>
            <a:pPr lvl="7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C00000"/>
                </a:solidFill>
              </a:rPr>
              <a:t> čas</a:t>
            </a:r>
          </a:p>
          <a:p>
            <a:pPr lvl="7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C00000"/>
                </a:solidFill>
              </a:rPr>
              <a:t> slovesný rod</a:t>
            </a:r>
          </a:p>
          <a:p>
            <a:pPr lvl="7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C00000"/>
                </a:solidFill>
              </a:rPr>
              <a:t> slovesný vid 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</a:t>
            </a:r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        </a:t>
            </a:r>
          </a:p>
          <a:p>
            <a:pPr>
              <a:buClr>
                <a:schemeClr val="tx1"/>
              </a:buClr>
              <a:buNone/>
            </a:pPr>
            <a:endParaRPr lang="cs-CZ" sz="3600" dirty="0" smtClean="0"/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URČUJEME</a:t>
            </a:r>
            <a:endParaRPr lang="cs-CZ" dirty="0"/>
          </a:p>
        </p:txBody>
      </p:sp>
      <p:pic>
        <p:nvPicPr>
          <p:cNvPr id="1030" name="Picture 6" descr="C:\Users\Langerová\AppData\Local\Microsoft\Windows\Temporary Internet Files\Content.IE5\ZPZZEWJV\MC900232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276872"/>
            <a:ext cx="1412875" cy="1862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145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OSOBA   A ČÍSLO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osoba je trojí – první, druhá, třetí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číslo – jednotné, množné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r>
              <a:rPr lang="cs-CZ" sz="3600" dirty="0" smtClean="0"/>
              <a:t>       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3727" y="2348880"/>
          <a:ext cx="6408714" cy="39014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136238"/>
                <a:gridCol w="2136238"/>
                <a:gridCol w="2136238"/>
              </a:tblGrid>
              <a:tr h="8894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jednotné</a:t>
                      </a:r>
                    </a:p>
                    <a:p>
                      <a:r>
                        <a:rPr lang="cs-CZ" sz="2800" dirty="0" smtClean="0"/>
                        <a:t>číslo</a:t>
                      </a:r>
                      <a:endParaRPr lang="cs-CZ" sz="280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množné</a:t>
                      </a:r>
                    </a:p>
                    <a:p>
                      <a:r>
                        <a:rPr lang="cs-CZ" sz="2800" dirty="0" smtClean="0"/>
                        <a:t>číslo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4512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1.osoba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(já) čtu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(my) čteme</a:t>
                      </a:r>
                      <a:endParaRPr lang="cs-CZ" sz="2800" dirty="0"/>
                    </a:p>
                  </a:txBody>
                  <a:tcPr/>
                </a:tc>
              </a:tr>
              <a:tr h="54512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2.osoba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(ty) čteš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(vy) čtete</a:t>
                      </a:r>
                      <a:endParaRPr lang="cs-CZ" sz="2800" dirty="0"/>
                    </a:p>
                  </a:txBody>
                  <a:tcPr/>
                </a:tc>
              </a:tr>
              <a:tr h="1692751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3.</a:t>
                      </a:r>
                      <a:r>
                        <a:rPr lang="cs-CZ" sz="3200" baseline="0" dirty="0" smtClean="0"/>
                        <a:t>osoba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(on) čte</a:t>
                      </a:r>
                    </a:p>
                    <a:p>
                      <a:r>
                        <a:rPr lang="cs-CZ" sz="2800" dirty="0" smtClean="0"/>
                        <a:t>(ona) čte</a:t>
                      </a:r>
                    </a:p>
                    <a:p>
                      <a:r>
                        <a:rPr lang="cs-CZ" sz="2800" dirty="0" smtClean="0"/>
                        <a:t>(ono) čte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(oni)</a:t>
                      </a:r>
                      <a:r>
                        <a:rPr lang="cs-CZ" sz="2800" baseline="0" dirty="0" smtClean="0"/>
                        <a:t> čtou</a:t>
                      </a:r>
                    </a:p>
                    <a:p>
                      <a:r>
                        <a:rPr lang="cs-CZ" sz="2800" baseline="0" dirty="0" smtClean="0"/>
                        <a:t>(ony) čtou</a:t>
                      </a:r>
                    </a:p>
                    <a:p>
                      <a:r>
                        <a:rPr lang="cs-CZ" sz="2800" baseline="0" dirty="0" smtClean="0"/>
                        <a:t>(ona) čtou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47260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6000" b="1" i="1" dirty="0" smtClean="0">
                <a:solidFill>
                  <a:srgbClr val="C00000"/>
                </a:solidFill>
              </a:rPr>
              <a:t>ZPŮSOB</a:t>
            </a:r>
          </a:p>
          <a:p>
            <a:pPr>
              <a:buNone/>
            </a:pPr>
            <a:r>
              <a:rPr lang="cs-CZ" sz="11200" dirty="0" smtClean="0"/>
              <a:t>každé sloveso v tvaru určitém </a:t>
            </a:r>
            <a:r>
              <a:rPr lang="cs-CZ" sz="11200" smtClean="0"/>
              <a:t>vyjadřuje jeden </a:t>
            </a:r>
            <a:endParaRPr lang="cs-CZ" sz="11200" dirty="0" smtClean="0"/>
          </a:p>
          <a:p>
            <a:pPr>
              <a:buNone/>
            </a:pPr>
            <a:r>
              <a:rPr lang="cs-CZ" sz="11200" smtClean="0"/>
              <a:t>ze tří slovesných způsobů</a:t>
            </a:r>
            <a:endParaRPr lang="cs-CZ" sz="11200" dirty="0" smtClean="0"/>
          </a:p>
          <a:p>
            <a:pPr>
              <a:buNone/>
            </a:pPr>
            <a:r>
              <a:rPr lang="cs-CZ" sz="11200" b="1" i="1" dirty="0" smtClean="0">
                <a:solidFill>
                  <a:srgbClr val="C00000"/>
                </a:solidFill>
              </a:rPr>
              <a:t>ZPŮSOB  OZNAMOVACÍ 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11200" dirty="0" smtClean="0"/>
              <a:t>vyjadřuje trojí čas (čtu, četl jsem, budu číst)</a:t>
            </a:r>
          </a:p>
          <a:p>
            <a:pPr>
              <a:buNone/>
            </a:pPr>
            <a:endParaRPr lang="cs-CZ" sz="11200" b="1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11200" b="1" i="1" dirty="0" smtClean="0">
                <a:solidFill>
                  <a:srgbClr val="C00000"/>
                </a:solidFill>
              </a:rPr>
              <a:t>ZPŮSOB  ROZKAZOVACÍ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11200" dirty="0" smtClean="0"/>
              <a:t>vyjadřuje rozkaz nebo přání (čti, čtěme, čtěte)</a:t>
            </a:r>
          </a:p>
          <a:p>
            <a:pPr>
              <a:buClr>
                <a:schemeClr val="tx1"/>
              </a:buClr>
              <a:buNone/>
            </a:pPr>
            <a:endParaRPr lang="cs-CZ" sz="11200" dirty="0" smtClean="0"/>
          </a:p>
          <a:p>
            <a:pPr>
              <a:buClr>
                <a:schemeClr val="tx1"/>
              </a:buClr>
              <a:buNone/>
            </a:pPr>
            <a:r>
              <a:rPr lang="cs-CZ" sz="11200" b="1" i="1" dirty="0" smtClean="0">
                <a:solidFill>
                  <a:srgbClr val="C00000"/>
                </a:solidFill>
              </a:rPr>
              <a:t>ZPŮSOB PODMIŇOVACÍ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11200" dirty="0" smtClean="0"/>
              <a:t>vyjadřuje děj možný a děj, který nastal </a:t>
            </a:r>
          </a:p>
          <a:p>
            <a:pPr>
              <a:buClr>
                <a:schemeClr val="tx1"/>
              </a:buClr>
              <a:buNone/>
            </a:pPr>
            <a:r>
              <a:rPr lang="cs-CZ" sz="11200" dirty="0" smtClean="0"/>
              <a:t>  (četl bych, byl bych četl)</a:t>
            </a:r>
          </a:p>
          <a:p>
            <a:pPr>
              <a:buClr>
                <a:schemeClr val="tx1"/>
              </a:buClr>
              <a:buNone/>
            </a:pPr>
            <a:r>
              <a:rPr lang="cs-CZ" sz="11200" b="1" i="1" dirty="0" smtClean="0">
                <a:solidFill>
                  <a:srgbClr val="C00000"/>
                </a:solidFill>
              </a:rPr>
              <a:t>     </a:t>
            </a:r>
          </a:p>
          <a:p>
            <a:pPr>
              <a:buClr>
                <a:schemeClr val="tx1"/>
              </a:buClr>
              <a:buNone/>
            </a:pPr>
            <a:endParaRPr lang="cs-CZ" sz="11200" dirty="0" smtClean="0"/>
          </a:p>
          <a:p>
            <a:pPr>
              <a:buClr>
                <a:schemeClr val="tx1"/>
              </a:buClr>
              <a:buNone/>
            </a:pPr>
            <a:endParaRPr lang="cs-CZ" sz="35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</a:t>
            </a:r>
          </a:p>
          <a:p>
            <a:pPr>
              <a:buNone/>
            </a:pPr>
            <a:r>
              <a:rPr lang="cs-CZ" sz="3200" dirty="0" smtClean="0"/>
              <a:t>  </a:t>
            </a:r>
          </a:p>
          <a:p>
            <a:pPr>
              <a:buNone/>
            </a:pP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ČAS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je trojí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ČAS PŘÍTOMNÝ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slovesný děj se koná (čtu, uklízím, pracuji)</a:t>
            </a:r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ČAS  MINULÝ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slovesný děj se konal ( četl jsem, pracovali)</a:t>
            </a:r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ČAS BUDOUCÍ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/>
              <a:t>slovesný děj se bude konat</a:t>
            </a:r>
          </a:p>
          <a:p>
            <a:pPr>
              <a:buClrTx/>
              <a:buNone/>
            </a:pPr>
            <a:r>
              <a:rPr lang="cs-CZ" sz="2800" dirty="0" smtClean="0"/>
              <a:t>   (budu číst, uklidím, budu pracovat)</a:t>
            </a:r>
          </a:p>
          <a:p>
            <a:pPr>
              <a:buClr>
                <a:schemeClr val="tx1"/>
              </a:buClr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3200" b="1" i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026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SLOVENÝ ROD</a:t>
            </a:r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ROD ČINNÝ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činnost vykonává podmět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původce děje je podmět</a:t>
            </a:r>
          </a:p>
          <a:p>
            <a:pPr>
              <a:buClr>
                <a:schemeClr val="tx1"/>
              </a:buClr>
              <a:buNone/>
            </a:pPr>
            <a:r>
              <a:rPr lang="cs-CZ" sz="3200" b="1" dirty="0" smtClean="0"/>
              <a:t>                    Milan </a:t>
            </a:r>
            <a:r>
              <a:rPr lang="cs-CZ" sz="3200" b="1" dirty="0" smtClean="0">
                <a:solidFill>
                  <a:srgbClr val="C00000"/>
                </a:solidFill>
              </a:rPr>
              <a:t>zatlouká</a:t>
            </a:r>
            <a:r>
              <a:rPr lang="cs-CZ" sz="3200" b="1" dirty="0" smtClean="0"/>
              <a:t> hřebík.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ROD TRPNÝ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činnost nevykonává podmět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původce děje není podmět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je vyjádřen příčestím trpným</a:t>
            </a:r>
          </a:p>
          <a:p>
            <a:pPr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             </a:t>
            </a:r>
            <a:r>
              <a:rPr lang="cs-CZ" sz="3200" b="1" dirty="0" smtClean="0"/>
              <a:t>Hřebík je </a:t>
            </a:r>
            <a:r>
              <a:rPr lang="cs-CZ" sz="3200" b="1" dirty="0" smtClean="0">
                <a:solidFill>
                  <a:srgbClr val="C00000"/>
                </a:solidFill>
              </a:rPr>
              <a:t>zatloukán</a:t>
            </a:r>
            <a:r>
              <a:rPr lang="cs-CZ" sz="3200" b="1" dirty="0" smtClean="0"/>
              <a:t> Milanem.</a:t>
            </a:r>
            <a:endParaRPr lang="cs-CZ" sz="4000" b="1" i="1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SLOVESNÝ VID</a:t>
            </a:r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VID NEDOKONAVÝ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schopnost slovesa vyjádřit děj časově</a:t>
            </a:r>
          </a:p>
          <a:p>
            <a:pPr>
              <a:buClr>
                <a:schemeClr val="tx1"/>
              </a:buClr>
              <a:buNone/>
            </a:pPr>
            <a:r>
              <a:rPr lang="cs-CZ" sz="2800" dirty="0" smtClean="0"/>
              <a:t>   neohraničený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děj probíhající (ne začátek, ne konec)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všechny tři časy (čtu, četl jsem, budu číst)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VID DOKONAVÝ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schopnost slovesa vyjádřit děj časově </a:t>
            </a:r>
          </a:p>
          <a:p>
            <a:pPr>
              <a:buClr>
                <a:schemeClr val="tx1"/>
              </a:buClr>
              <a:buNone/>
            </a:pPr>
            <a:r>
              <a:rPr lang="cs-CZ" sz="2800" dirty="0" smtClean="0"/>
              <a:t>  ohraničený (začátek a konec)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minulý a budoucí čas (přečetl jsem, přečtu)</a:t>
            </a:r>
          </a:p>
          <a:p>
            <a:pPr>
              <a:buClr>
                <a:schemeClr val="tx1"/>
              </a:buClr>
              <a:buNone/>
            </a:pPr>
            <a:endParaRPr lang="cs-CZ" sz="2800" dirty="0" smtClean="0"/>
          </a:p>
          <a:p>
            <a:pPr>
              <a:buNone/>
            </a:pPr>
            <a:endParaRPr lang="cs-CZ" sz="4400" b="1" i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4000" b="1" i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3200" b="1" i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Urči </a:t>
            </a:r>
            <a:r>
              <a:rPr lang="cs-CZ" i="1" smtClean="0">
                <a:solidFill>
                  <a:srgbClr val="C00000"/>
                </a:solidFill>
              </a:rPr>
              <a:t>slovesné kategorie.</a:t>
            </a:r>
            <a:endParaRPr lang="cs-CZ" i="1" dirty="0">
              <a:solidFill>
                <a:srgbClr val="C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1124744"/>
          <a:ext cx="7632848" cy="489654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08212"/>
                <a:gridCol w="1908212"/>
                <a:gridCol w="1908212"/>
                <a:gridCol w="1908212"/>
              </a:tblGrid>
              <a:tr h="6995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skáče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zívej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uvařili</a:t>
                      </a:r>
                      <a:endParaRPr lang="cs-CZ" sz="3200" dirty="0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osoba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číslo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způsob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čas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rod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vid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/>
          <a:lstStyle/>
          <a:p>
            <a:pPr>
              <a:buNone/>
            </a:pPr>
            <a:r>
              <a:rPr lang="cs-CZ" i="1" smtClean="0">
                <a:solidFill>
                  <a:srgbClr val="C00000"/>
                </a:solidFill>
              </a:rPr>
              <a:t>Řešení.</a:t>
            </a:r>
            <a:endParaRPr lang="cs-CZ" i="1" dirty="0">
              <a:solidFill>
                <a:srgbClr val="C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1124744"/>
          <a:ext cx="7632848" cy="489654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08212"/>
                <a:gridCol w="1908212"/>
                <a:gridCol w="1908212"/>
                <a:gridCol w="1908212"/>
              </a:tblGrid>
              <a:tr h="6995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skáče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zívej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uvařili</a:t>
                      </a:r>
                      <a:endParaRPr lang="cs-CZ" sz="3200" dirty="0"/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osoba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3.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2.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3.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číslo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C00000"/>
                          </a:solidFill>
                        </a:rPr>
                        <a:t>jedn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C00000"/>
                          </a:solidFill>
                        </a:rPr>
                        <a:t>jedn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mn.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způsob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oznam.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rozkaz.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oznam.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čas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přít.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-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min.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rod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činný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činný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činný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99507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vid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C00000"/>
                          </a:solidFill>
                        </a:rPr>
                        <a:t>nedok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C00000"/>
                          </a:solidFill>
                        </a:rPr>
                        <a:t>nedok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dok.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5472608"/>
          </a:xfrm>
        </p:spPr>
        <p:txBody>
          <a:bodyPr/>
          <a:lstStyle/>
          <a:p>
            <a:pPr>
              <a:buNone/>
            </a:pPr>
            <a:r>
              <a:rPr lang="cs-CZ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Ilustrace:</a:t>
            </a:r>
          </a:p>
          <a:p>
            <a:pPr>
              <a:buNone/>
            </a:pPr>
            <a:r>
              <a:rPr lang="cs-CZ" i="1" smtClean="0">
                <a:hlinkClick r:id="rId2"/>
              </a:rPr>
              <a:t>www.office.microsoft.com</a:t>
            </a:r>
            <a:endParaRPr lang="cs-CZ" i="1" smtClean="0"/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i="1" smtClean="0"/>
              <a:t>Základní mluvnice českého jazyka</a:t>
            </a:r>
            <a:r>
              <a:rPr lang="cs-CZ" smtClean="0"/>
              <a:t>. Praha: SPN pedagogické nakladatelství, akciová společnost, 2004. ISBN 80-7235-018-8.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 </a:t>
            </a:r>
            <a:r>
              <a:rPr lang="cs-CZ" i="1" smtClean="0"/>
              <a:t>Klíč k češtině</a:t>
            </a:r>
            <a:r>
              <a:rPr lang="cs-CZ" smtClean="0"/>
              <a:t>: </a:t>
            </a:r>
            <a:r>
              <a:rPr lang="cs-CZ" i="1" smtClean="0"/>
              <a:t>aneb Na češtinu od lesa</a:t>
            </a:r>
            <a:r>
              <a:rPr lang="cs-CZ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9"/>
            <a:ext cx="8229600" cy="5256584"/>
          </a:xfrm>
        </p:spPr>
        <p:txBody>
          <a:bodyPr/>
          <a:lstStyle/>
          <a:p>
            <a:pPr>
              <a:buNone/>
            </a:pPr>
            <a:r>
              <a:rPr lang="cs-CZ" i="1" smtClean="0"/>
              <a:t>Český jazyk</a:t>
            </a:r>
            <a:r>
              <a:rPr lang="cs-CZ" smtClean="0"/>
              <a:t>: </a:t>
            </a:r>
            <a:r>
              <a:rPr lang="cs-CZ" i="1" smtClean="0"/>
              <a:t>Přehled učiva základní školy</a:t>
            </a:r>
            <a:r>
              <a:rPr lang="cs-CZ" smtClean="0"/>
              <a:t>. Praha: Nakladatelství Fortuna, 2000. ISBN 80-7168-527-5.</a:t>
            </a:r>
          </a:p>
          <a:p>
            <a:pPr>
              <a:buNone/>
            </a:pPr>
            <a:r>
              <a:rPr lang="cs-CZ" i="1" smtClean="0"/>
              <a:t>Kuna nese nanuk</a:t>
            </a:r>
            <a:r>
              <a:rPr lang="cs-CZ" smtClean="0"/>
              <a:t>: </a:t>
            </a:r>
            <a:r>
              <a:rPr lang="cs-CZ" i="1" smtClean="0"/>
              <a:t>aneb zábavná cvičení z češtiny</a:t>
            </a:r>
            <a:r>
              <a:rPr lang="cs-CZ" smtClean="0"/>
              <a:t>. Praha: Albatros nakladatelství, a. s., právní nástupce, 2008. ISBN 978-80-00-02126-3</a:t>
            </a:r>
          </a:p>
          <a:p>
            <a:pPr>
              <a:buNone/>
            </a:pPr>
            <a:r>
              <a:rPr lang="cs-CZ" smtClean="0"/>
              <a:t> </a:t>
            </a:r>
          </a:p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Žáci získají přehled o slovesných kategoriích.</a:t>
            </a:r>
          </a:p>
          <a:p>
            <a:pPr>
              <a:buNone/>
            </a:pPr>
            <a:r>
              <a:rPr lang="cs-CZ" smtClean="0"/>
              <a:t>Tyto kategorie u daných sloves určí.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165</TotalTime>
  <Words>519</Words>
  <Application>Microsoft Office PowerPoint</Application>
  <PresentationFormat>Předvádění na obrazovce (4:3)</PresentationFormat>
  <Paragraphs>166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SLOVESA</vt:lpstr>
      <vt:lpstr>SLOVESA</vt:lpstr>
      <vt:lpstr>URČUJEME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28</cp:revision>
  <dcterms:created xsi:type="dcterms:W3CDTF">2012-01-12T15:05:56Z</dcterms:created>
  <dcterms:modified xsi:type="dcterms:W3CDTF">2012-02-27T07:52:59Z</dcterms:modified>
</cp:coreProperties>
</file>