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69" r:id="rId3"/>
    <p:sldId id="270" r:id="rId4"/>
    <p:sldId id="271" r:id="rId5"/>
    <p:sldId id="272" r:id="rId6"/>
    <p:sldId id="273" r:id="rId7"/>
    <p:sldId id="276" r:id="rId8"/>
    <p:sldId id="277" r:id="rId9"/>
    <p:sldId id="274" r:id="rId10"/>
    <p:sldId id="279" r:id="rId11"/>
    <p:sldId id="281" r:id="rId12"/>
    <p:sldId id="280" r:id="rId13"/>
    <p:sldId id="268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F82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45" autoAdjust="0"/>
    <p:restoredTop sz="94660"/>
  </p:normalViewPr>
  <p:slideViewPr>
    <p:cSldViewPr>
      <p:cViewPr varScale="1">
        <p:scale>
          <a:sx n="68" d="100"/>
          <a:sy n="68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colorful3" csCatId="colorful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VY_32_ INOVACE_ 03_ PŘÍRODOVĚDA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OBRATLOVCI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ScaleX="18727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7781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87623" custScaleY="89017" custLinFactY="29402" custLinFactNeighborX="1134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831D5934-05F1-42D8-835F-28B6109E5D1B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2A21A795-A07A-4AEA-9D41-07F02524E0D4}" type="presOf" srcId="{D14199FD-C0E7-4C1B-9738-0FA9E56F2803}" destId="{E915DD33-C422-48D7-A147-9DF518074CD6}" srcOrd="0" destOrd="0" presId="urn:microsoft.com/office/officeart/2005/8/layout/pyramid2"/>
    <dgm:cxn modelId="{17DE3373-B5FD-4270-92C3-CE5FDA4E24A1}" type="presOf" srcId="{4998EED1-9AAF-4045-BAC6-AA54B1A3E015}" destId="{6E27EA9C-C67C-450A-8A3C-DF1F4862AEAB}" srcOrd="0" destOrd="0" presId="urn:microsoft.com/office/officeart/2005/8/layout/pyramid2"/>
    <dgm:cxn modelId="{5BA99BEE-1A20-48B0-B26A-191B41E5BCCD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128101D4-FC08-4D60-8662-C77D90BB14CB}" type="presParOf" srcId="{E915DD33-C422-48D7-A147-9DF518074CD6}" destId="{AA8D1857-C2BD-4E9B-945E-6C696E0FAF33}" srcOrd="0" destOrd="0" presId="urn:microsoft.com/office/officeart/2005/8/layout/pyramid2"/>
    <dgm:cxn modelId="{59C6E8CF-99D5-416C-92DD-014980306108}" type="presParOf" srcId="{E915DD33-C422-48D7-A147-9DF518074CD6}" destId="{3BAA9B1B-BFD6-4CA9-90A9-730241A0D9F7}" srcOrd="1" destOrd="0" presId="urn:microsoft.com/office/officeart/2005/8/layout/pyramid2"/>
    <dgm:cxn modelId="{33500BC5-09CB-45BC-923B-14E040285BCB}" type="presParOf" srcId="{3BAA9B1B-BFD6-4CA9-90A9-730241A0D9F7}" destId="{908BA98C-A95B-4D99-AB45-D03C9BA08086}" srcOrd="0" destOrd="0" presId="urn:microsoft.com/office/officeart/2005/8/layout/pyramid2"/>
    <dgm:cxn modelId="{130BE323-CA6C-4232-BE09-33EA2F2649B0}" type="presParOf" srcId="{3BAA9B1B-BFD6-4CA9-90A9-730241A0D9F7}" destId="{259FFE0E-3104-4C28-90A5-34C9081B2D21}" srcOrd="1" destOrd="0" presId="urn:microsoft.com/office/officeart/2005/8/layout/pyramid2"/>
    <dgm:cxn modelId="{414F2A7D-073E-46C6-BC9E-1F6AC56FBCD4}" type="presParOf" srcId="{3BAA9B1B-BFD6-4CA9-90A9-730241A0D9F7}" destId="{ED2230FF-1096-48BA-B691-CB70E3195D4E}" srcOrd="2" destOrd="0" presId="urn:microsoft.com/office/officeart/2005/8/layout/pyramid2"/>
    <dgm:cxn modelId="{CCD950AB-F0E4-48BD-B77D-3E4E755EB07E}" type="presParOf" srcId="{3BAA9B1B-BFD6-4CA9-90A9-730241A0D9F7}" destId="{73724FA6-330F-43B7-BA60-483C4E413C56}" srcOrd="3" destOrd="0" presId="urn:microsoft.com/office/officeart/2005/8/layout/pyramid2"/>
    <dgm:cxn modelId="{5F37C248-5F64-4BFC-822E-A584CEEE783F}" type="presParOf" srcId="{3BAA9B1B-BFD6-4CA9-90A9-730241A0D9F7}" destId="{6E27EA9C-C67C-450A-8A3C-DF1F4862AEAB}" srcOrd="4" destOrd="0" presId="urn:microsoft.com/office/officeart/2005/8/layout/pyramid2"/>
    <dgm:cxn modelId="{9A60443F-A2BB-4537-AC7B-D59F9F21B703}" type="presParOf" srcId="{3BAA9B1B-BFD6-4CA9-90A9-730241A0D9F7}" destId="{17B3546A-C897-435D-919C-1F74B4E8CF45}" srcOrd="5" destOrd="0" presId="urn:microsoft.com/office/officeart/2005/8/layout/pyramid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06520C-5F49-46CB-927E-278F908A294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A74C59-2550-4383-9298-335F461676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A74C59-2550-4383-9298-335F46167603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ndAc>
      <p:stSnd>
        <p:snd r:embed="rId1" name="coin.wav" builtIn="1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D3E65-34D9-4442-BFBE-7F91564D04E5}" type="datetimeFigureOut">
              <a:rPr lang="cs-CZ" smtClean="0"/>
              <a:pPr/>
              <a:t>25.1.2012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4EF29-CC06-4FD8-B937-1FE7FB011C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ndAc>
      <p:stSnd>
        <p:snd r:embed="rId13" name="coin.wav" builtIn="1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71472" y="1785926"/>
          <a:ext cx="8143932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500430" y="4429132"/>
            <a:ext cx="3143272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OBRATLOVCI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  <a:solidFill>
            <a:srgbClr val="7CF828"/>
          </a:solidFill>
        </p:spPr>
        <p:txBody>
          <a:bodyPr>
            <a:normAutofit lnSpcReduction="10000"/>
          </a:bodyPr>
          <a:lstStyle/>
          <a:p>
            <a:r>
              <a:rPr lang="cs-CZ" b="1" dirty="0" smtClean="0"/>
              <a:t>OVĚŘENÍ VE VÝUCE:    </a:t>
            </a:r>
            <a:r>
              <a:rPr lang="cs-CZ" dirty="0" smtClean="0"/>
              <a:t> 15.9.2011</a:t>
            </a:r>
          </a:p>
          <a:p>
            <a:r>
              <a:rPr lang="cs-CZ" b="1" dirty="0" smtClean="0"/>
              <a:t>PŘEDMĚT:</a:t>
            </a:r>
            <a:r>
              <a:rPr lang="cs-CZ" dirty="0" smtClean="0"/>
              <a:t> Přírodověda         </a:t>
            </a:r>
            <a:r>
              <a:rPr lang="cs-CZ" b="1" dirty="0" smtClean="0"/>
              <a:t>ROČNÍK:</a:t>
            </a:r>
            <a:r>
              <a:rPr lang="cs-CZ" dirty="0" smtClean="0"/>
              <a:t> 5.</a:t>
            </a:r>
            <a:endParaRPr lang="cs-CZ" b="1" dirty="0" smtClean="0"/>
          </a:p>
          <a:p>
            <a:r>
              <a:rPr lang="cs-CZ" b="1" dirty="0" smtClean="0"/>
              <a:t>KLÍČOVÁ SLOVA: </a:t>
            </a:r>
            <a:r>
              <a:rPr lang="cs-CZ" dirty="0" smtClean="0"/>
              <a:t>živočich, třídění živočichů, obratlovci, ryby, obojživelníci, plazi, ptáci, savci</a:t>
            </a:r>
          </a:p>
          <a:p>
            <a:r>
              <a:rPr lang="cs-CZ" b="1" dirty="0" smtClean="0"/>
              <a:t>ANOTACE: </a:t>
            </a:r>
            <a:r>
              <a:rPr lang="cs-CZ" dirty="0" smtClean="0"/>
              <a:t>DUM uceluje poznatky žáků o třídění živočichů podle společných znaků. Upevňuje poznatky o stavbě těla i o životě ryb a obojživelníků. Vede k porovnání jejich vývoje.</a:t>
            </a:r>
            <a:endParaRPr lang="cs-CZ" b="1" dirty="0" smtClean="0"/>
          </a:p>
          <a:p>
            <a:endParaRPr lang="cs-CZ" b="1" dirty="0"/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Živočichové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r>
              <a:rPr lang="cs-CZ" dirty="0" smtClean="0"/>
              <a:t>Umí se pohybovat z místa na místo.</a:t>
            </a:r>
          </a:p>
          <a:p>
            <a:r>
              <a:rPr lang="cs-CZ" dirty="0" smtClean="0"/>
              <a:t>Živí se pouze rostlinami.</a:t>
            </a:r>
          </a:p>
          <a:p>
            <a:r>
              <a:rPr lang="cs-CZ" dirty="0" smtClean="0"/>
              <a:t>Všichni mají čtyři končetiny.</a:t>
            </a:r>
          </a:p>
          <a:p>
            <a:r>
              <a:rPr lang="cs-CZ" dirty="0" smtClean="0"/>
              <a:t>Nepotřebují ke svému životu neživou přírodu.</a:t>
            </a:r>
          </a:p>
          <a:p>
            <a:r>
              <a:rPr lang="cs-CZ" dirty="0" smtClean="0"/>
              <a:t>Pohyb živočichům umožňuje získávat potravu i uniknout před nebezpečím. </a:t>
            </a:r>
          </a:p>
          <a:p>
            <a:r>
              <a:rPr lang="cs-CZ" dirty="0" smtClean="0"/>
              <a:t>Všichni mají stejný tvar těla i způsob života.</a:t>
            </a:r>
          </a:p>
          <a:p>
            <a:r>
              <a:rPr lang="cs-CZ" dirty="0" smtClean="0"/>
              <a:t> Vodní živočichové nepotřebují kyslík.</a:t>
            </a: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714348" y="428604"/>
            <a:ext cx="7715304" cy="857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Je to pravda? Zdůvodni.</a:t>
            </a:r>
            <a:endParaRPr lang="cs-CZ" sz="5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cs-CZ" b="1" dirty="0" smtClean="0"/>
              <a:t>Třídění živočichů</a:t>
            </a:r>
            <a:endParaRPr lang="cs-CZ" b="1" dirty="0"/>
          </a:p>
        </p:txBody>
      </p:sp>
      <p:sp>
        <p:nvSpPr>
          <p:cNvPr id="4" name="Elipsa 3"/>
          <p:cNvSpPr/>
          <p:nvPr/>
        </p:nvSpPr>
        <p:spPr>
          <a:xfrm>
            <a:off x="928662" y="1714488"/>
            <a:ext cx="3286148" cy="1143008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Podle způsobu získávání potravy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142976" y="4286256"/>
            <a:ext cx="2928958" cy="1214446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Podle stavby těla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cxnSp>
        <p:nvCxnSpPr>
          <p:cNvPr id="8" name="Přímá spojovací šipka 7"/>
          <p:cNvCxnSpPr>
            <a:endCxn id="15" idx="1"/>
          </p:cNvCxnSpPr>
          <p:nvPr/>
        </p:nvCxnSpPr>
        <p:spPr>
          <a:xfrm flipV="1">
            <a:off x="4143372" y="1678769"/>
            <a:ext cx="1285884" cy="392909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šipka 9"/>
          <p:cNvCxnSpPr>
            <a:stCxn id="4" idx="6"/>
            <a:endCxn id="16" idx="1"/>
          </p:cNvCxnSpPr>
          <p:nvPr/>
        </p:nvCxnSpPr>
        <p:spPr>
          <a:xfrm>
            <a:off x="4214810" y="2285992"/>
            <a:ext cx="1643074" cy="357190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>
            <a:off x="4143372" y="2500306"/>
            <a:ext cx="1357322" cy="785818"/>
          </a:xfrm>
          <a:prstGeom prst="straightConnector1">
            <a:avLst/>
          </a:prstGeom>
          <a:ln w="28575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aoblený obdélník 14"/>
          <p:cNvSpPr/>
          <p:nvPr/>
        </p:nvSpPr>
        <p:spPr>
          <a:xfrm>
            <a:off x="5429256" y="1285860"/>
            <a:ext cx="1857388" cy="785818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Zaoblený obdélník 15"/>
          <p:cNvSpPr/>
          <p:nvPr/>
        </p:nvSpPr>
        <p:spPr>
          <a:xfrm>
            <a:off x="5857884" y="2285992"/>
            <a:ext cx="1928826" cy="7143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5500694" y="3143248"/>
            <a:ext cx="1857388" cy="71438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5572132" y="1500174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Masožravci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00760" y="2428868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Býložravci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715008" y="3286124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Všežravci</a:t>
            </a:r>
            <a:endParaRPr lang="cs-CZ" sz="2000" b="1" dirty="0"/>
          </a:p>
        </p:txBody>
      </p:sp>
      <p:cxnSp>
        <p:nvCxnSpPr>
          <p:cNvPr id="24" name="Přímá spojovací šipka 23"/>
          <p:cNvCxnSpPr/>
          <p:nvPr/>
        </p:nvCxnSpPr>
        <p:spPr>
          <a:xfrm flipV="1">
            <a:off x="4000496" y="4643446"/>
            <a:ext cx="1428760" cy="7143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šipka 25"/>
          <p:cNvCxnSpPr>
            <a:stCxn id="5" idx="6"/>
          </p:cNvCxnSpPr>
          <p:nvPr/>
        </p:nvCxnSpPr>
        <p:spPr>
          <a:xfrm>
            <a:off x="4071934" y="4893479"/>
            <a:ext cx="1071570" cy="464347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aoblený obdélník 26"/>
          <p:cNvSpPr/>
          <p:nvPr/>
        </p:nvSpPr>
        <p:spPr>
          <a:xfrm>
            <a:off x="5429256" y="4429132"/>
            <a:ext cx="1714512" cy="5715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Zaoblený obdélník 27"/>
          <p:cNvSpPr/>
          <p:nvPr/>
        </p:nvSpPr>
        <p:spPr>
          <a:xfrm>
            <a:off x="5143504" y="5214950"/>
            <a:ext cx="1714512" cy="5715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extovéPole 28"/>
          <p:cNvSpPr txBox="1"/>
          <p:nvPr/>
        </p:nvSpPr>
        <p:spPr>
          <a:xfrm>
            <a:off x="5572132" y="457200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BEZOBRATLÍ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5214942" y="528638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OBRATLOVCI</a:t>
            </a:r>
            <a:endParaRPr lang="cs-CZ" sz="2000" b="1" dirty="0"/>
          </a:p>
        </p:txBody>
      </p:sp>
      <p:sp>
        <p:nvSpPr>
          <p:cNvPr id="31" name="Zaoblený obdélník 30"/>
          <p:cNvSpPr/>
          <p:nvPr/>
        </p:nvSpPr>
        <p:spPr>
          <a:xfrm>
            <a:off x="1285852" y="5786454"/>
            <a:ext cx="7215238" cy="500066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ysClr val="windowText" lastClr="000000"/>
                </a:solidFill>
              </a:rPr>
              <a:t>Živočichové, kteří mají páteř. Ta je složena z jednotlivých obratlů.</a:t>
            </a:r>
            <a:endParaRPr lang="cs-CZ" sz="20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15" grpId="0" animBg="1"/>
      <p:bldP spid="16" grpId="0" animBg="1"/>
      <p:bldP spid="17" grpId="0" animBg="1"/>
      <p:bldP spid="20" grpId="0" build="allAtOnce"/>
      <p:bldP spid="21" grpId="0" build="allAtOnce"/>
      <p:bldP spid="22" grpId="0" build="allAtOnce"/>
      <p:bldP spid="27" grpId="0" animBg="1"/>
      <p:bldP spid="28" grpId="0" animBg="1"/>
      <p:bldP spid="29" grpId="0" build="allAtOnce"/>
      <p:bldP spid="30" grpId="0" build="allAtOnce"/>
      <p:bldP spid="31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třídíme obratlovce? </a:t>
            </a:r>
            <a:endParaRPr lang="cs-CZ" b="1" dirty="0"/>
          </a:p>
        </p:txBody>
      </p:sp>
      <p:pic>
        <p:nvPicPr>
          <p:cNvPr id="15" name="Zástupný symbol pro obsah 14" descr="DSC0025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9962" t="13283" r="1295" b="8494"/>
          <a:stretch>
            <a:fillRect/>
          </a:stretch>
        </p:blipFill>
        <p:spPr>
          <a:xfrm rot="5400000">
            <a:off x="130190" y="2798712"/>
            <a:ext cx="3025703" cy="2000264"/>
          </a:xfrm>
          <a:prstGeom prst="round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Zaoblený obdélník 4"/>
          <p:cNvSpPr/>
          <p:nvPr/>
        </p:nvSpPr>
        <p:spPr>
          <a:xfrm>
            <a:off x="500034" y="1285860"/>
            <a:ext cx="1500198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43108" y="1285860"/>
            <a:ext cx="1857388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14810" y="1285860"/>
            <a:ext cx="1357322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786446" y="1285860"/>
            <a:ext cx="1285884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7286644" y="1285860"/>
            <a:ext cx="1285884" cy="571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4348" y="1428736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RYBY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285984" y="1428736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OBOJŽIVELNÍCI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286248" y="1428736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PLAZI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857884" y="1428736"/>
            <a:ext cx="1071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PTÁCI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500958" y="1357298"/>
            <a:ext cx="1000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SAVCI</a:t>
            </a:r>
          </a:p>
          <a:p>
            <a:endParaRPr lang="cs-CZ" dirty="0"/>
          </a:p>
        </p:txBody>
      </p:sp>
      <p:pic>
        <p:nvPicPr>
          <p:cNvPr id="16" name="Obrázek 15" descr="DSC0455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2214554"/>
            <a:ext cx="3619525" cy="3071834"/>
          </a:xfrm>
          <a:prstGeom prst="round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17" name="Obrázek 16" descr="DSC01639.JPG"/>
          <p:cNvPicPr>
            <a:picLocks noChangeAspect="1"/>
          </p:cNvPicPr>
          <p:nvPr/>
        </p:nvPicPr>
        <p:blipFill>
          <a:blip r:embed="rId5" cstate="print"/>
          <a:srcRect l="26562" t="17708" r="18750" b="20833"/>
          <a:stretch>
            <a:fillRect/>
          </a:stretch>
        </p:blipFill>
        <p:spPr>
          <a:xfrm>
            <a:off x="1571604" y="4286256"/>
            <a:ext cx="2457952" cy="2071702"/>
          </a:xfrm>
          <a:prstGeom prst="round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18" name="Obrázek 17" descr="IMG_0003.JPG"/>
          <p:cNvPicPr>
            <a:picLocks noChangeAspect="1"/>
          </p:cNvPicPr>
          <p:nvPr/>
        </p:nvPicPr>
        <p:blipFill>
          <a:blip r:embed="rId6"/>
          <a:srcRect l="29400" t="20703" r="21161" b="561"/>
          <a:stretch>
            <a:fillRect/>
          </a:stretch>
        </p:blipFill>
        <p:spPr>
          <a:xfrm>
            <a:off x="6572264" y="2214554"/>
            <a:ext cx="2093300" cy="3071834"/>
          </a:xfrm>
          <a:prstGeom prst="round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pic>
        <p:nvPicPr>
          <p:cNvPr id="19" name="Obrázek 18" descr="DSC06688.JPG"/>
          <p:cNvPicPr>
            <a:picLocks noChangeAspect="1"/>
          </p:cNvPicPr>
          <p:nvPr/>
        </p:nvPicPr>
        <p:blipFill>
          <a:blip r:embed="rId7" cstate="print"/>
          <a:srcRect l="3125" t="34375" b="8333"/>
          <a:stretch>
            <a:fillRect/>
          </a:stretch>
        </p:blipFill>
        <p:spPr>
          <a:xfrm>
            <a:off x="4143372" y="4286256"/>
            <a:ext cx="3857652" cy="2071702"/>
          </a:xfrm>
          <a:prstGeom prst="round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 build="allAtOnce"/>
      <p:bldP spid="13" grpId="0" build="allAtOnce"/>
      <p:bldP spid="14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poznáš rybu?</a:t>
            </a:r>
            <a:endParaRPr lang="cs-CZ" b="1" dirty="0"/>
          </a:p>
        </p:txBody>
      </p:sp>
      <p:pic>
        <p:nvPicPr>
          <p:cNvPr id="4" name="Zástupný symbol pro obsah 3" descr="DSC0668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81" t="30936"/>
          <a:stretch>
            <a:fillRect/>
          </a:stretch>
        </p:blipFill>
        <p:spPr>
          <a:xfrm>
            <a:off x="1643042" y="2500306"/>
            <a:ext cx="6017704" cy="3125791"/>
          </a:xfrm>
          <a:prstGeom prst="ellipse">
            <a:avLst/>
          </a:prstGeom>
        </p:spPr>
      </p:pic>
      <p:sp>
        <p:nvSpPr>
          <p:cNvPr id="5" name="Obláček 4"/>
          <p:cNvSpPr/>
          <p:nvPr/>
        </p:nvSpPr>
        <p:spPr>
          <a:xfrm>
            <a:off x="5500694" y="857232"/>
            <a:ext cx="3143272" cy="1857388"/>
          </a:xfrm>
          <a:prstGeom prst="cloudCallout">
            <a:avLst>
              <a:gd name="adj1" fmla="val 10560"/>
              <a:gd name="adj2" fmla="val 1072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Jsem vodní živočich. Moje teplota je závislá na teplotě vody. </a:t>
            </a:r>
            <a:endParaRPr lang="cs-CZ" sz="2000" b="1" dirty="0"/>
          </a:p>
        </p:txBody>
      </p:sp>
      <p:sp>
        <p:nvSpPr>
          <p:cNvPr id="6" name="Obláček 5"/>
          <p:cNvSpPr/>
          <p:nvPr/>
        </p:nvSpPr>
        <p:spPr>
          <a:xfrm>
            <a:off x="571472" y="1214422"/>
            <a:ext cx="4500594" cy="1500198"/>
          </a:xfrm>
          <a:prstGeom prst="cloudCallout">
            <a:avLst>
              <a:gd name="adj1" fmla="val 88569"/>
              <a:gd name="adj2" fmla="val 850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K pohybu mi slouží silný ocas zakončený ploutví. Ostatní ploutve udržují moji  rovnováhu. </a:t>
            </a:r>
            <a:endParaRPr lang="cs-CZ" sz="2000" b="1" dirty="0"/>
          </a:p>
        </p:txBody>
      </p:sp>
      <p:sp>
        <p:nvSpPr>
          <p:cNvPr id="7" name="Obláček 6"/>
          <p:cNvSpPr/>
          <p:nvPr/>
        </p:nvSpPr>
        <p:spPr>
          <a:xfrm>
            <a:off x="5214942" y="5072074"/>
            <a:ext cx="3429024" cy="1000132"/>
          </a:xfrm>
          <a:prstGeom prst="cloudCallout">
            <a:avLst>
              <a:gd name="adj1" fmla="val 10767"/>
              <a:gd name="adj2" fmla="val -1439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Tělo mám pokryté šupinami. </a:t>
            </a:r>
            <a:endParaRPr lang="cs-CZ" sz="2000" b="1" dirty="0"/>
          </a:p>
        </p:txBody>
      </p:sp>
      <p:sp>
        <p:nvSpPr>
          <p:cNvPr id="8" name="Obláček 7"/>
          <p:cNvSpPr/>
          <p:nvPr/>
        </p:nvSpPr>
        <p:spPr>
          <a:xfrm>
            <a:off x="928662" y="4643446"/>
            <a:ext cx="2857520" cy="1643074"/>
          </a:xfrm>
          <a:prstGeom prst="cloudCallout">
            <a:avLst>
              <a:gd name="adj1" fmla="val 166098"/>
              <a:gd name="adj2" fmla="val -6844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Žábrami dýchám kyslík rozpuštěný  ve vodě.</a:t>
            </a:r>
            <a:endParaRPr lang="cs-CZ" sz="2000" b="1" dirty="0"/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 neúplné věty: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r>
              <a:rPr lang="cs-CZ" dirty="0" smtClean="0"/>
              <a:t>Ryby se vyvíjejí z _________ . </a:t>
            </a:r>
          </a:p>
          <a:p>
            <a:r>
              <a:rPr lang="cs-CZ" dirty="0" smtClean="0"/>
              <a:t>Samice vypouštějí do vody ________ a samci _________ . </a:t>
            </a:r>
          </a:p>
          <a:p>
            <a:r>
              <a:rPr lang="cs-CZ" dirty="0" smtClean="0"/>
              <a:t>Z části jiker se vylíhnou malé rybky, kterým se říká __________ . Ostatní jsou ________ pro jiné živočichy.</a:t>
            </a:r>
          </a:p>
          <a:p>
            <a:r>
              <a:rPr lang="cs-CZ" dirty="0" smtClean="0"/>
              <a:t>Ryby, které žijí v moři se nazývají __________ .</a:t>
            </a:r>
          </a:p>
          <a:p>
            <a:r>
              <a:rPr lang="cs-CZ" dirty="0" smtClean="0"/>
              <a:t>Rybám v naší republice říkáme ___________ . 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500034" y="5643578"/>
            <a:ext cx="1071570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vajíček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1643042" y="5643578"/>
            <a:ext cx="1571636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sladkovodní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286116" y="5643578"/>
            <a:ext cx="857256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jikry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14810" y="5643578"/>
            <a:ext cx="1071570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mořské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357818" y="5643578"/>
            <a:ext cx="857256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mlíčí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286512" y="5643578"/>
            <a:ext cx="1000132" cy="5000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plůdek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7358082" y="5643578"/>
            <a:ext cx="1214446" cy="50004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potravou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cs-CZ" b="1" dirty="0" smtClean="0"/>
              <a:t>Ryby sladkovodní      Ryby mořské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714348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kapr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1214414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koník mořský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1714480" y="5357826"/>
            <a:ext cx="1357322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mečoun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2500298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štika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3143240" y="5357826"/>
            <a:ext cx="1357322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makrela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786182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pstruh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4286248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klaun očkatý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072066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cejn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643570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úhoř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6143636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tuňák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643702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sumec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215206" y="5357826"/>
            <a:ext cx="1214446" cy="71438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ysClr val="windowText" lastClr="000000"/>
                </a:solidFill>
              </a:rPr>
              <a:t>treska</a:t>
            </a:r>
            <a:endParaRPr lang="cs-CZ" sz="2400" b="1" dirty="0">
              <a:solidFill>
                <a:sysClr val="windowText" lastClr="000000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3" name="coin.wav" builtIn="1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Zástupný symbol pro obsah 10" descr="DSC0003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28692" t="947" r="6199" b="20133"/>
          <a:stretch>
            <a:fillRect/>
          </a:stretch>
        </p:blipFill>
        <p:spPr>
          <a:xfrm>
            <a:off x="2786050" y="2000240"/>
            <a:ext cx="3500462" cy="3182238"/>
          </a:xfrm>
          <a:prstGeom prst="ellipse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poznáš obojživelníka?</a:t>
            </a:r>
            <a:endParaRPr lang="cs-CZ" b="1" dirty="0"/>
          </a:p>
        </p:txBody>
      </p:sp>
      <p:sp>
        <p:nvSpPr>
          <p:cNvPr id="4" name="Obláček 3"/>
          <p:cNvSpPr/>
          <p:nvPr/>
        </p:nvSpPr>
        <p:spPr>
          <a:xfrm>
            <a:off x="5715008" y="2071678"/>
            <a:ext cx="2928958" cy="1285884"/>
          </a:xfrm>
          <a:prstGeom prst="cloudCallout">
            <a:avLst>
              <a:gd name="adj1" fmla="val -52938"/>
              <a:gd name="adj2" fmla="val 77817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Jako dospělec žiji na souši a dýchám plícemi. 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6" name="Obláček 5"/>
          <p:cNvSpPr/>
          <p:nvPr/>
        </p:nvSpPr>
        <p:spPr>
          <a:xfrm>
            <a:off x="5000628" y="4143380"/>
            <a:ext cx="3571900" cy="1857388"/>
          </a:xfrm>
          <a:prstGeom prst="cloudCallout">
            <a:avLst>
              <a:gd name="adj1" fmla="val -57573"/>
              <a:gd name="adj2" fmla="val -2838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Vajíčka kladu do vody. Moje larvy zde žijí a dýchají žábrami.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357158" y="1214422"/>
            <a:ext cx="3929090" cy="2000264"/>
          </a:xfrm>
          <a:prstGeom prst="cloudCallout">
            <a:avLst>
              <a:gd name="adj1" fmla="val 28636"/>
              <a:gd name="adj2" fmla="val 85006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Živím se drobnými živočichy, hlavně měkkýši, pavoukovci a hmyzem. Lovím večer a v noci.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42910" y="4500570"/>
            <a:ext cx="2571768" cy="1571636"/>
          </a:xfrm>
          <a:prstGeom prst="cloudCallout">
            <a:avLst>
              <a:gd name="adj1" fmla="val 87802"/>
              <a:gd name="adj2" fmla="val -4905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Moje tělesná teplota se mění podle teploty okolí.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6" grpId="0" build="allAtOnce" animBg="1"/>
      <p:bldP spid="8" grpId="0" build="allAtOnce" animBg="1"/>
      <p:bldP spid="9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Přiřadíš popis ke správnému obojživelníkovi?</a:t>
            </a:r>
            <a:endParaRPr lang="cs-CZ" b="1" dirty="0"/>
          </a:p>
        </p:txBody>
      </p:sp>
      <p:sp>
        <p:nvSpPr>
          <p:cNvPr id="4" name="Zaoblený obdélník 3"/>
          <p:cNvSpPr/>
          <p:nvPr/>
        </p:nvSpPr>
        <p:spPr>
          <a:xfrm>
            <a:off x="571472" y="1500174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SKOKAN</a:t>
            </a:r>
            <a:endParaRPr lang="cs-CZ" sz="2800" b="1" dirty="0"/>
          </a:p>
        </p:txBody>
      </p:sp>
      <p:sp>
        <p:nvSpPr>
          <p:cNvPr id="5" name="Zaoblený obdélník 4"/>
          <p:cNvSpPr/>
          <p:nvPr/>
        </p:nvSpPr>
        <p:spPr>
          <a:xfrm>
            <a:off x="2643174" y="1500174"/>
            <a:ext cx="1857388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ROPUCHA</a:t>
            </a:r>
            <a:endParaRPr lang="cs-CZ" sz="2800" b="1" dirty="0"/>
          </a:p>
        </p:txBody>
      </p:sp>
      <p:sp>
        <p:nvSpPr>
          <p:cNvPr id="6" name="Zaoblený obdélník 5"/>
          <p:cNvSpPr/>
          <p:nvPr/>
        </p:nvSpPr>
        <p:spPr>
          <a:xfrm>
            <a:off x="4857752" y="1500174"/>
            <a:ext cx="1714512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ČOLEK</a:t>
            </a:r>
            <a:endParaRPr lang="cs-CZ" sz="2800" b="1" dirty="0"/>
          </a:p>
        </p:txBody>
      </p:sp>
      <p:sp>
        <p:nvSpPr>
          <p:cNvPr id="7" name="Zaoblený obdélník 6"/>
          <p:cNvSpPr/>
          <p:nvPr/>
        </p:nvSpPr>
        <p:spPr>
          <a:xfrm>
            <a:off x="6929454" y="1500174"/>
            <a:ext cx="1785950" cy="7143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MLOK</a:t>
            </a:r>
            <a:endParaRPr lang="cs-CZ" sz="2800" b="1" dirty="0"/>
          </a:p>
        </p:txBody>
      </p:sp>
      <p:sp>
        <p:nvSpPr>
          <p:cNvPr id="8" name="Zaoblený obdélník 7"/>
          <p:cNvSpPr/>
          <p:nvPr/>
        </p:nvSpPr>
        <p:spPr>
          <a:xfrm>
            <a:off x="500034" y="2643182"/>
            <a:ext cx="1857388" cy="342902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Jsem žába. Mám mnohem delší zadní končetiny než přední. Pohybuji se především skákáním.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571736" y="2643182"/>
            <a:ext cx="1928826" cy="350046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 dospělosti mám podlouhlé tělo a ocas. </a:t>
            </a:r>
          </a:p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Živím se hmyzem, žížalami, </a:t>
            </a:r>
            <a:r>
              <a:rPr lang="cs-CZ" sz="2000" b="1" smtClean="0">
                <a:solidFill>
                  <a:schemeClr val="tx1"/>
                </a:solidFill>
              </a:rPr>
              <a:t>drobnými pulci. 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714876" y="2643182"/>
            <a:ext cx="2000264" cy="350046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Jsem žába. Většinou lezu. Vylučuji na povrch těla výměšek kožních žláz, který je pro drobnější živočichy jedovatý.</a:t>
            </a:r>
            <a:endParaRPr lang="cs-CZ" sz="20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929454" y="2643182"/>
            <a:ext cx="1785950" cy="350046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V dospělosti mám podlouhlé tělo a ocas. Moje výstražné zbarvení  odpuzuje některé živočichy.</a:t>
            </a:r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  <p:bldP spid="11" grpId="0" build="allAtOnce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Poznáš tohoto obojživelníka?</a:t>
            </a:r>
            <a:endParaRPr lang="cs-CZ" b="1" dirty="0"/>
          </a:p>
        </p:txBody>
      </p:sp>
      <p:pic>
        <p:nvPicPr>
          <p:cNvPr id="6" name="Zástupný symbol pro obsah 5" descr="DSC00038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32243" t="947" r="9751" b="10662"/>
          <a:stretch>
            <a:fillRect/>
          </a:stretch>
        </p:blipFill>
        <p:spPr>
          <a:xfrm>
            <a:off x="857224" y="1714488"/>
            <a:ext cx="3500462" cy="4143404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Zástupný symbol pro obsah 3" descr="IMG_0003.JPG"/>
          <p:cNvPicPr>
            <a:picLocks noChangeAspect="1"/>
          </p:cNvPicPr>
          <p:nvPr/>
        </p:nvPicPr>
        <p:blipFill>
          <a:blip r:embed="rId4"/>
          <a:srcRect l="27301" t="21842" r="18414" b="-1978"/>
          <a:stretch>
            <a:fillRect/>
          </a:stretch>
        </p:blipFill>
        <p:spPr>
          <a:xfrm>
            <a:off x="4786314" y="1643050"/>
            <a:ext cx="3429024" cy="421484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Popiš vývoj ryb a obojživelníků:</a:t>
            </a:r>
            <a:endParaRPr lang="cs-CZ" b="1" dirty="0"/>
          </a:p>
        </p:txBody>
      </p:sp>
      <p:sp>
        <p:nvSpPr>
          <p:cNvPr id="5" name="Šipka doprava 4"/>
          <p:cNvSpPr/>
          <p:nvPr/>
        </p:nvSpPr>
        <p:spPr>
          <a:xfrm>
            <a:off x="1214414" y="2714620"/>
            <a:ext cx="6798519" cy="2857520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0">
            <a:schemeClr val="accent6">
              <a:hueOff val="0"/>
              <a:satOff val="0"/>
              <a:lumOff val="0"/>
              <a:alphaOff val="0"/>
            </a:schemeClr>
          </a:lnRef>
          <a:fillRef idx="1">
            <a:schemeClr val="accent6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6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6" name="Skupina 5"/>
          <p:cNvGrpSpPr/>
          <p:nvPr/>
        </p:nvGrpSpPr>
        <p:grpSpPr>
          <a:xfrm>
            <a:off x="1285852" y="3571876"/>
            <a:ext cx="1877317" cy="1143009"/>
            <a:chOff x="-25777" y="428628"/>
            <a:chExt cx="1828800" cy="571504"/>
          </a:xfrm>
        </p:grpSpPr>
        <p:sp>
          <p:nvSpPr>
            <p:cNvPr id="13" name="Zaoblený obdélník 12"/>
            <p:cNvSpPr/>
            <p:nvPr/>
          </p:nvSpPr>
          <p:spPr>
            <a:xfrm>
              <a:off x="-25777" y="428628"/>
              <a:ext cx="1828800" cy="571504"/>
            </a:xfrm>
            <a:prstGeom prst="round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Zaoblený obdélník 5"/>
            <p:cNvSpPr/>
            <p:nvPr/>
          </p:nvSpPr>
          <p:spPr>
            <a:xfrm>
              <a:off x="141307" y="456527"/>
              <a:ext cx="1402928" cy="51570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300" b="1" kern="1200" dirty="0" smtClean="0">
                  <a:solidFill>
                    <a:sysClr val="windowText" lastClr="000000"/>
                  </a:solidFill>
                </a:rPr>
                <a:t>Vajíčko</a:t>
              </a:r>
              <a:endParaRPr lang="cs-CZ" sz="2300" b="1" kern="1200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7" name="Skupina 6"/>
          <p:cNvGrpSpPr/>
          <p:nvPr/>
        </p:nvGrpSpPr>
        <p:grpSpPr>
          <a:xfrm>
            <a:off x="3714744" y="3571876"/>
            <a:ext cx="1827973" cy="1143009"/>
            <a:chOff x="2133600" y="428628"/>
            <a:chExt cx="1828800" cy="571504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11" name="Zaoblený obdélník 10"/>
            <p:cNvSpPr/>
            <p:nvPr/>
          </p:nvSpPr>
          <p:spPr>
            <a:xfrm>
              <a:off x="2133600" y="428628"/>
              <a:ext cx="1828800" cy="57150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Zaoblený obdélník 7"/>
            <p:cNvSpPr/>
            <p:nvPr/>
          </p:nvSpPr>
          <p:spPr>
            <a:xfrm>
              <a:off x="2161499" y="456527"/>
              <a:ext cx="1773002" cy="5157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300" b="1" kern="1200" dirty="0" smtClean="0">
                  <a:solidFill>
                    <a:sysClr val="windowText" lastClr="000000"/>
                  </a:solidFill>
                </a:rPr>
                <a:t>Larva</a:t>
              </a:r>
              <a:endParaRPr lang="cs-CZ" sz="2300" b="1" kern="1200" dirty="0">
                <a:solidFill>
                  <a:sysClr val="windowText" lastClr="000000"/>
                </a:solidFill>
              </a:endParaRP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5929322" y="3571876"/>
            <a:ext cx="1776463" cy="1143009"/>
            <a:chOff x="4153792" y="435772"/>
            <a:chExt cx="1828800" cy="571504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9" name="Zaoblený obdélník 8"/>
            <p:cNvSpPr/>
            <p:nvPr/>
          </p:nvSpPr>
          <p:spPr>
            <a:xfrm>
              <a:off x="4153792" y="435772"/>
              <a:ext cx="1828800" cy="571504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Zaoblený obdélník 9"/>
            <p:cNvSpPr/>
            <p:nvPr/>
          </p:nvSpPr>
          <p:spPr>
            <a:xfrm>
              <a:off x="4181691" y="456527"/>
              <a:ext cx="1773002" cy="51570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ctr" anchorCtr="0">
              <a:noAutofit/>
            </a:bodyPr>
            <a:lstStyle/>
            <a:p>
              <a:pPr lvl="0" algn="ctr" defTabSz="1022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300" b="1" kern="1200" dirty="0" smtClean="0">
                  <a:solidFill>
                    <a:sysClr val="windowText" lastClr="000000"/>
                  </a:solidFill>
                </a:rPr>
                <a:t>Dospělec</a:t>
              </a:r>
              <a:endParaRPr lang="cs-CZ" sz="2300" b="1" kern="1200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5" name="Elipsa 14"/>
          <p:cNvSpPr/>
          <p:nvPr/>
        </p:nvSpPr>
        <p:spPr>
          <a:xfrm>
            <a:off x="500034" y="1714488"/>
            <a:ext cx="3857652" cy="10001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Jak se říká jejich larvám?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4500562" y="1214422"/>
            <a:ext cx="3857652" cy="10001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Kde se vyvíjejí larvy?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2000232" y="5214950"/>
            <a:ext cx="3857652" cy="100013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Kde  žijí dospělci?</a:t>
            </a:r>
            <a:endParaRPr lang="cs-CZ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 animBg="1"/>
      <p:bldP spid="16" grpId="0" build="allAtOnce" animBg="1"/>
      <p:bldP spid="17" grpId="0" build="allAtOnce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OBRATLOVCI</a:t>
            </a:r>
            <a:endParaRPr lang="cs-CZ" sz="6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  <a:solidFill>
            <a:srgbClr val="7CF828"/>
          </a:solidFill>
        </p:spPr>
        <p:txBody>
          <a:bodyPr>
            <a:normAutofit fontScale="92500" lnSpcReduction="10000"/>
          </a:bodyPr>
          <a:lstStyle/>
          <a:p>
            <a:r>
              <a:rPr lang="cs-CZ" b="1" dirty="0" smtClean="0"/>
              <a:t>živočichové, kteří mají páteř </a:t>
            </a:r>
            <a:r>
              <a:rPr lang="cs-CZ" dirty="0" smtClean="0"/>
              <a:t>(ta je složená z obratlů)</a:t>
            </a:r>
          </a:p>
          <a:p>
            <a:r>
              <a:rPr lang="cs-CZ" b="1" dirty="0" smtClean="0"/>
              <a:t>1) RYBY </a:t>
            </a:r>
            <a:r>
              <a:rPr lang="cs-CZ" dirty="0" smtClean="0"/>
              <a:t>(na těle mají šupiny, dýchají žábrami, pohybují se díky ploutvím, vyvíjejí se z jiker)</a:t>
            </a:r>
            <a:endParaRPr lang="cs-CZ" b="1" dirty="0" smtClean="0"/>
          </a:p>
          <a:p>
            <a:r>
              <a:rPr lang="cs-CZ" b="1" dirty="0" smtClean="0"/>
              <a:t>2) OBOJŽIVELNÍCI </a:t>
            </a:r>
            <a:r>
              <a:rPr lang="cs-CZ" dirty="0" smtClean="0"/>
              <a:t>(část života žijí ve vodě – vajíčka, pulci; část života žijí na souši, živí se drobnými živočichy a hmyzem)</a:t>
            </a:r>
            <a:endParaRPr lang="cs-CZ" b="1" dirty="0" smtClean="0"/>
          </a:p>
          <a:p>
            <a:r>
              <a:rPr lang="cs-CZ" b="1" dirty="0" smtClean="0"/>
              <a:t>3) PLAZI</a:t>
            </a:r>
          </a:p>
          <a:p>
            <a:r>
              <a:rPr lang="cs-CZ" b="1" dirty="0" smtClean="0"/>
              <a:t>4) PTÁCI</a:t>
            </a:r>
          </a:p>
          <a:p>
            <a:r>
              <a:rPr lang="cs-CZ" b="1" dirty="0" smtClean="0"/>
              <a:t>5) SAVCI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Použité 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fotografie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sndAc>
      <p:stSnd>
        <p:snd r:embed="rId2" name="coin.wav" builtIn="1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542</Words>
  <Application>Microsoft Office PowerPoint</Application>
  <PresentationFormat>Předvádění na obrazovce (4:3)</PresentationFormat>
  <Paragraphs>97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Snímek 1</vt:lpstr>
      <vt:lpstr>OBRATLOVCI</vt:lpstr>
      <vt:lpstr>Živočichové</vt:lpstr>
      <vt:lpstr>Třídění živočichů</vt:lpstr>
      <vt:lpstr>Jak třídíme obratlovce? </vt:lpstr>
      <vt:lpstr>Jak poznáš rybu?</vt:lpstr>
      <vt:lpstr>Doplň neúplné věty:</vt:lpstr>
      <vt:lpstr>Ryby sladkovodní      Ryby mořské</vt:lpstr>
      <vt:lpstr>Jak poznáš obojživelníka?</vt:lpstr>
      <vt:lpstr>Přiřadíš popis ke správnému obojživelníkovi?</vt:lpstr>
      <vt:lpstr>Poznáš tohoto obojživelníka?</vt:lpstr>
      <vt:lpstr>Popiš vývoj ryb a obojživelníků:</vt:lpstr>
      <vt:lpstr>OBRATLOVCI</vt:lpstr>
      <vt:lpstr>Použité zdroje: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admin</dc:creator>
  <cp:lastModifiedBy>admin</cp:lastModifiedBy>
  <cp:revision>21</cp:revision>
  <dcterms:created xsi:type="dcterms:W3CDTF">2011-07-24T08:19:55Z</dcterms:created>
  <dcterms:modified xsi:type="dcterms:W3CDTF">2012-01-25T20:50:57Z</dcterms:modified>
</cp:coreProperties>
</file>