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660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4CFFC4-BC58-4DED-879E-08987502053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88202-9DCE-45AD-B2D7-7DB36AEA52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385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B6341-28C0-45E0-B67F-6159D7EA055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6C1DD-FABA-4FC9-9806-DAA0B5EBD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31949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VY_32_INOVACE_17_ČESKÝ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 –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příslovce-tvoření,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stupňování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PŘÍSLOVCE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38944"/>
          </a:xfrm>
          <a:solidFill>
            <a:srgbClr val="FFFF99"/>
          </a:solidFill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tvoření, stupňování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6696744" cy="57606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 TVOŘENÍ PŘÍSLOVCÍ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250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2800" dirty="0" smtClean="0"/>
              <a:t>příslovce se tvoří od přídavných jmen těmito příponami</a:t>
            </a:r>
          </a:p>
          <a:p>
            <a:pPr>
              <a:buClr>
                <a:schemeClr val="tx1"/>
              </a:buClr>
              <a:buNone/>
            </a:pPr>
            <a:endParaRPr lang="cs-CZ" dirty="0"/>
          </a:p>
          <a:p>
            <a:pPr>
              <a:buClr>
                <a:schemeClr val="tx1"/>
              </a:buClr>
              <a:buNone/>
            </a:pPr>
            <a:r>
              <a:rPr lang="cs-CZ" sz="14400" dirty="0" smtClean="0"/>
              <a:t>    </a:t>
            </a:r>
            <a:r>
              <a:rPr lang="cs-CZ" sz="14400" b="1" dirty="0" smtClean="0">
                <a:solidFill>
                  <a:srgbClr val="FF0000"/>
                </a:solidFill>
              </a:rPr>
              <a:t>-e, -ě :    </a:t>
            </a:r>
            <a:r>
              <a:rPr lang="cs-CZ" sz="14400" dirty="0" smtClean="0"/>
              <a:t>smělý            směl</a:t>
            </a:r>
            <a:r>
              <a:rPr lang="cs-CZ" sz="14400" b="1" dirty="0" smtClean="0">
                <a:solidFill>
                  <a:srgbClr val="FF0000"/>
                </a:solidFill>
              </a:rPr>
              <a:t>e </a:t>
            </a:r>
            <a:r>
              <a:rPr lang="cs-CZ" sz="14400" dirty="0" smtClean="0"/>
              <a:t>   </a:t>
            </a:r>
            <a:endParaRPr lang="cs-CZ" sz="14400" b="1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14400" b="1" dirty="0">
                <a:solidFill>
                  <a:srgbClr val="FF0000"/>
                </a:solidFill>
              </a:rPr>
              <a:t> </a:t>
            </a:r>
            <a:r>
              <a:rPr lang="cs-CZ" sz="14400" b="1" dirty="0" smtClean="0">
                <a:solidFill>
                  <a:srgbClr val="FF0000"/>
                </a:solidFill>
              </a:rPr>
              <a:t>                   </a:t>
            </a:r>
            <a:r>
              <a:rPr lang="cs-CZ" sz="14400" dirty="0" smtClean="0"/>
              <a:t>zřejmý          zřejm</a:t>
            </a:r>
            <a:r>
              <a:rPr lang="cs-CZ" sz="14400" b="1" dirty="0" smtClean="0">
                <a:solidFill>
                  <a:srgbClr val="FF0000"/>
                </a:solidFill>
              </a:rPr>
              <a:t>ě</a:t>
            </a:r>
          </a:p>
          <a:p>
            <a:pPr>
              <a:buClr>
                <a:schemeClr val="tx1"/>
              </a:buClr>
              <a:buNone/>
            </a:pPr>
            <a:r>
              <a:rPr lang="cs-CZ" sz="14400" dirty="0" smtClean="0"/>
              <a:t>      </a:t>
            </a:r>
            <a:endParaRPr lang="cs-CZ" sz="14400" b="1" dirty="0" smtClean="0"/>
          </a:p>
          <a:p>
            <a:pPr>
              <a:buClr>
                <a:schemeClr val="tx1"/>
              </a:buClr>
              <a:buNone/>
            </a:pPr>
            <a:r>
              <a:rPr lang="cs-CZ" sz="14400" b="1" dirty="0">
                <a:solidFill>
                  <a:srgbClr val="FF0000"/>
                </a:solidFill>
              </a:rPr>
              <a:t> </a:t>
            </a:r>
            <a:r>
              <a:rPr lang="cs-CZ" sz="14400" b="1" dirty="0" smtClean="0">
                <a:solidFill>
                  <a:srgbClr val="FF0000"/>
                </a:solidFill>
              </a:rPr>
              <a:t>      -o:        </a:t>
            </a:r>
            <a:r>
              <a:rPr lang="cs-CZ" sz="14400" dirty="0" smtClean="0"/>
              <a:t>častý             čast</a:t>
            </a:r>
            <a:r>
              <a:rPr lang="cs-CZ" sz="14400" b="1" dirty="0" smtClean="0">
                <a:solidFill>
                  <a:srgbClr val="FF0000"/>
                </a:solidFill>
              </a:rPr>
              <a:t>o</a:t>
            </a:r>
          </a:p>
          <a:p>
            <a:pPr>
              <a:buClr>
                <a:schemeClr val="tx1"/>
              </a:buClr>
              <a:buNone/>
            </a:pPr>
            <a:endParaRPr lang="cs-CZ" sz="14400" b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14400" b="1" dirty="0" smtClean="0">
                <a:solidFill>
                  <a:srgbClr val="FF0000"/>
                </a:solidFill>
              </a:rPr>
              <a:t>       -y:        </a:t>
            </a:r>
            <a:r>
              <a:rPr lang="cs-CZ" sz="14400" dirty="0" smtClean="0"/>
              <a:t>český            česk</a:t>
            </a:r>
            <a:r>
              <a:rPr lang="cs-CZ" sz="14400" b="1" dirty="0" smtClean="0">
                <a:solidFill>
                  <a:srgbClr val="FF0000"/>
                </a:solidFill>
              </a:rPr>
              <a:t>y</a:t>
            </a:r>
          </a:p>
          <a:p>
            <a:pPr>
              <a:buClr>
                <a:schemeClr val="tx1"/>
              </a:buClr>
              <a:buNone/>
            </a:pPr>
            <a:endParaRPr lang="cs-CZ" sz="14400" b="1" dirty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14400" dirty="0" smtClean="0"/>
              <a:t>     </a:t>
            </a:r>
            <a:endParaRPr lang="cs-CZ" sz="14400" dirty="0"/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3851920" y="263691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3923928" y="321297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3635896" y="4365104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3635896" y="5445224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STUPŇOVÁNÍ PŘÍSLOVCÍ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některá příslovce se mohou stupňovat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3600" dirty="0" smtClean="0"/>
              <a:t>zřejmě    vědomě   jemně    temně</a:t>
            </a:r>
          </a:p>
          <a:p>
            <a:pPr>
              <a:buNone/>
            </a:pPr>
            <a:r>
              <a:rPr lang="cs-CZ" sz="3600" dirty="0" smtClean="0"/>
              <a:t>           snadno    přátelsky    německy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9289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i="1" dirty="0" smtClean="0">
                <a:solidFill>
                  <a:srgbClr val="FF0000"/>
                </a:solidFill>
              </a:rPr>
              <a:t>1.</a:t>
            </a:r>
            <a:r>
              <a:rPr lang="cs-CZ" sz="3600" b="1" i="1" dirty="0" smtClean="0">
                <a:solidFill>
                  <a:srgbClr val="FF0000"/>
                </a:solidFill>
              </a:rPr>
              <a:t> </a:t>
            </a:r>
            <a:r>
              <a:rPr lang="cs-CZ" sz="4800" b="1" i="1" dirty="0" smtClean="0">
                <a:solidFill>
                  <a:srgbClr val="FF0000"/>
                </a:solidFill>
              </a:rPr>
              <a:t>stupeň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</a:rPr>
              <a:t>2.stupeň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      tvoří se příponami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sz="4000" b="1" dirty="0" smtClean="0">
                <a:solidFill>
                  <a:srgbClr val="FF0000"/>
                </a:solidFill>
              </a:rPr>
              <a:t>-</a:t>
            </a:r>
            <a:r>
              <a:rPr lang="cs-CZ" sz="4000" b="1" dirty="0" err="1" smtClean="0">
                <a:solidFill>
                  <a:srgbClr val="FF0000"/>
                </a:solidFill>
              </a:rPr>
              <a:t>eji</a:t>
            </a:r>
            <a:r>
              <a:rPr lang="cs-CZ" sz="4000" b="1" dirty="0" smtClean="0">
                <a:solidFill>
                  <a:srgbClr val="FF0000"/>
                </a:solidFill>
              </a:rPr>
              <a:t>   -</a:t>
            </a:r>
            <a:r>
              <a:rPr lang="cs-CZ" sz="4000" b="1" dirty="0" err="1" smtClean="0">
                <a:solidFill>
                  <a:srgbClr val="FF0000"/>
                </a:solidFill>
              </a:rPr>
              <a:t>ěji</a:t>
            </a:r>
            <a:r>
              <a:rPr lang="cs-CZ" sz="4000" b="1" dirty="0" smtClean="0">
                <a:solidFill>
                  <a:srgbClr val="FF0000"/>
                </a:solidFill>
              </a:rPr>
              <a:t> :  </a:t>
            </a:r>
            <a:r>
              <a:rPr lang="cs-CZ" sz="4000" dirty="0" smtClean="0"/>
              <a:t>zdravěji       veseleji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              -</a:t>
            </a:r>
            <a:r>
              <a:rPr lang="cs-CZ" sz="4000" b="1" dirty="0" smtClean="0">
                <a:solidFill>
                  <a:srgbClr val="FF0000"/>
                </a:solidFill>
              </a:rPr>
              <a:t>e:   </a:t>
            </a:r>
            <a:r>
              <a:rPr lang="cs-CZ" sz="4000" dirty="0" smtClean="0"/>
              <a:t>výše      blíže i blíž  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nepravidelně: </a:t>
            </a:r>
            <a:r>
              <a:rPr lang="cs-CZ" sz="4000" dirty="0" smtClean="0"/>
              <a:t>dobře - lépe i líp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4000" dirty="0" smtClean="0"/>
              <a:t>zle – hůře i hůř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4000" dirty="0" smtClean="0"/>
              <a:t>mnoho - více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</a:rPr>
              <a:t>3.stupeň </a:t>
            </a:r>
            <a:endParaRPr lang="cs-CZ" sz="48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600" dirty="0" smtClean="0"/>
              <a:t>   tvoří se</a:t>
            </a:r>
          </a:p>
          <a:p>
            <a:pPr>
              <a:buNone/>
            </a:pPr>
            <a:r>
              <a:rPr lang="cs-CZ" sz="3600" dirty="0" smtClean="0"/>
              <a:t>           příponou  </a:t>
            </a:r>
            <a:r>
              <a:rPr lang="cs-CZ" sz="4000" b="1" dirty="0" err="1" smtClean="0">
                <a:solidFill>
                  <a:srgbClr val="FF0000"/>
                </a:solidFill>
              </a:rPr>
              <a:t>nej</a:t>
            </a:r>
            <a:r>
              <a:rPr lang="cs-CZ" sz="4000" b="1" dirty="0" smtClean="0">
                <a:solidFill>
                  <a:srgbClr val="FF0000"/>
                </a:solidFill>
              </a:rPr>
              <a:t>        2. stupeň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 </a:t>
            </a:r>
            <a:r>
              <a:rPr lang="cs-CZ" sz="4000" dirty="0" smtClean="0"/>
              <a:t>nejtišeji             nejšťastněji</a:t>
            </a:r>
          </a:p>
          <a:p>
            <a:pPr>
              <a:buNone/>
            </a:pPr>
            <a:r>
              <a:rPr lang="cs-CZ" sz="4000" dirty="0" smtClean="0"/>
              <a:t>          nejrozumněji      nejpříjemněji</a:t>
            </a:r>
          </a:p>
          <a:p>
            <a:pPr>
              <a:buNone/>
            </a:pPr>
            <a:r>
              <a:rPr lang="cs-CZ" sz="4000" dirty="0" smtClean="0"/>
              <a:t>     nejlépe    nejsnadněji     nejhlasitěji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Plus 4"/>
          <p:cNvSpPr/>
          <p:nvPr/>
        </p:nvSpPr>
        <p:spPr>
          <a:xfrm>
            <a:off x="4427984" y="2492896"/>
            <a:ext cx="504056" cy="288032"/>
          </a:xfrm>
          <a:prstGeom prst="mathPlus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dirty="0" smtClean="0">
                <a:solidFill>
                  <a:srgbClr val="FF0000"/>
                </a:solidFill>
              </a:rPr>
              <a:t>Zapiš </a:t>
            </a:r>
            <a:r>
              <a:rPr lang="cs-CZ" sz="3200" i="1" smtClean="0">
                <a:solidFill>
                  <a:srgbClr val="FF0000"/>
                </a:solidFill>
              </a:rPr>
              <a:t>do tabulky.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8229600" cy="51132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43200"/>
                <a:gridCol w="2743200"/>
                <a:gridCol w="2743200"/>
              </a:tblGrid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1. stupeň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 stupeň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 stupeň</a:t>
                      </a:r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daleko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méně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nejvýše</a:t>
                      </a:r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dříve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krásně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nejvíce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08050"/>
          <a:ext cx="8229600" cy="51132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43200"/>
                <a:gridCol w="2743200"/>
                <a:gridCol w="2743200"/>
              </a:tblGrid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1. stupeň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2. stupeň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3. stupeň</a:t>
                      </a:r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daleko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dále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nejdále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málo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méně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nejméně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vysoko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výše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nejvýše</a:t>
                      </a:r>
                      <a:endParaRPr lang="cs-CZ" sz="3200" dirty="0"/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brzy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dříve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nejdříve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krásně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krásněji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nejkrásněji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3046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mnoho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více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nejvíce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Základní mluvnice českého jazyka</a:t>
            </a:r>
            <a:r>
              <a:rPr lang="cs-CZ" smtClean="0"/>
              <a:t>. Praha: SPN pedagogické nakladatelství, akciová společnost, 2004. ISBN 80-7235-018-8.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 </a:t>
            </a:r>
            <a:r>
              <a:rPr lang="cs-CZ" i="1" smtClean="0"/>
              <a:t>Klíč k češtině</a:t>
            </a:r>
            <a:r>
              <a:rPr lang="cs-CZ" smtClean="0"/>
              <a:t>: </a:t>
            </a:r>
            <a:r>
              <a:rPr lang="cs-CZ" i="1" smtClean="0"/>
              <a:t>aneb Na češtinu od lesa</a:t>
            </a:r>
            <a:r>
              <a:rPr lang="cs-CZ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i="1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i="1" dirty="0" smtClean="0"/>
              <a:t>Český jazyk</a:t>
            </a:r>
            <a:r>
              <a:rPr lang="cs-CZ" dirty="0" smtClean="0"/>
              <a:t>: </a:t>
            </a:r>
            <a:r>
              <a:rPr lang="cs-CZ" i="1" dirty="0" smtClean="0"/>
              <a:t>Přehled učiva základní školy</a:t>
            </a:r>
            <a:r>
              <a:rPr lang="cs-CZ" dirty="0" smtClean="0"/>
              <a:t>. Praha: Nakladatelství Fortuna, 2000. ISBN 80-7168-527-5.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se stupňováním příslovcí. </a:t>
            </a:r>
            <a:r>
              <a:rPr lang="cs-CZ" dirty="0" err="1" smtClean="0"/>
              <a:t>Dokáží</a:t>
            </a:r>
            <a:r>
              <a:rPr lang="cs-CZ" smtClean="0"/>
              <a:t> pak vytvořit jejich </a:t>
            </a:r>
            <a:r>
              <a:rPr lang="cs-CZ" dirty="0" smtClean="0"/>
              <a:t>stupně.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276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PŘÍSLOVCE</vt:lpstr>
      <vt:lpstr> TVOŘENÍ PŘÍSLOVCÍ</vt:lpstr>
      <vt:lpstr>STUPŇOVÁNÍ PŘÍSLOVCÍ</vt:lpstr>
      <vt:lpstr>2.stupeň</vt:lpstr>
      <vt:lpstr>3.stupeň </vt:lpstr>
      <vt:lpstr>Zapiš do tabulky.</vt:lpstr>
      <vt:lpstr>Řešení.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28</cp:revision>
  <dcterms:created xsi:type="dcterms:W3CDTF">2012-01-12T14:59:42Z</dcterms:created>
  <dcterms:modified xsi:type="dcterms:W3CDTF">2012-02-27T11:52:36Z</dcterms:modified>
</cp:coreProperties>
</file>