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customXml/itemProps5.xml" ContentType="application/vnd.openxmlformats-officedocument.customXmlProperties+xml"/>
  <Override PartName="/customXml/itemProps6.xml" ContentType="application/vnd.openxmlformats-officedocument.customXmlProperties+xml"/>
  <Override PartName="/customXml/itemProps7.xml" ContentType="application/vnd.openxmlformats-officedocument.customXmlProperties+xml"/>
  <Override PartName="/customXml/itemProps8.xml" ContentType="application/vnd.openxmlformats-officedocument.customXmlProperties+xml"/>
  <Override PartName="/customXml/itemProps9.xml" ContentType="application/vnd.openxmlformats-officedocument.customXmlProperties+xml"/>
  <Override PartName="/customXml/itemProps10.xml" ContentType="application/vnd.openxmlformats-officedocument.customXmlProperties+xml"/>
  <Override PartName="/customXml/itemProps1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12"/>
  </p:sldMasterIdLst>
  <p:notesMasterIdLst>
    <p:notesMasterId r:id="rId22"/>
  </p:notesMasterIdLst>
  <p:sldIdLst>
    <p:sldId id="265" r:id="rId13"/>
    <p:sldId id="258" r:id="rId14"/>
    <p:sldId id="274" r:id="rId15"/>
    <p:sldId id="276" r:id="rId16"/>
    <p:sldId id="277" r:id="rId17"/>
    <p:sldId id="275" r:id="rId18"/>
    <p:sldId id="278" r:id="rId19"/>
    <p:sldId id="262" r:id="rId20"/>
    <p:sldId id="273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9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5ECD"/>
    <a:srgbClr val="F82610"/>
    <a:srgbClr val="457B81"/>
    <a:srgbClr val="304B96"/>
    <a:srgbClr val="0CBAB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-1554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8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customXml" Target="../customXml/item7.xml"/><Relationship Id="rId12" Type="http://schemas.openxmlformats.org/officeDocument/2006/relationships/slideMaster" Target="slideMasters/slideMaster1.xml"/><Relationship Id="rId17" Type="http://schemas.openxmlformats.org/officeDocument/2006/relationships/slide" Target="slides/slide5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1" Type="http://schemas.openxmlformats.org/officeDocument/2006/relationships/customXml" Target="../customXml/item1.xml"/><Relationship Id="rId6" Type="http://schemas.openxmlformats.org/officeDocument/2006/relationships/customXml" Target="../customXml/item6.xml"/><Relationship Id="rId11" Type="http://schemas.openxmlformats.org/officeDocument/2006/relationships/customXml" Target="../customXml/item11.xml"/><Relationship Id="rId24" Type="http://schemas.openxmlformats.org/officeDocument/2006/relationships/viewProps" Target="viewProps.xml"/><Relationship Id="rId5" Type="http://schemas.openxmlformats.org/officeDocument/2006/relationships/customXml" Target="../customXml/item5.xml"/><Relationship Id="rId15" Type="http://schemas.openxmlformats.org/officeDocument/2006/relationships/slide" Target="slides/slide3.xml"/><Relationship Id="rId23" Type="http://schemas.openxmlformats.org/officeDocument/2006/relationships/presProps" Target="presProps.xml"/><Relationship Id="rId10" Type="http://schemas.openxmlformats.org/officeDocument/2006/relationships/customXml" Target="../customXml/item10.xml"/><Relationship Id="rId19" Type="http://schemas.openxmlformats.org/officeDocument/2006/relationships/slide" Target="slides/slide7.xml"/><Relationship Id="rId4" Type="http://schemas.openxmlformats.org/officeDocument/2006/relationships/customXml" Target="../customXml/item4.xml"/><Relationship Id="rId9" Type="http://schemas.openxmlformats.org/officeDocument/2006/relationships/customXml" Target="../customXml/item9.xml"/><Relationship Id="rId14" Type="http://schemas.openxmlformats.org/officeDocument/2006/relationships/slide" Target="slides/slide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8CB4B27-2C4C-4C72-A313-2869E9B3FC4E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B41619-D392-414E-BACD-F058A5564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66479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DE65CA-C60F-401B-82D1-F9F3B24BC9AC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769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Kliknutím se dostaneš na 3. </a:t>
            </a:r>
            <a:r>
              <a:rPr lang="cs-CZ" smtClean="0"/>
              <a:t>list.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ED08C-FE94-490F-AA85-0AFF18985597}" type="slidenum">
              <a:rPr lang="cs-CZ" smtClean="0"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60253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AED08C-FE94-490F-AA85-0AFF18985597}" type="slidenum">
              <a:rPr lang="cs-CZ" smtClean="0"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86270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tags" Target="../tags/tag1.xml"/><Relationship Id="rId1" Type="http://schemas.openxmlformats.org/officeDocument/2006/relationships/customXml" Target="../../customXml/item5.xml"/><Relationship Id="rId6" Type="http://schemas.openxmlformats.org/officeDocument/2006/relationships/audio" Target="../media/audio1.wav"/><Relationship Id="rId5" Type="http://schemas.openxmlformats.org/officeDocument/2006/relationships/image" Target="../media/image1.png"/><Relationship Id="rId4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use Mischief 1 - Draw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text 5"/>
          <p:cNvSpPr>
            <a:spLocks noGrp="1"/>
          </p:cNvSpPr>
          <p:nvPr>
            <p:ph type="body" idx="10"/>
          </p:nvPr>
        </p:nvSpPr>
        <p:spPr>
          <a:xfrm>
            <a:off x="155448" y="116586"/>
            <a:ext cx="8833104" cy="759181"/>
          </a:xfrm>
        </p:spPr>
        <p:txBody>
          <a:bodyPr vert="horz" wrap="square" anchor="ctr" anchorCtr="1">
            <a:norm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>
                  <a:lumMod val="75000"/>
                  <a:lumOff val="25000"/>
                </a:schemeClr>
              </a:buClr>
              <a:buFont typeface="Wingdings 2" charset="2"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pic>
        <p:nvPicPr>
          <p:cNvPr id="7" name="Obrázek 6"/>
          <p:cNvPicPr>
            <a:picLocks/>
          </p:cNvPicPr>
          <p:nvPr userDrawn="1">
            <p:custDataLst>
              <p:tags r:id="rId2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48" y="1523390"/>
            <a:ext cx="804672" cy="5065410"/>
          </a:xfrm>
          <a:prstGeom prst="rect">
            <a:avLst/>
          </a:prstGeom>
        </p:spPr>
      </p:pic>
    </p:spTree>
    <p:custDataLst>
      <p:custData r:id="rId1"/>
    </p:custDataLst>
    <p:extLst>
      <p:ext uri="{BB962C8B-B14F-4D97-AF65-F5344CB8AC3E}">
        <p14:creationId xmlns:p14="http://schemas.microsoft.com/office/powerpoint/2010/main" val="314374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6" name="chimes.wav"/>
          </p:stSnd>
        </p:sndAc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audio" Target="../media/audio1.wav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25C6A338-E2D8-4296-AA0C-C323A79FC676}" type="datetimeFigureOut">
              <a:rPr lang="cs-CZ" smtClean="0"/>
              <a:t>5.6.2012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3804F5B-9854-4513-994E-F988319731C3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  <p:sldLayoutId id="2147483720" r:id="rId12"/>
  </p:sldLayoutIdLst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14" name="chimes.wav"/>
          </p:stSnd>
        </p:sndAc>
      </p:transition>
    </mc:Choice>
    <mc:Fallback xmlns="">
      <p:transition spd="slow">
        <p:blinds dir="vert"/>
        <p:sndAc>
          <p:stSnd>
            <p:snd r:embed="rId1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4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wmf"/><Relationship Id="rId13" Type="http://schemas.openxmlformats.org/officeDocument/2006/relationships/image" Target="../media/image19.wmf"/><Relationship Id="rId18" Type="http://schemas.openxmlformats.org/officeDocument/2006/relationships/image" Target="../media/image24.wmf"/><Relationship Id="rId3" Type="http://schemas.openxmlformats.org/officeDocument/2006/relationships/image" Target="../media/image9.jpeg"/><Relationship Id="rId7" Type="http://schemas.openxmlformats.org/officeDocument/2006/relationships/image" Target="../media/image13.wmf"/><Relationship Id="rId12" Type="http://schemas.openxmlformats.org/officeDocument/2006/relationships/image" Target="../media/image18.wmf"/><Relationship Id="rId17" Type="http://schemas.openxmlformats.org/officeDocument/2006/relationships/image" Target="../media/image23.wmf"/><Relationship Id="rId2" Type="http://schemas.openxmlformats.org/officeDocument/2006/relationships/audio" Target="../media/audio1.wav"/><Relationship Id="rId16" Type="http://schemas.openxmlformats.org/officeDocument/2006/relationships/image" Target="../media/image22.w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wmf"/><Relationship Id="rId11" Type="http://schemas.openxmlformats.org/officeDocument/2006/relationships/image" Target="../media/image17.wmf"/><Relationship Id="rId5" Type="http://schemas.openxmlformats.org/officeDocument/2006/relationships/image" Target="../media/image11.wmf"/><Relationship Id="rId15" Type="http://schemas.openxmlformats.org/officeDocument/2006/relationships/image" Target="../media/image21.wmf"/><Relationship Id="rId10" Type="http://schemas.openxmlformats.org/officeDocument/2006/relationships/image" Target="../media/image16.wmf"/><Relationship Id="rId19" Type="http://schemas.openxmlformats.org/officeDocument/2006/relationships/audio" Target="../media/audio1.wav"/><Relationship Id="rId4" Type="http://schemas.openxmlformats.org/officeDocument/2006/relationships/image" Target="../media/image10.wmf"/><Relationship Id="rId9" Type="http://schemas.openxmlformats.org/officeDocument/2006/relationships/image" Target="../media/image15.wmf"/><Relationship Id="rId14" Type="http://schemas.openxmlformats.org/officeDocument/2006/relationships/image" Target="../media/image20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25414" y="4359812"/>
            <a:ext cx="7304856" cy="1752600"/>
          </a:xfrm>
        </p:spPr>
        <p:txBody>
          <a:bodyPr>
            <a:normAutofit/>
          </a:bodyPr>
          <a:lstStyle/>
          <a:p>
            <a:pPr algn="l"/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703120"/>
            <a:ext cx="8855172" cy="2664296"/>
          </a:xfrm>
        </p:spPr>
        <p:txBody>
          <a:bodyPr>
            <a:noAutofit/>
          </a:bodyPr>
          <a:lstStyle/>
          <a:p>
            <a:pPr algn="l"/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 školy: ZŠ Karla Klíče, Hostinné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 Mgr. Ludmila </a:t>
            </a:r>
            <a:r>
              <a:rPr lang="cs-CZ" sz="32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Eisová</a:t>
            </a: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Název: VY_32_INOVACE_10_C_19_Obratlovci 3.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Téma: Živá a neživá příroda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Číslo projektu: CZ.1.07/1.4.00/21.2131</a:t>
            </a:r>
            <a:br>
              <a:rPr lang="cs-CZ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endParaRPr lang="cs-CZ" sz="3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Obrázek 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54" y="4938908"/>
            <a:ext cx="6858048" cy="1404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4681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4260513784"/>
              </p:ext>
            </p:extLst>
          </p:nvPr>
        </p:nvGraphicFramePr>
        <p:xfrm>
          <a:off x="1187624" y="1423539"/>
          <a:ext cx="6834212" cy="36457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Ludmila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Eisová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7. dubna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26.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dubna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ve třídě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III.</a:t>
                      </a:r>
                      <a:r>
                        <a:rPr lang="cs-CZ" baseline="0" dirty="0" smtClean="0"/>
                        <a:t>A</a:t>
                      </a:r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Člověk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jeho svět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Prvouka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Živá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a neživá příroda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Obratlovci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3.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druhy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obratlovců, části těl savců, ptáků, ryb, plazů a obojživelníků   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04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79174" y="0"/>
            <a:ext cx="20537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Skrývačky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0" y="1356852"/>
            <a:ext cx="4480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1. Jirka kope sám do míče.</a:t>
            </a:r>
            <a:endParaRPr lang="cs-CZ" sz="28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577781" y="1283109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savec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0" y="2123768"/>
            <a:ext cx="49247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 </a:t>
            </a:r>
            <a:r>
              <a:rPr lang="cs-CZ" sz="2800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Zdenda</a:t>
            </a:r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televizi nesledoval.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695767" y="2123767"/>
            <a:ext cx="8643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pták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2964426"/>
            <a:ext cx="566373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3. Udělal výskok a noha ho bolela.</a:t>
            </a:r>
            <a:endParaRPr lang="cs-CZ" sz="28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194322" y="2949677"/>
            <a:ext cx="20649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bojživelník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0" y="3864078"/>
            <a:ext cx="46612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Anička pak očka otevřela.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0" y="4793226"/>
            <a:ext cx="44609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5. Amálka prý jela na výlet.</a:t>
            </a:r>
            <a:endParaRPr lang="cs-CZ" sz="28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474543" y="4822722"/>
            <a:ext cx="8851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ryba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0" y="5692877"/>
            <a:ext cx="37834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6. Nádobí myje Lenka.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494205" y="3883742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savec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499123" y="5673212"/>
            <a:ext cx="112402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savec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6223820" y="1238865"/>
            <a:ext cx="1902542" cy="6046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?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228737" y="2099187"/>
            <a:ext cx="1902542" cy="6046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233652" y="2885768"/>
            <a:ext cx="1902542" cy="6046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?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223819" y="3878826"/>
            <a:ext cx="1902542" cy="6046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258234" y="4753897"/>
            <a:ext cx="1902542" cy="6046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00B0F0"/>
                </a:solidFill>
              </a:rPr>
              <a:t>?</a:t>
            </a:r>
            <a:endParaRPr lang="cs-CZ" sz="2800" dirty="0">
              <a:solidFill>
                <a:srgbClr val="00B0F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248400" y="5658465"/>
            <a:ext cx="1902542" cy="604684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rgbClr val="FF0000"/>
                </a:solidFill>
              </a:rPr>
              <a:t>?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59080" y="563880"/>
            <a:ext cx="87142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Hledej názvy živočichů a řekni k jakému druhu patří.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076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1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1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1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1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1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1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</p:childTnLst>
        </p:cTn>
      </p:par>
    </p:tnLst>
    <p:bldLst>
      <p:bldP spid="19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194620" y="117987"/>
            <a:ext cx="644759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1. Popiš stavbu těla psa domácího</a:t>
            </a:r>
            <a:endParaRPr lang="cs-CZ" sz="32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692877" y="855406"/>
            <a:ext cx="1045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hlava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722374" y="3657600"/>
            <a:ext cx="28248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</a:t>
            </a:r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řední končetiny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825910" y="1356852"/>
            <a:ext cx="805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trup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7788122" y="2669457"/>
            <a:ext cx="6447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uši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7535527" y="1814052"/>
            <a:ext cx="1225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čenich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1948" y="3554362"/>
            <a:ext cx="268374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</a:t>
            </a:r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adní končetiny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176981" y="2227005"/>
            <a:ext cx="9444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ocas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923071" y="1017640"/>
            <a:ext cx="6639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krk</a:t>
            </a:r>
            <a:endParaRPr lang="cs-CZ" sz="28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0" y="4041058"/>
            <a:ext cx="852028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latin typeface="Arial" pitchFamily="34" charset="0"/>
                <a:cs typeface="Arial" pitchFamily="34" charset="0"/>
              </a:rPr>
              <a:t>2. Podtrhni živočichy s podobnou stavbou těla</a:t>
            </a:r>
            <a:endParaRPr lang="cs-CZ" sz="3200" u="sng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333135" y="6061586"/>
            <a:ext cx="240322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očka domácí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206477" y="4734232"/>
            <a:ext cx="22445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usa domácí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3613354" y="4763729"/>
            <a:ext cx="198323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t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ygr indický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032090" y="4807973"/>
            <a:ext cx="258436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š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paček obecný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206477" y="6046839"/>
            <a:ext cx="232467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rnec obecný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206477" y="5397910"/>
            <a:ext cx="21852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l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iška obecná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2890684" y="5442155"/>
            <a:ext cx="30460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h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lemýžď zahradní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164826" y="5442154"/>
            <a:ext cx="18036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ajíc polní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Ludmila Eisová\AppData\Local\Microsoft\Windows\Temporary Internet Files\Content.IE5\6MRND51Y\MC900441407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554" y="1622322"/>
            <a:ext cx="3694134" cy="1828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Přímá spojnice 25"/>
          <p:cNvCxnSpPr/>
          <p:nvPr/>
        </p:nvCxnSpPr>
        <p:spPr>
          <a:xfrm>
            <a:off x="6695769" y="1268362"/>
            <a:ext cx="1696064" cy="147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Přímá spojnice se šipkou 30"/>
          <p:cNvCxnSpPr/>
          <p:nvPr/>
        </p:nvCxnSpPr>
        <p:spPr>
          <a:xfrm flipH="1">
            <a:off x="6120581" y="1253613"/>
            <a:ext cx="589935" cy="427703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3" name="Přímá spojnice se šipkou 2052"/>
          <p:cNvCxnSpPr/>
          <p:nvPr/>
        </p:nvCxnSpPr>
        <p:spPr>
          <a:xfrm flipH="1">
            <a:off x="6504039" y="1902542"/>
            <a:ext cx="1548581" cy="14748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0" name="Přímá spojnice se šipkou 2059"/>
          <p:cNvCxnSpPr/>
          <p:nvPr/>
        </p:nvCxnSpPr>
        <p:spPr>
          <a:xfrm>
            <a:off x="5176684" y="1415845"/>
            <a:ext cx="353961" cy="32446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7" name="Přímá spojnice 2066"/>
          <p:cNvCxnSpPr/>
          <p:nvPr/>
        </p:nvCxnSpPr>
        <p:spPr>
          <a:xfrm>
            <a:off x="4454013" y="1415845"/>
            <a:ext cx="752168" cy="1474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3" name="Přímá spojnice se šipkou 2072"/>
          <p:cNvCxnSpPr/>
          <p:nvPr/>
        </p:nvCxnSpPr>
        <p:spPr>
          <a:xfrm>
            <a:off x="2580968" y="1415845"/>
            <a:ext cx="1740309" cy="545690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8" name="Přímá spojnice 2077"/>
          <p:cNvCxnSpPr/>
          <p:nvPr/>
        </p:nvCxnSpPr>
        <p:spPr>
          <a:xfrm flipV="1">
            <a:off x="1017639" y="1415846"/>
            <a:ext cx="1563329" cy="147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2" name="Přímá spojnice se šipkou 2091"/>
          <p:cNvCxnSpPr/>
          <p:nvPr/>
        </p:nvCxnSpPr>
        <p:spPr>
          <a:xfrm flipV="1">
            <a:off x="2035276" y="2035277"/>
            <a:ext cx="988142" cy="309717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5" name="Přímá spojnice 2094"/>
          <p:cNvCxnSpPr/>
          <p:nvPr/>
        </p:nvCxnSpPr>
        <p:spPr>
          <a:xfrm>
            <a:off x="412955" y="2330247"/>
            <a:ext cx="1622323" cy="14746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07" name="Přímá spojnice se šipkou 2106"/>
          <p:cNvCxnSpPr/>
          <p:nvPr/>
        </p:nvCxnSpPr>
        <p:spPr>
          <a:xfrm flipH="1" flipV="1">
            <a:off x="5973097" y="2315497"/>
            <a:ext cx="811161" cy="501445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0" name="Přímá spojnice 2109"/>
          <p:cNvCxnSpPr/>
          <p:nvPr/>
        </p:nvCxnSpPr>
        <p:spPr>
          <a:xfrm flipH="1">
            <a:off x="6784260" y="2816942"/>
            <a:ext cx="1106128" cy="1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5" name="Přímá spojnice se šipkou 2114"/>
          <p:cNvCxnSpPr/>
          <p:nvPr/>
        </p:nvCxnSpPr>
        <p:spPr>
          <a:xfrm flipV="1">
            <a:off x="2861187" y="3288892"/>
            <a:ext cx="693174" cy="250721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0" name="Přímá spojnice 2119"/>
          <p:cNvCxnSpPr/>
          <p:nvPr/>
        </p:nvCxnSpPr>
        <p:spPr>
          <a:xfrm flipV="1">
            <a:off x="132735" y="3539613"/>
            <a:ext cx="2728452" cy="14748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27" name="Přímá spojnice se šipkou 2126"/>
          <p:cNvCxnSpPr/>
          <p:nvPr/>
        </p:nvCxnSpPr>
        <p:spPr>
          <a:xfrm flipH="1" flipV="1">
            <a:off x="5471652" y="3229897"/>
            <a:ext cx="383459" cy="398206"/>
          </a:xfrm>
          <a:prstGeom prst="straightConnector1">
            <a:avLst/>
          </a:prstGeom>
          <a:ln w="2857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31" name="Přímá spojnice 2130"/>
          <p:cNvCxnSpPr/>
          <p:nvPr/>
        </p:nvCxnSpPr>
        <p:spPr>
          <a:xfrm flipV="1">
            <a:off x="5840361" y="3628103"/>
            <a:ext cx="2993924" cy="14749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0" name="TextovéPole 119"/>
          <p:cNvSpPr txBox="1"/>
          <p:nvPr/>
        </p:nvSpPr>
        <p:spPr>
          <a:xfrm>
            <a:off x="6037007" y="6022258"/>
            <a:ext cx="22637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s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ysel obecný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2140" name="Přímá spojnice 2139"/>
          <p:cNvCxnSpPr/>
          <p:nvPr/>
        </p:nvCxnSpPr>
        <p:spPr>
          <a:xfrm>
            <a:off x="324465" y="5973097"/>
            <a:ext cx="193203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Přímá spojnice 127"/>
          <p:cNvCxnSpPr/>
          <p:nvPr/>
        </p:nvCxnSpPr>
        <p:spPr>
          <a:xfrm>
            <a:off x="324465" y="6577781"/>
            <a:ext cx="2020529" cy="1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9" name="Přímá spojnice 128"/>
          <p:cNvCxnSpPr/>
          <p:nvPr/>
        </p:nvCxnSpPr>
        <p:spPr>
          <a:xfrm>
            <a:off x="3696929" y="5348749"/>
            <a:ext cx="168131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0" name="Přímá spojnice 129"/>
          <p:cNvCxnSpPr/>
          <p:nvPr/>
        </p:nvCxnSpPr>
        <p:spPr>
          <a:xfrm>
            <a:off x="3465871" y="6563032"/>
            <a:ext cx="2109019" cy="147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Přímá spojnice 130"/>
          <p:cNvCxnSpPr/>
          <p:nvPr/>
        </p:nvCxnSpPr>
        <p:spPr>
          <a:xfrm>
            <a:off x="6194323" y="6017342"/>
            <a:ext cx="1759973" cy="19665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2" name="Přímá spojnice 131"/>
          <p:cNvCxnSpPr/>
          <p:nvPr/>
        </p:nvCxnSpPr>
        <p:spPr>
          <a:xfrm>
            <a:off x="6150077" y="6548284"/>
            <a:ext cx="1976284" cy="14749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Picture 5" descr="C:\Users\Ludmila Eisová\AppData\Local\Microsoft\Windows\Temporary Internet Files\Content.IE5\DU3WXRX5\MC9000787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2375" y="235973"/>
            <a:ext cx="676674" cy="921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udmila Eisová\AppData\Local\Microsoft\Windows\Temporary Internet Files\Content.IE5\DU3WXRX5\MC9000787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7084" y="4041058"/>
            <a:ext cx="648930" cy="1009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1047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C:\Users\Ludmila Eisová\AppData\Local\Microsoft\Windows\Temporary Internet Files\Content.IE5\08SUHLCI\MP900438589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882006"/>
            <a:ext cx="3487501" cy="23216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300748" y="0"/>
            <a:ext cx="36006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Stavba těla ptáků 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566965" y="5529170"/>
            <a:ext cx="1144865" cy="523220"/>
          </a:xfrm>
          <a:prstGeom prst="rect">
            <a:avLst/>
          </a:prstGeom>
          <a:solidFill>
            <a:srgbClr val="00B0F0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zobák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5503606" y="6123530"/>
            <a:ext cx="965329" cy="523220"/>
          </a:xfrm>
          <a:prstGeom prst="rect">
            <a:avLst/>
          </a:prstGeom>
          <a:solidFill>
            <a:srgbClr val="00B0F0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nohy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730299" y="5509505"/>
            <a:ext cx="944489" cy="523220"/>
          </a:xfrm>
          <a:prstGeom prst="rect">
            <a:avLst/>
          </a:prstGeom>
          <a:solidFill>
            <a:srgbClr val="00B0F0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ocas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864196" y="6112715"/>
            <a:ext cx="1064715" cy="523220"/>
          </a:xfrm>
          <a:prstGeom prst="rect">
            <a:avLst/>
          </a:prstGeom>
          <a:solidFill>
            <a:srgbClr val="00B0F0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křídlo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039151" y="5531137"/>
            <a:ext cx="764953" cy="523220"/>
          </a:xfrm>
          <a:prstGeom prst="rect">
            <a:avLst/>
          </a:prstGeom>
          <a:solidFill>
            <a:srgbClr val="00B0F0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tělo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3882758" y="6088625"/>
            <a:ext cx="663964" cy="523220"/>
          </a:xfrm>
          <a:prstGeom prst="rect">
            <a:avLst/>
          </a:prstGeom>
          <a:solidFill>
            <a:srgbClr val="00B0F0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krk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688258" y="5422490"/>
            <a:ext cx="1045479" cy="523220"/>
          </a:xfrm>
          <a:prstGeom prst="rect">
            <a:avLst/>
          </a:prstGeom>
          <a:solidFill>
            <a:srgbClr val="00B0F0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hlava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4" name="Picture 2" descr="C:\Users\Ludmila Eisová\AppData\Local\Microsoft\Windows\Temporary Internet Files\Content.IE5\DU3WXRX5\MC90007874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18876" y="5451987"/>
            <a:ext cx="795818" cy="108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2697480" y="1615440"/>
            <a:ext cx="1158240" cy="80772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396240" y="2788920"/>
            <a:ext cx="3246120" cy="3048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2621280" y="3337560"/>
            <a:ext cx="1630680" cy="4419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 flipH="1">
            <a:off x="4129548" y="1493520"/>
            <a:ext cx="2103613" cy="1426661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 flipV="1">
            <a:off x="3169920" y="3901440"/>
            <a:ext cx="1036320" cy="99060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>
            <a:off x="4815840" y="2545080"/>
            <a:ext cx="1798320" cy="51816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 flipV="1">
            <a:off x="501445" y="1637071"/>
            <a:ext cx="2197510" cy="29498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 flipV="1">
            <a:off x="1051560" y="4876800"/>
            <a:ext cx="2118360" cy="152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 flipV="1">
            <a:off x="502920" y="3779520"/>
            <a:ext cx="2118360" cy="152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 flipV="1">
            <a:off x="6233160" y="1493520"/>
            <a:ext cx="2118360" cy="152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Přímá spojnice se šipkou 47"/>
          <p:cNvCxnSpPr/>
          <p:nvPr/>
        </p:nvCxnSpPr>
        <p:spPr>
          <a:xfrm flipH="1">
            <a:off x="6187440" y="3459480"/>
            <a:ext cx="2331720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Přímá spojnice 53"/>
          <p:cNvCxnSpPr/>
          <p:nvPr/>
        </p:nvCxnSpPr>
        <p:spPr>
          <a:xfrm flipV="1">
            <a:off x="6614160" y="2529840"/>
            <a:ext cx="2103120" cy="1524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TextovéPole 64"/>
          <p:cNvSpPr txBox="1"/>
          <p:nvPr/>
        </p:nvSpPr>
        <p:spPr>
          <a:xfrm>
            <a:off x="383458" y="427703"/>
            <a:ext cx="1225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Doplň.</a:t>
            </a:r>
            <a:endParaRPr lang="cs-CZ" sz="28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98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7037E-6 L -0.06928 -0.55648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72" y="-27824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1.85185E-6 L 0.61771 -0.5178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885" y="-2590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4.07407E-6 L -0.28698 -0.242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358" y="-1213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4.07407E-6 L 0.40486 -0.6662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243" y="-3331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4.81481E-6 L 0.34375 -0.28565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88" y="-14282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1.48148E-6 L -0.48247 -0.17801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132" y="-8912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2.59259E-6 L -0.68385 -0.39953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201" y="-1997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1" name="Picture 17" descr="C:\Users\Ludmila Eisová\AppData\Local\Microsoft\Windows\Temporary Internet Files\Content.IE5\4VJN298M\MC900346947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4371" y="4220988"/>
            <a:ext cx="2672085" cy="11123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06129" y="117988"/>
            <a:ext cx="69493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latin typeface="Arial" pitchFamily="34" charset="0"/>
                <a:cs typeface="Arial" pitchFamily="34" charset="0"/>
              </a:rPr>
              <a:t>Stavba těla ryb, obojživelníků a plazů</a:t>
            </a:r>
            <a:endParaRPr lang="cs-CZ" sz="3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855406" y="5663378"/>
            <a:ext cx="1045479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hlava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99006" y="5574890"/>
            <a:ext cx="1345240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ploutve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63328" y="6194322"/>
            <a:ext cx="2683748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z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adní končetiny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176685" y="5589638"/>
            <a:ext cx="944489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ocas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984954" y="6194321"/>
            <a:ext cx="2824812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>
                <a:latin typeface="Arial" pitchFamily="34" charset="0"/>
                <a:cs typeface="Arial" pitchFamily="34" charset="0"/>
              </a:rPr>
              <a:t>p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řední končetiny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Picture 3" descr="C:\Users\Ludmila Eisová\AppData\Local\Microsoft\Windows\Temporary Internet Files\Content.IE5\6MRND51Y\MC9000840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43896" y="898723"/>
            <a:ext cx="2764247" cy="18212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udmila Eisová\AppData\Local\Microsoft\Windows\Temporary Internet Files\Content.IE5\DU3WXRX5\MC90033798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1089" y="970291"/>
            <a:ext cx="1848917" cy="15243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" name="Přímá spojnice 9"/>
          <p:cNvCxnSpPr/>
          <p:nvPr/>
        </p:nvCxnSpPr>
        <p:spPr>
          <a:xfrm flipH="1" flipV="1">
            <a:off x="1076633" y="5294672"/>
            <a:ext cx="1843549" cy="14749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4719484" y="1194619"/>
            <a:ext cx="1725561" cy="2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Přímá spojnice se šipkou 22"/>
          <p:cNvCxnSpPr/>
          <p:nvPr/>
        </p:nvCxnSpPr>
        <p:spPr>
          <a:xfrm flipH="1" flipV="1">
            <a:off x="3657600" y="2271252"/>
            <a:ext cx="1578078" cy="14748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2890684" y="4881716"/>
            <a:ext cx="604684" cy="442451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0" name="Přímá spojnice se šipkou 1039"/>
          <p:cNvCxnSpPr/>
          <p:nvPr/>
        </p:nvCxnSpPr>
        <p:spPr>
          <a:xfrm flipV="1">
            <a:off x="1460090" y="4572001"/>
            <a:ext cx="2757949" cy="29496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6" name="Přímá spojnice se šipkou 1045"/>
          <p:cNvCxnSpPr/>
          <p:nvPr/>
        </p:nvCxnSpPr>
        <p:spPr>
          <a:xfrm flipH="1">
            <a:off x="7506930" y="1401097"/>
            <a:ext cx="339213" cy="147484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2" name="Přímá spojnice 1051"/>
          <p:cNvCxnSpPr/>
          <p:nvPr/>
        </p:nvCxnSpPr>
        <p:spPr>
          <a:xfrm>
            <a:off x="7787149" y="1401097"/>
            <a:ext cx="1253612" cy="14748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7" name="Přímá spojnice se šipkou 1056"/>
          <p:cNvCxnSpPr/>
          <p:nvPr/>
        </p:nvCxnSpPr>
        <p:spPr>
          <a:xfrm flipV="1">
            <a:off x="1622323" y="2566220"/>
            <a:ext cx="663678" cy="1061883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1" name="Přímá spojnice 1060"/>
          <p:cNvCxnSpPr/>
          <p:nvPr/>
        </p:nvCxnSpPr>
        <p:spPr>
          <a:xfrm flipV="1">
            <a:off x="162232" y="3642852"/>
            <a:ext cx="1489587" cy="14748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1" name="Přímá spojnice se šipkou 1070"/>
          <p:cNvCxnSpPr/>
          <p:nvPr/>
        </p:nvCxnSpPr>
        <p:spPr>
          <a:xfrm flipH="1" flipV="1">
            <a:off x="6032093" y="4601498"/>
            <a:ext cx="1902540" cy="14748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4" name="Přímá spojnice se šipkou 1083"/>
          <p:cNvCxnSpPr/>
          <p:nvPr/>
        </p:nvCxnSpPr>
        <p:spPr>
          <a:xfrm flipH="1">
            <a:off x="1637072" y="1592826"/>
            <a:ext cx="855405" cy="840658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9" name="Přímá spojnice se šipkou 1088"/>
          <p:cNvCxnSpPr/>
          <p:nvPr/>
        </p:nvCxnSpPr>
        <p:spPr>
          <a:xfrm flipH="1">
            <a:off x="2846439" y="1607574"/>
            <a:ext cx="486696" cy="324464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4" name="Přímá spojnice se šipkou 1093"/>
          <p:cNvCxnSpPr/>
          <p:nvPr/>
        </p:nvCxnSpPr>
        <p:spPr>
          <a:xfrm flipH="1">
            <a:off x="1710814" y="1607574"/>
            <a:ext cx="457199" cy="383458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8" name="Přímá spojnice se šipkou 1097"/>
          <p:cNvCxnSpPr/>
          <p:nvPr/>
        </p:nvCxnSpPr>
        <p:spPr>
          <a:xfrm flipH="1">
            <a:off x="1297860" y="1592826"/>
            <a:ext cx="2079521" cy="0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8" name="Přímá spojnice se šipkou 1107"/>
          <p:cNvCxnSpPr/>
          <p:nvPr/>
        </p:nvCxnSpPr>
        <p:spPr>
          <a:xfrm flipV="1">
            <a:off x="5560142" y="2433484"/>
            <a:ext cx="914400" cy="884903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3" name="Přímá spojnice 1112"/>
          <p:cNvCxnSpPr/>
          <p:nvPr/>
        </p:nvCxnSpPr>
        <p:spPr>
          <a:xfrm flipV="1">
            <a:off x="2890684" y="3318387"/>
            <a:ext cx="2669458" cy="14748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4" name="Přímá spojnice se šipkou 1123"/>
          <p:cNvCxnSpPr/>
          <p:nvPr/>
        </p:nvCxnSpPr>
        <p:spPr>
          <a:xfrm flipH="1" flipV="1">
            <a:off x="7964129" y="2433484"/>
            <a:ext cx="1032388" cy="1032388"/>
          </a:xfrm>
          <a:prstGeom prst="straightConnector1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4" name="Přímá spojnice 1133"/>
          <p:cNvCxnSpPr/>
          <p:nvPr/>
        </p:nvCxnSpPr>
        <p:spPr>
          <a:xfrm flipV="1">
            <a:off x="5781368" y="3451122"/>
            <a:ext cx="3215149" cy="1"/>
          </a:xfrm>
          <a:prstGeom prst="line">
            <a:avLst/>
          </a:prstGeom>
          <a:ln w="28575"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1" name="TextovéPole 150"/>
          <p:cNvSpPr txBox="1"/>
          <p:nvPr/>
        </p:nvSpPr>
        <p:spPr>
          <a:xfrm>
            <a:off x="870155" y="5653547"/>
            <a:ext cx="1045479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hlava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050" name="Picture 2" descr="C:\Users\Ludmila Eisová\AppData\Local\Microsoft\Windows\Temporary Internet Files\Content.IE5\DU3WXRX5\MC900078743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7476" y="4689987"/>
            <a:ext cx="795818" cy="1083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4" name="TextovéPole 153"/>
          <p:cNvSpPr txBox="1"/>
          <p:nvPr/>
        </p:nvSpPr>
        <p:spPr>
          <a:xfrm>
            <a:off x="3470788" y="5668297"/>
            <a:ext cx="764953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tělo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5" name="TextovéPole 154"/>
          <p:cNvSpPr txBox="1"/>
          <p:nvPr/>
        </p:nvSpPr>
        <p:spPr>
          <a:xfrm>
            <a:off x="3505200" y="5658464"/>
            <a:ext cx="764953" cy="52322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tělo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46" name="TextovéPole 1145"/>
          <p:cNvSpPr txBox="1"/>
          <p:nvPr/>
        </p:nvSpPr>
        <p:spPr>
          <a:xfrm>
            <a:off x="117987" y="693174"/>
            <a:ext cx="12250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Doplň.</a:t>
            </a:r>
            <a:endParaRPr lang="cs-CZ" sz="28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143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7" name="chime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0 L -0.09184 -0.0574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5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01" y="-287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1.11111E-6 L 0.45955 -0.6101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2969" y="-30509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32882 -0.25972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441" y="-12986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-3.33333E-6 L 0.51945 -0.61458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5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972" y="-30741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7.40741E-7 L 0.13698 -0.141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40" y="-7083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07407E-6 L -0.57899 -0.72662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958" y="-3634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4.81481E-6 L 0.50798 -0.3888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399" y="-1944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3.7037E-6 L -0.23229 -0.39537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615" y="-1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8" grpId="0" animBg="1"/>
      <p:bldP spid="151" grpId="0" animBg="1"/>
      <p:bldP spid="154" grpId="0" animBg="1"/>
      <p:bldP spid="15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Users\Ludmila Eisová\AppData\Local\Microsoft\Windows\Temporary Internet Files\Content.IE5\6MRND51Y\MP900401363[1]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3175"/>
            <a:ext cx="9143999" cy="6164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udmila Eisová\AppData\Local\Microsoft\Windows\Temporary Internet Files\Content.IE5\6SRWW0T5\MC900425834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8182" y="2993923"/>
            <a:ext cx="1229896" cy="1575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Ludmila Eisová\AppData\Local\Microsoft\Windows\Temporary Internet Files\Content.IE5\DU3WXRX5\MC900192299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007" y="973393"/>
            <a:ext cx="747238" cy="690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Ludmila Eisová\AppData\Local\Microsoft\Windows\Temporary Internet Files\Content.IE5\UZTM5EZ0\MC90019226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437778" y="1489587"/>
            <a:ext cx="654100" cy="122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Ludmila Eisová\AppData\Local\Microsoft\Windows\Temporary Internet Files\Content.IE5\4VJN298M\MC90011138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0116" y="3480292"/>
            <a:ext cx="1520365" cy="2199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C:\Users\Ludmila Eisová\AppData\Local\Microsoft\Windows\Temporary Internet Files\Content.IE5\UZTM5EZ0\MC900057329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84300">
            <a:off x="7880758" y="1253614"/>
            <a:ext cx="1117219" cy="12591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Ludmila Eisová\AppData\Local\Microsoft\Windows\Temporary Internet Files\Content.IE5\4VJN298M\MC900024561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77091">
            <a:off x="5749453" y="2620358"/>
            <a:ext cx="1686154" cy="1882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5" name="Picture 21" descr="C:\Users\Ludmila Eisová\AppData\Local\Microsoft\Windows\Temporary Internet Files\Content.IE5\4VJN298M\MC900192159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3239" y="3519433"/>
            <a:ext cx="1126426" cy="1183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7" name="Picture 23" descr="C:\Users\Ludmila Eisová\AppData\Local\Microsoft\Windows\Temporary Internet Files\Content.IE5\6MRND51Y\MC900100760[1].wmf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95935" y="4896465"/>
            <a:ext cx="986172" cy="1029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9" name="Picture 25" descr="C:\Users\Ludmila Eisová\AppData\Local\Microsoft\Windows\Temporary Internet Files\Content.IE5\UZTM5EZ0\MC900441392[1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987" y="4997478"/>
            <a:ext cx="1758694" cy="1727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C:\Users\Ludmila Eisová\AppData\Local\Microsoft\Windows\Temporary Internet Files\Content.IE5\4VJN298M\MC900434573[1].wmf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298668" y="1165123"/>
            <a:ext cx="848730" cy="10946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1" name="Picture 27" descr="C:\Users\Ludmila Eisová\AppData\Local\Microsoft\Windows\Temporary Internet Files\Content.IE5\DU3WXRX5\MC900424712[1].wmf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9264" y="5275180"/>
            <a:ext cx="1338467" cy="11387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3" name="Picture 29" descr="C:\Users\Ludmila Eisová\AppData\Local\Microsoft\Windows\Temporary Internet Files\Content.IE5\UZTM5EZ0\MC900192277[1].wmf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046" y="4903908"/>
            <a:ext cx="2055571" cy="1515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C:\Users\Ludmila Eisová\AppData\Local\Microsoft\Windows\Temporary Internet Files\Content.IE5\4VJN298M\MC900110856[1].wmf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8880" y="4262284"/>
            <a:ext cx="1384303" cy="1032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C:\Users\Ludmila Eisová\AppData\Local\Microsoft\Windows\Temporary Internet Files\Content.IE5\UZTM5EZ0\MC900441417[1].wmf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3470" y="6098407"/>
            <a:ext cx="1342103" cy="75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C:\Users\Ludmila Eisová\AppData\Local\Microsoft\Windows\Temporary Internet Files\Content.IE5\DU3WXRX5\MC900030472[1].wmf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226" y="817765"/>
            <a:ext cx="939606" cy="1124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0" y="0"/>
            <a:ext cx="92063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u="sng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Kteří živočichové nežijí v našich lesích ? Škrtni je.</a:t>
            </a:r>
            <a:endParaRPr lang="cs-CZ" sz="3200" u="sng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1621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1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dirty="0" smtClean="0"/>
              <a:t/>
            </a:r>
            <a:br>
              <a:rPr lang="cs-CZ" sz="3200" dirty="0" smtClean="0"/>
            </a:b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>
          <a:xfrm>
            <a:off x="323528" y="239688"/>
            <a:ext cx="8363272" cy="550547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Anotace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3. list</a:t>
            </a:r>
            <a:r>
              <a:rPr lang="cs-CZ" sz="2800" b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–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 Motivační stránka – skrývačky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zvířat (1. pes, 2. datel, 3. skokan, 4. kočka, 5. kapr, 6. jelen) 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+ opakování druhů obratlovců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4. list – Procvičovací stránka – stavba těla psa domácího</a:t>
            </a:r>
            <a:endParaRPr lang="cs-CZ" dirty="0">
              <a:latin typeface="Arial" pitchFamily="34" charset="0"/>
              <a:cs typeface="Arial" pitchFamily="34" charset="0"/>
            </a:endParaRP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Úkol: hledání živočichů s podobnou stavbou těla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5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list – Procvičovací stránka – stavba těla ptáků</a:t>
            </a:r>
          </a:p>
          <a:p>
            <a:r>
              <a:rPr lang="cs-CZ" dirty="0">
                <a:latin typeface="Arial" pitchFamily="34" charset="0"/>
                <a:cs typeface="Arial" pitchFamily="34" charset="0"/>
              </a:rPr>
              <a:t>6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list – Procvičovací stránka – stavba těl ryb, obojživelníků a plazů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7. list – Úkol: Škrtání živočichů, kteří nežijí v našich lesích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481364" y="4915022"/>
            <a:ext cx="453040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>
                <a:latin typeface="Arial" pitchFamily="34" charset="0"/>
                <a:cs typeface="Arial" pitchFamily="34" charset="0"/>
              </a:rPr>
              <a:t>Určeno pro výuku ve 3. ročníku.</a:t>
            </a:r>
            <a:endParaRPr lang="cs-CZ" sz="2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984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3" name="chimes.wav"/>
          </p:stSnd>
        </p:sndAc>
      </p:transition>
    </mc:Choice>
    <mc:Fallback xmlns="">
      <p:transition spd="slow">
        <p:blinds dir="vert"/>
        <p:sndAc>
          <p:stSnd>
            <p:snd r:embed="rId4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3980" y="479041"/>
            <a:ext cx="6512511" cy="1143000"/>
          </a:xfrm>
        </p:spPr>
        <p:txBody>
          <a:bodyPr/>
          <a:lstStyle/>
          <a:p>
            <a:pPr algn="l"/>
            <a:r>
              <a:rPr lang="cs-CZ" sz="3200" dirty="0" smtClean="0">
                <a:solidFill>
                  <a:schemeClr val="tx1"/>
                </a:solidFill>
              </a:rPr>
              <a:t>Použité zdroje: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784444" y="1350818"/>
            <a:ext cx="7498080" cy="4800600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Otevřená galerie Microsoftu </a:t>
            </a:r>
            <a:r>
              <a:rPr lang="cs-CZ" dirty="0" err="1" smtClean="0"/>
              <a:t>com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9639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  <p:sndAc>
          <p:stSnd>
            <p:snd r:embed="rId2" name="chimes.wav"/>
          </p:stSnd>
        </p:sndAc>
      </p:transition>
    </mc:Choice>
    <mc:Fallback xmlns="">
      <p:transition spd="slow">
        <p:blinds dir="vert"/>
        <p:sndAc>
          <p:stSnd>
            <p:snd r:embed="rId3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HAPETYPE" val="DrawingPalette"/>
</p:tagLst>
</file>

<file path=ppt/theme/theme1.xml><?xml version="1.0" encoding="utf-8"?>
<a:theme xmlns:a="http://schemas.openxmlformats.org/drawingml/2006/main" name="Aerodynamika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_rels/item5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5.xml"/></Relationships>
</file>

<file path=customXml/_rels/item6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6.xml"/></Relationships>
</file>

<file path=customXml/_rels/item7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7.xml"/></Relationships>
</file>

<file path=customXml/_rels/item8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8.xml"/></Relationships>
</file>

<file path=customXml/_rels/item9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9.xml"/></Relationships>
</file>

<file path=customXml/_rels/item10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0.xml"/></Relationships>
</file>

<file path=customXml/_rels/item1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1.xml"/></Relationships>
</file>

<file path=customXml/item1.xml><?xml version="1.0" encoding="utf-8"?>
<Layout>
  <Type>Drawing</Type>
  <ChoicesCount>0</ChoicesCount>
  <Orientation>Left</Orientation>
</Layout>
</file>

<file path=customXml/item2.xml><?xml version="1.0" encoding="utf-8"?>
<Layout>
  <Type>Drawing</Type>
  <ChoicesCount>0</ChoicesCount>
  <Orientation>Left</Orientation>
</Layout>
</file>

<file path=customXml/item3.xml><?xml version="1.0" encoding="utf-8"?>
<Layout>
  <Type>Drawing</Type>
  <ChoicesCount>0</ChoicesCount>
  <Orientation>Left</Orientation>
</Layout>
</file>

<file path=customXml/item4.xml><?xml version="1.0" encoding="utf-8"?>
<Layout>
  <Type>Drawing</Type>
  <ChoicesCount>0</ChoicesCount>
  <Orientation>Left</Orientation>
</Layout>
</file>

<file path=customXml/item5.xml><?xml version="1.0" encoding="utf-8"?>
<Layout>
  <Type>Drawing</Type>
  <ChoicesCount>0</ChoicesCount>
  <Orientation>Left</Orientation>
</Layout>
</file>

<file path=customXml/item6.xml><?xml version="1.0" encoding="utf-8"?>
<Layout>
  <Type>Drawing</Type>
  <ChoicesCount>0</ChoicesCount>
  <Orientation>Left</Orientation>
</Layout>
</file>

<file path=customXml/item7.xml><?xml version="1.0" encoding="utf-8"?>
<Layout>
  <Type>Drawing</Type>
  <ChoicesCount>0</ChoicesCount>
  <Orientation>Left</Orientation>
</Layout>
</file>

<file path=customXml/item8.xml><?xml version="1.0" encoding="utf-8"?>
<Layout>
  <Type>Drawing</Type>
  <ChoicesCount>0</ChoicesCount>
  <Orientation>Left</Orientation>
</Layout>
</file>

<file path=customXml/item9.xml><?xml version="1.0" encoding="utf-8"?>
<Layout>
  <Type>Drawing</Type>
  <ChoicesCount>0</ChoicesCount>
  <Orientation>Left</Orientation>
</Layout>
</file>

<file path=customXml/item10.xml><?xml version="1.0" encoding="utf-8"?>
<Layout>
  <Type>Drawing</Type>
  <ChoicesCount>0</ChoicesCount>
  <Orientation>Left</Orientation>
</Layout>
</file>

<file path=customXml/item11.xml><?xml version="1.0" encoding="utf-8"?>
<Layout>
  <Type>Drawing</Type>
  <ChoicesCount>0</ChoicesCount>
  <Orientation>Left</Orientation>
</Layout>
</file>

<file path=customXml/itemProps1.xml><?xml version="1.0" encoding="utf-8"?>
<ds:datastoreItem xmlns:ds="http://schemas.openxmlformats.org/officeDocument/2006/customXml" ds:itemID="{7B9FB7F5-70AF-4398-92C7-98E296FF45A4}">
  <ds:schemaRefs/>
</ds:datastoreItem>
</file>

<file path=customXml/itemProps2.xml><?xml version="1.0" encoding="utf-8"?>
<ds:datastoreItem xmlns:ds="http://schemas.openxmlformats.org/officeDocument/2006/customXml" ds:itemID="{9AD0D50B-5320-444C-8F16-CABBE4CBE76D}">
  <ds:schemaRefs/>
</ds:datastoreItem>
</file>

<file path=customXml/itemProps3.xml><?xml version="1.0" encoding="utf-8"?>
<ds:datastoreItem xmlns:ds="http://schemas.openxmlformats.org/officeDocument/2006/customXml" ds:itemID="{91A183B5-FBC5-4D45-9CF1-2BA030CDBD94}">
  <ds:schemaRefs/>
</ds:datastoreItem>
</file>

<file path=customXml/itemProps4.xml><?xml version="1.0" encoding="utf-8"?>
<ds:datastoreItem xmlns:ds="http://schemas.openxmlformats.org/officeDocument/2006/customXml" ds:itemID="{AE0655AE-5D5D-48E4-B0C0-1F3FA7881A28}">
  <ds:schemaRefs/>
</ds:datastoreItem>
</file>

<file path=customXml/itemProps5.xml><?xml version="1.0" encoding="utf-8"?>
<ds:datastoreItem xmlns:ds="http://schemas.openxmlformats.org/officeDocument/2006/customXml" ds:itemID="{05D7812A-1975-4F01-B731-D99D9D85EEA8}">
  <ds:schemaRefs/>
</ds:datastoreItem>
</file>

<file path=customXml/itemProps6.xml><?xml version="1.0" encoding="utf-8"?>
<ds:datastoreItem xmlns:ds="http://schemas.openxmlformats.org/officeDocument/2006/customXml" ds:itemID="{1582623D-8A8A-4DB5-B947-B1560184C081}">
  <ds:schemaRefs/>
</ds:datastoreItem>
</file>

<file path=customXml/itemProps7.xml><?xml version="1.0" encoding="utf-8"?>
<ds:datastoreItem xmlns:ds="http://schemas.openxmlformats.org/officeDocument/2006/customXml" ds:itemID="{03A253D5-CC86-439B-87A3-DD289D65D256}">
  <ds:schemaRefs/>
</ds:datastoreItem>
</file>

<file path=customXml/itemProps8.xml><?xml version="1.0" encoding="utf-8"?>
<ds:datastoreItem xmlns:ds="http://schemas.openxmlformats.org/officeDocument/2006/customXml" ds:itemID="{766E7710-A2BB-4BC6-84EB-D965AB355F20}">
  <ds:schemaRefs/>
</ds:datastoreItem>
</file>

<file path=customXml/itemProps9.xml><?xml version="1.0" encoding="utf-8"?>
<ds:datastoreItem xmlns:ds="http://schemas.openxmlformats.org/officeDocument/2006/customXml" ds:itemID="{D1B5DFA9-DD54-4AE7-BBC5-1F8F827C446F}">
  <ds:schemaRefs/>
</ds:datastoreItem>
</file>

<file path=customXml/itemProps10.xml><?xml version="1.0" encoding="utf-8"?>
<ds:datastoreItem xmlns:ds="http://schemas.openxmlformats.org/officeDocument/2006/customXml" ds:itemID="{322C74BC-27C5-4B7F-A778-DE62B0663EBE}">
  <ds:schemaRefs/>
</ds:datastoreItem>
</file>

<file path=customXml/itemProps11.xml><?xml version="1.0" encoding="utf-8"?>
<ds:datastoreItem xmlns:ds="http://schemas.openxmlformats.org/officeDocument/2006/customXml" ds:itemID="{D827C9FD-C16A-40AE-8765-BFA564AC1FDA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782</TotalTime>
  <Words>336</Words>
  <Application>Microsoft Office PowerPoint</Application>
  <PresentationFormat>Předvádění na obrazovce (4:3)</PresentationFormat>
  <Paragraphs>93</Paragraphs>
  <Slides>9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Název školy: ZŠ Karla Klíče, Hostinné Autor: Mgr. Ludmila Eisová  Název: VY_32_INOVACE_10_C_19_Obratlovci 3. Téma: Živá a neživá příroda Číslo projektu: CZ.1.07/1.4.00/21.2131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 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Ludmila Eisová</dc:creator>
  <cp:lastModifiedBy>Ludmila Eisová</cp:lastModifiedBy>
  <cp:revision>75</cp:revision>
  <dcterms:created xsi:type="dcterms:W3CDTF">2012-03-12T19:32:51Z</dcterms:created>
  <dcterms:modified xsi:type="dcterms:W3CDTF">2012-06-05T18:10:44Z</dcterms:modified>
</cp:coreProperties>
</file>