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717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01106-0DC0-458D-B4DA-0AB6472E86E3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D1D8D-89F8-496F-A6D0-553FA5E676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b="1" i="1" dirty="0"/>
              <a:t>Autor  </a:t>
            </a:r>
            <a:r>
              <a:rPr lang="cs-CZ" sz="1600" dirty="0"/>
              <a:t>:    Mgr. Terezie </a:t>
            </a:r>
            <a:r>
              <a:rPr lang="cs-CZ" sz="1600" dirty="0" err="1"/>
              <a:t>Nohýnková</a:t>
            </a:r>
            <a:endParaRPr lang="cs-CZ" sz="1600" dirty="0"/>
          </a:p>
          <a:p>
            <a:pPr marL="0" indent="0">
              <a:buNone/>
            </a:pPr>
            <a:r>
              <a:rPr lang="cs-CZ" sz="1600" b="1" i="1" dirty="0"/>
              <a:t>Vzdělávací oblast</a:t>
            </a:r>
            <a:r>
              <a:rPr lang="cs-CZ" sz="1600" dirty="0"/>
              <a:t> :  Člověk a příroda</a:t>
            </a:r>
          </a:p>
          <a:p>
            <a:pPr marL="0" indent="0">
              <a:buNone/>
            </a:pPr>
            <a:r>
              <a:rPr lang="cs-CZ" sz="1600" b="1" i="1" dirty="0"/>
              <a:t>Obor</a:t>
            </a:r>
            <a:r>
              <a:rPr lang="cs-CZ" sz="1600" dirty="0"/>
              <a:t> : Chemie</a:t>
            </a:r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b="1" i="1" dirty="0"/>
              <a:t>Téma</a:t>
            </a:r>
            <a:r>
              <a:rPr lang="cs-CZ" sz="1600" dirty="0"/>
              <a:t> :  Názvosloví a chemické reakce </a:t>
            </a:r>
          </a:p>
          <a:p>
            <a:pPr marL="0" indent="0">
              <a:buNone/>
            </a:pPr>
            <a:r>
              <a:rPr lang="cs-CZ" sz="1600" b="1" u="sng" dirty="0"/>
              <a:t>Název</a:t>
            </a:r>
            <a:r>
              <a:rPr lang="cs-CZ" sz="1600" u="sng" dirty="0"/>
              <a:t> :   </a:t>
            </a:r>
            <a:r>
              <a:rPr lang="cs-CZ" sz="1600" u="sng" dirty="0" smtClean="0"/>
              <a:t>Chemické reakce</a:t>
            </a:r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b="1" i="1" dirty="0"/>
              <a:t>Zdroje a použité materiály</a:t>
            </a:r>
            <a:r>
              <a:rPr lang="cs-CZ" sz="1600" dirty="0"/>
              <a:t> :  vlastní</a:t>
            </a:r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b="1" i="1" dirty="0"/>
              <a:t>Anotace </a:t>
            </a:r>
            <a:r>
              <a:rPr lang="cs-CZ" sz="1600" dirty="0"/>
              <a:t>:   </a:t>
            </a:r>
            <a:r>
              <a:rPr lang="cs-CZ" sz="1600" dirty="0" smtClean="0"/>
              <a:t>Postupným plněním úloh si žáci  upevňují dovednosti úpravy ch. rovnic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b="1" dirty="0" smtClean="0"/>
              <a:t>VY_32_INOVACE_24_CHEMICKE_REAKCE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dirty="0"/>
              <a:t>Vytvořeno jako DUM do předmětu chemie pro 8. </a:t>
            </a:r>
            <a:r>
              <a:rPr lang="cs-CZ" sz="1600" dirty="0" smtClean="0"/>
              <a:t>ročník </a:t>
            </a:r>
            <a:r>
              <a:rPr lang="cs-CZ" sz="1600" dirty="0"/>
              <a:t>na ZŠ Studentská Mnichovo Hradiště dne 5</a:t>
            </a:r>
            <a:r>
              <a:rPr lang="cs-CZ" sz="1600" dirty="0" smtClean="0"/>
              <a:t>.3.2011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 </a:t>
            </a:r>
          </a:p>
          <a:p>
            <a:pPr marL="0" indent="0">
              <a:buNone/>
            </a:pPr>
            <a:r>
              <a:rPr lang="cs-CZ" sz="1600" b="1" dirty="0"/>
              <a:t> </a:t>
            </a: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Vytvořeno </a:t>
            </a:r>
            <a:r>
              <a:rPr lang="cs-CZ" sz="1600" dirty="0"/>
              <a:t>v rámci v projektu „EU peníze školám“ </a:t>
            </a:r>
          </a:p>
          <a:p>
            <a:pPr marL="0" indent="0">
              <a:buNone/>
            </a:pPr>
            <a:r>
              <a:rPr lang="cs-CZ" sz="1600" b="1" dirty="0"/>
              <a:t>OP VK oblast podpory 1.4 s názvem Zlepšení podmínek pro vzdělávání na základních školách</a:t>
            </a:r>
            <a:endParaRPr lang="cs-CZ" sz="1600" dirty="0"/>
          </a:p>
          <a:p>
            <a:endParaRPr lang="cs-CZ" sz="1600" dirty="0"/>
          </a:p>
        </p:txBody>
      </p:sp>
      <p:pic>
        <p:nvPicPr>
          <p:cNvPr id="4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3009" y="332656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0725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omic Sans MS" pitchFamily="66" charset="0"/>
              </a:rPr>
              <a:t>Opakování, procvičování</a:t>
            </a:r>
            <a:endParaRPr lang="cs-CZ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omic Sans MS" pitchFamily="66" charset="0"/>
              </a:rPr>
              <a:t>CHEMICKÉ REAKCE</a:t>
            </a:r>
            <a:endParaRPr lang="cs-CZ" b="1" u="sng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</a:rPr>
              <a:t>Pravidla pro úpravu rovnic podle ZZH</a:t>
            </a:r>
            <a:endParaRPr lang="cs-CZ" b="1" u="sng" dirty="0">
              <a:solidFill>
                <a:schemeClr val="accent2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Počty atomů  </a:t>
            </a:r>
            <a:r>
              <a:rPr lang="cs-CZ" dirty="0" smtClean="0"/>
              <a:t>téhož prvku musí být na P a L straně rovnice </a:t>
            </a:r>
            <a:r>
              <a:rPr lang="cs-CZ" b="1" dirty="0" smtClean="0"/>
              <a:t>stejné.</a:t>
            </a:r>
          </a:p>
          <a:p>
            <a:pPr>
              <a:buNone/>
            </a:pPr>
            <a:r>
              <a:rPr lang="cs-CZ" b="1" dirty="0" smtClean="0"/>
              <a:t>                př. </a:t>
            </a:r>
            <a:r>
              <a:rPr lang="cs-CZ" dirty="0" smtClean="0"/>
              <a:t>   2Cu  +   S                   Cu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endParaRPr lang="cs-CZ" b="1" dirty="0" smtClean="0"/>
          </a:p>
          <a:p>
            <a:r>
              <a:rPr lang="cs-CZ" dirty="0" smtClean="0"/>
              <a:t>Do zadané značky či vzorce se </a:t>
            </a:r>
            <a:r>
              <a:rPr lang="cs-CZ" b="1" dirty="0" smtClean="0"/>
              <a:t>nezasahuje</a:t>
            </a:r>
            <a:r>
              <a:rPr lang="cs-CZ" dirty="0" smtClean="0"/>
              <a:t>, veškeré úpravy se provádí zápisem </a:t>
            </a:r>
            <a:r>
              <a:rPr lang="cs-CZ" b="1" dirty="0" smtClean="0"/>
              <a:t>před </a:t>
            </a:r>
            <a:r>
              <a:rPr lang="cs-CZ" dirty="0" smtClean="0"/>
              <a:t>značku / vzorec  -  př.  </a:t>
            </a:r>
            <a:r>
              <a:rPr lang="cs-CZ" b="1" dirty="0" smtClean="0"/>
              <a:t>4</a:t>
            </a:r>
            <a:r>
              <a:rPr lang="cs-CZ" dirty="0" smtClean="0"/>
              <a:t>  F</a:t>
            </a:r>
            <a:r>
              <a:rPr lang="cs-CZ" baseline="-25000" dirty="0" smtClean="0"/>
              <a:t>2</a:t>
            </a:r>
            <a:r>
              <a:rPr lang="cs-CZ" dirty="0" smtClean="0"/>
              <a:t> , </a:t>
            </a:r>
            <a:r>
              <a:rPr lang="cs-CZ" b="1" dirty="0" smtClean="0"/>
              <a:t>3 </a:t>
            </a:r>
            <a:r>
              <a:rPr lang="cs-CZ" dirty="0" err="1" smtClean="0"/>
              <a:t>HCl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Upravující </a:t>
            </a:r>
            <a:r>
              <a:rPr lang="cs-CZ" b="1" dirty="0" smtClean="0"/>
              <a:t>číslice před vzorcem platí pro všechny prvky</a:t>
            </a:r>
            <a:r>
              <a:rPr lang="cs-CZ" dirty="0" smtClean="0"/>
              <a:t> tvořící sloučeninu</a:t>
            </a:r>
          </a:p>
          <a:p>
            <a:pPr>
              <a:buNone/>
            </a:pPr>
            <a:r>
              <a:rPr lang="cs-CZ" dirty="0" smtClean="0"/>
              <a:t>          Př. </a:t>
            </a:r>
            <a:r>
              <a:rPr lang="cs-CZ" b="1" dirty="0" smtClean="0"/>
              <a:t>2 H</a:t>
            </a:r>
            <a:r>
              <a:rPr lang="cs-CZ" b="1" baseline="-25000" dirty="0" smtClean="0"/>
              <a:t>2 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r>
              <a:rPr lang="cs-CZ" b="1" dirty="0" smtClean="0"/>
              <a:t>  </a:t>
            </a:r>
            <a:r>
              <a:rPr lang="cs-CZ" dirty="0" smtClean="0"/>
              <a:t>- 2.2 H = </a:t>
            </a:r>
            <a:r>
              <a:rPr lang="cs-CZ" b="1" dirty="0" smtClean="0"/>
              <a:t>4 H</a:t>
            </a:r>
            <a:r>
              <a:rPr lang="cs-CZ" dirty="0" smtClean="0"/>
              <a:t> a 2.1 S = </a:t>
            </a:r>
            <a:r>
              <a:rPr lang="cs-CZ" b="1" dirty="0" smtClean="0"/>
              <a:t>2 S </a:t>
            </a:r>
            <a:r>
              <a:rPr lang="cs-CZ" dirty="0" smtClean="0"/>
              <a:t>a 2. 4 O = </a:t>
            </a:r>
            <a:r>
              <a:rPr lang="cs-CZ" b="1" dirty="0" smtClean="0"/>
              <a:t>8 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Počty </a:t>
            </a:r>
            <a:r>
              <a:rPr lang="cs-CZ" b="1" dirty="0" smtClean="0"/>
              <a:t>atomů téhož prvku se na jedné straně </a:t>
            </a:r>
            <a:r>
              <a:rPr lang="cs-CZ" dirty="0" smtClean="0"/>
              <a:t>rovnice </a:t>
            </a:r>
            <a:r>
              <a:rPr lang="cs-CZ" b="1" dirty="0" smtClean="0"/>
              <a:t>sčítají .                     </a:t>
            </a:r>
          </a:p>
          <a:p>
            <a:pPr>
              <a:buNone/>
            </a:pPr>
            <a:r>
              <a:rPr lang="cs-CZ" b="1" dirty="0" smtClean="0"/>
              <a:t>            </a:t>
            </a:r>
            <a:r>
              <a:rPr lang="cs-CZ" dirty="0" smtClean="0"/>
              <a:t>Př.   </a:t>
            </a:r>
            <a:r>
              <a:rPr lang="cs-CZ" dirty="0" err="1" smtClean="0"/>
              <a:t>Zn</a:t>
            </a:r>
            <a:r>
              <a:rPr lang="cs-CZ" dirty="0" smtClean="0"/>
              <a:t>(</a:t>
            </a:r>
            <a:r>
              <a:rPr lang="cs-CZ" b="1" dirty="0" smtClean="0"/>
              <a:t>O</a:t>
            </a:r>
            <a:r>
              <a:rPr lang="cs-CZ" dirty="0" smtClean="0"/>
              <a:t>H)</a:t>
            </a:r>
            <a:r>
              <a:rPr lang="cs-CZ" b="1" baseline="-25000" dirty="0" smtClean="0"/>
              <a:t>2</a:t>
            </a:r>
            <a:r>
              <a:rPr lang="cs-CZ" dirty="0" smtClean="0"/>
              <a:t>  +  HN</a:t>
            </a:r>
            <a:r>
              <a:rPr lang="cs-CZ" b="1" dirty="0" smtClean="0"/>
              <a:t>O</a:t>
            </a:r>
            <a:r>
              <a:rPr lang="cs-CZ" b="1" baseline="-25000" dirty="0" smtClean="0"/>
              <a:t>3</a:t>
            </a:r>
            <a:r>
              <a:rPr lang="cs-CZ" b="1" dirty="0" smtClean="0"/>
              <a:t> </a:t>
            </a:r>
            <a:r>
              <a:rPr lang="cs-CZ" dirty="0" smtClean="0"/>
              <a:t> ------ 2 O + 3 O = </a:t>
            </a:r>
            <a:r>
              <a:rPr lang="cs-CZ" b="1" dirty="0" smtClean="0"/>
              <a:t>5O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Vyskytne-li se ve vzorci </a:t>
            </a:r>
            <a:r>
              <a:rPr lang="cs-CZ" b="1" dirty="0" smtClean="0"/>
              <a:t>malé číslo za závorkou</a:t>
            </a:r>
            <a:r>
              <a:rPr lang="cs-CZ" dirty="0" smtClean="0"/>
              <a:t>, </a:t>
            </a:r>
            <a:r>
              <a:rPr lang="cs-CZ" b="1" dirty="0" smtClean="0"/>
              <a:t>platí pro všechny prvky v závorce.    Př.   </a:t>
            </a:r>
            <a:r>
              <a:rPr lang="cs-CZ" dirty="0" err="1" smtClean="0"/>
              <a:t>Cu</a:t>
            </a:r>
            <a:r>
              <a:rPr lang="cs-CZ" dirty="0" smtClean="0"/>
              <a:t>(NO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  <a:r>
              <a:rPr lang="cs-CZ" b="1" baseline="-25000" dirty="0" smtClean="0"/>
              <a:t>2  </a:t>
            </a:r>
            <a:r>
              <a:rPr lang="cs-CZ" baseline="-25000" dirty="0" smtClean="0"/>
              <a:t> </a:t>
            </a:r>
            <a:r>
              <a:rPr lang="cs-CZ" dirty="0" smtClean="0"/>
              <a:t>  -   </a:t>
            </a:r>
            <a:r>
              <a:rPr lang="cs-CZ" dirty="0" err="1" smtClean="0"/>
              <a:t>2.</a:t>
            </a:r>
            <a:r>
              <a:rPr lang="cs-CZ" dirty="0" smtClean="0"/>
              <a:t> N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-   2. 3 O = 6 O</a:t>
            </a:r>
            <a:endParaRPr lang="cs-CZ" b="1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86116" y="2071678"/>
            <a:ext cx="928694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0"/>
            <a:ext cx="8229600" cy="1928826"/>
          </a:xfrm>
        </p:spPr>
        <p:txBody>
          <a:bodyPr>
            <a:normAutofit/>
          </a:bodyPr>
          <a:lstStyle/>
          <a:p>
            <a:pPr lvl="0"/>
            <a:r>
              <a:rPr lang="cs-CZ" sz="3600" u="sng" dirty="0" smtClean="0">
                <a:solidFill>
                  <a:srgbClr val="FFC000"/>
                </a:solidFill>
                <a:latin typeface="Comic Sans MS" pitchFamily="66" charset="0"/>
              </a:rPr>
              <a:t>Urči počty  atomů jednotlivých prvků tvořících sloučeninu :</a:t>
            </a:r>
            <a:endParaRPr lang="cs-CZ" sz="3600" u="sng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4 </a:t>
            </a:r>
            <a:r>
              <a:rPr lang="cs-CZ" dirty="0"/>
              <a:t>HNO</a:t>
            </a:r>
            <a:r>
              <a:rPr lang="cs-CZ" baseline="-25000" dirty="0"/>
              <a:t>3</a:t>
            </a:r>
            <a:r>
              <a:rPr lang="cs-CZ" dirty="0"/>
              <a:t> – 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err="1"/>
              <a:t>Pb</a:t>
            </a:r>
            <a:r>
              <a:rPr lang="cs-CZ" dirty="0"/>
              <a:t>(OH)</a:t>
            </a:r>
            <a:r>
              <a:rPr lang="cs-CZ" baseline="-25000" dirty="0"/>
              <a:t>2</a:t>
            </a:r>
            <a:r>
              <a:rPr lang="cs-CZ" dirty="0"/>
              <a:t> – 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/>
              <a:t> 2 Al</a:t>
            </a:r>
            <a:r>
              <a:rPr lang="cs-CZ" baseline="-25000" dirty="0"/>
              <a:t>2</a:t>
            </a:r>
            <a:r>
              <a:rPr lang="cs-CZ" dirty="0"/>
              <a:t>(SO</a:t>
            </a:r>
            <a:r>
              <a:rPr lang="cs-CZ" baseline="-25000" dirty="0"/>
              <a:t>4</a:t>
            </a:r>
            <a:r>
              <a:rPr lang="cs-CZ" dirty="0"/>
              <a:t>)</a:t>
            </a:r>
            <a:r>
              <a:rPr lang="cs-CZ" baseline="-25000" dirty="0"/>
              <a:t>3 </a:t>
            </a:r>
            <a:r>
              <a:rPr lang="cs-CZ" dirty="0"/>
              <a:t>–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285884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u="sng" dirty="0" smtClean="0">
                <a:solidFill>
                  <a:srgbClr val="00FF00"/>
                </a:solidFill>
                <a:latin typeface="Comic Sans MS" pitchFamily="66" charset="0"/>
              </a:rPr>
              <a:t>Přepiš následující ch. reakce ch. rovnicí a uprav podle ZZH :</a:t>
            </a:r>
            <a:r>
              <a:rPr lang="cs-CZ" sz="4000" dirty="0" smtClean="0">
                <a:solidFill>
                  <a:srgbClr val="00FF00"/>
                </a:solidFill>
              </a:rPr>
              <a:t/>
            </a:r>
            <a:br>
              <a:rPr lang="cs-CZ" sz="4000" dirty="0" smtClean="0">
                <a:solidFill>
                  <a:srgbClr val="00FF00"/>
                </a:solidFill>
              </a:rPr>
            </a:br>
            <a:endParaRPr lang="cs-CZ" sz="4000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dirty="0" smtClean="0"/>
              <a:t>Měď </a:t>
            </a:r>
            <a:r>
              <a:rPr lang="cs-CZ" dirty="0"/>
              <a:t>reaguje se sírou a vzniká sulfid měďnatý (</a:t>
            </a:r>
            <a:r>
              <a:rPr lang="cs-CZ" dirty="0" err="1"/>
              <a:t>CuS</a:t>
            </a:r>
            <a:r>
              <a:rPr lang="cs-CZ" dirty="0"/>
              <a:t>).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Peroxid vodíku (H</a:t>
            </a:r>
            <a:r>
              <a:rPr lang="cs-CZ" baseline="-25000" dirty="0"/>
              <a:t>2</a:t>
            </a:r>
            <a:r>
              <a:rPr lang="cs-CZ" dirty="0"/>
              <a:t>O</a:t>
            </a:r>
            <a:r>
              <a:rPr lang="cs-CZ" baseline="-25000" dirty="0"/>
              <a:t>2</a:t>
            </a:r>
            <a:r>
              <a:rPr lang="cs-CZ" dirty="0"/>
              <a:t>) se rozkládá a vzniká kyslík a voda.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Hořčík se slučuje s kyslíkem za vzniku oxidu hořečnatého (</a:t>
            </a:r>
            <a:r>
              <a:rPr lang="cs-CZ" dirty="0" err="1"/>
              <a:t>MgO</a:t>
            </a:r>
            <a:r>
              <a:rPr lang="cs-CZ" dirty="0"/>
              <a:t>).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8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u="sng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Uprav ch. rovnice podle ZZH a přepiš je do slovní podoby :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00200"/>
            <a:ext cx="8786842" cy="4525963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    Cl</a:t>
            </a:r>
            <a:r>
              <a:rPr lang="cs-CZ" baseline="-25000" dirty="0" smtClean="0"/>
              <a:t>2</a:t>
            </a:r>
            <a:r>
              <a:rPr lang="cs-CZ" dirty="0" smtClean="0"/>
              <a:t>      </a:t>
            </a:r>
            <a:r>
              <a:rPr lang="cs-CZ" dirty="0"/>
              <a:t>+      H</a:t>
            </a:r>
            <a:r>
              <a:rPr lang="cs-CZ" baseline="-25000" dirty="0"/>
              <a:t>2</a:t>
            </a:r>
            <a:r>
              <a:rPr lang="cs-CZ" dirty="0"/>
              <a:t>                           </a:t>
            </a:r>
            <a:r>
              <a:rPr lang="cs-CZ" dirty="0" smtClean="0"/>
              <a:t>        </a:t>
            </a:r>
            <a:r>
              <a:rPr lang="cs-CZ" dirty="0" err="1" smtClean="0"/>
              <a:t>HCl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 smtClean="0"/>
              <a:t>                                                    (</a:t>
            </a:r>
            <a:r>
              <a:rPr lang="cs-CZ" dirty="0" err="1" smtClean="0"/>
              <a:t>kys.chlorovodíková</a:t>
            </a:r>
            <a:r>
              <a:rPr lang="cs-CZ" dirty="0" smtClean="0"/>
              <a:t>)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smtClean="0"/>
              <a:t>     C        </a:t>
            </a:r>
            <a:r>
              <a:rPr lang="cs-CZ" dirty="0"/>
              <a:t>+       O</a:t>
            </a:r>
            <a:r>
              <a:rPr lang="cs-CZ" baseline="-25000" dirty="0"/>
              <a:t>2</a:t>
            </a:r>
            <a:r>
              <a:rPr lang="cs-CZ" dirty="0"/>
              <a:t>                          </a:t>
            </a:r>
            <a:r>
              <a:rPr lang="cs-CZ" dirty="0" smtClean="0"/>
              <a:t>       CO (oxid uhelnatý)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 smtClean="0"/>
              <a:t>     N</a:t>
            </a:r>
            <a:r>
              <a:rPr lang="cs-CZ" baseline="-25000" dirty="0" smtClean="0"/>
              <a:t>2</a:t>
            </a:r>
            <a:r>
              <a:rPr lang="cs-CZ" dirty="0" smtClean="0"/>
              <a:t>          </a:t>
            </a:r>
            <a:r>
              <a:rPr lang="cs-CZ" dirty="0"/>
              <a:t>+         H</a:t>
            </a:r>
            <a:r>
              <a:rPr lang="cs-CZ" baseline="-25000" dirty="0"/>
              <a:t>2                  </a:t>
            </a:r>
            <a:r>
              <a:rPr lang="cs-CZ" dirty="0"/>
              <a:t>               </a:t>
            </a:r>
            <a:r>
              <a:rPr lang="cs-CZ" dirty="0" smtClean="0"/>
              <a:t> NH</a:t>
            </a:r>
            <a:r>
              <a:rPr lang="cs-CZ" baseline="-25000" dirty="0" smtClean="0"/>
              <a:t>3  </a:t>
            </a:r>
            <a:r>
              <a:rPr lang="cs-CZ" dirty="0" smtClean="0"/>
              <a:t>(čpavek)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428992" y="1857364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428992" y="3643314"/>
            <a:ext cx="200026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857620" y="4929198"/>
            <a:ext cx="185738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357322"/>
          </a:xfrm>
        </p:spPr>
        <p:txBody>
          <a:bodyPr>
            <a:normAutofit fontScale="90000"/>
          </a:bodyPr>
          <a:lstStyle/>
          <a:p>
            <a:pPr lvl="0"/>
            <a:r>
              <a:rPr lang="cs-CZ" u="sng" dirty="0" smtClean="0">
                <a:solidFill>
                  <a:schemeClr val="accent4"/>
                </a:solidFill>
                <a:latin typeface="Comic Sans MS" pitchFamily="66" charset="0"/>
              </a:rPr>
              <a:t>Urči poměry reagujících látek u těchto ch. reakcí :</a:t>
            </a:r>
            <a:r>
              <a:rPr lang="cs-CZ" u="sng" dirty="0" smtClean="0">
                <a:latin typeface="Comic Sans MS" pitchFamily="66" charset="0"/>
              </a:rPr>
              <a:t/>
            </a:r>
            <a:br>
              <a:rPr lang="cs-CZ" u="sng" dirty="0" smtClean="0">
                <a:latin typeface="Comic Sans MS" pitchFamily="66" charset="0"/>
              </a:rPr>
            </a:br>
            <a:endParaRPr lang="cs-CZ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endParaRPr lang="cs-CZ" sz="2800" dirty="0" smtClean="0"/>
          </a:p>
          <a:p>
            <a:pPr lvl="0"/>
            <a:r>
              <a:rPr lang="cs-CZ" sz="2800" dirty="0" smtClean="0"/>
              <a:t>Železo       </a:t>
            </a:r>
            <a:r>
              <a:rPr lang="cs-CZ" sz="2800" dirty="0"/>
              <a:t>+     kyslík                           oxid železitý (Fe</a:t>
            </a:r>
            <a:r>
              <a:rPr lang="cs-CZ" sz="2800" baseline="-25000" dirty="0"/>
              <a:t>2</a:t>
            </a:r>
            <a:r>
              <a:rPr lang="cs-CZ" sz="2800" dirty="0"/>
              <a:t>O</a:t>
            </a:r>
            <a:r>
              <a:rPr lang="cs-CZ" sz="2800" baseline="-25000" dirty="0"/>
              <a:t>3</a:t>
            </a:r>
            <a:r>
              <a:rPr lang="cs-CZ" sz="2800" dirty="0"/>
              <a:t>)</a:t>
            </a:r>
          </a:p>
          <a:p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sz="2800" dirty="0"/>
              <a:t>Kyselina uhličitá </a:t>
            </a:r>
            <a:r>
              <a:rPr lang="cs-CZ" sz="2800" dirty="0" smtClean="0"/>
              <a:t>                             </a:t>
            </a:r>
            <a:r>
              <a:rPr lang="cs-CZ" sz="2800" dirty="0"/>
              <a:t>voda         +        oxid </a:t>
            </a:r>
            <a:r>
              <a:rPr lang="cs-CZ" sz="2800" dirty="0" smtClean="0"/>
              <a:t>uhličitý </a:t>
            </a:r>
          </a:p>
          <a:p>
            <a:pPr lvl="0">
              <a:buNone/>
            </a:pPr>
            <a:r>
              <a:rPr lang="cs-CZ" sz="2800" dirty="0" smtClean="0"/>
              <a:t>         (H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CO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)                                                                              </a:t>
            </a:r>
            <a:r>
              <a:rPr lang="cs-CZ" sz="2800" dirty="0"/>
              <a:t>(CO</a:t>
            </a:r>
            <a:r>
              <a:rPr lang="cs-CZ" sz="2800" baseline="-25000" dirty="0"/>
              <a:t>2</a:t>
            </a:r>
            <a:r>
              <a:rPr lang="cs-CZ" sz="2800" dirty="0"/>
              <a:t>)</a:t>
            </a:r>
          </a:p>
          <a:p>
            <a:pPr>
              <a:buNone/>
            </a:pPr>
            <a:r>
              <a:rPr lang="cs-CZ" sz="28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sz="2800" dirty="0"/>
              <a:t>Oxid vápenatý </a:t>
            </a:r>
            <a:r>
              <a:rPr lang="cs-CZ" sz="2800" dirty="0" smtClean="0"/>
              <a:t>       </a:t>
            </a:r>
            <a:r>
              <a:rPr lang="cs-CZ" sz="2800" dirty="0"/>
              <a:t>+            </a:t>
            </a:r>
            <a:r>
              <a:rPr lang="cs-CZ" sz="2800" dirty="0" smtClean="0"/>
              <a:t>voda                      hydroxid </a:t>
            </a:r>
            <a:r>
              <a:rPr lang="cs-CZ" sz="2800" dirty="0"/>
              <a:t>vápenatý  </a:t>
            </a:r>
            <a:endParaRPr lang="cs-CZ" sz="2800" dirty="0" smtClean="0"/>
          </a:p>
          <a:p>
            <a:pPr lvl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(</a:t>
            </a:r>
            <a:r>
              <a:rPr lang="cs-CZ" sz="2800" dirty="0" err="1" smtClean="0"/>
              <a:t>CaO</a:t>
            </a:r>
            <a:r>
              <a:rPr lang="cs-CZ" sz="2800" dirty="0" smtClean="0"/>
              <a:t>)                                                                         Ca(OH)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     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 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571868" y="2143116"/>
            <a:ext cx="128588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000364" y="3357562"/>
            <a:ext cx="157163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072066" y="4857760"/>
            <a:ext cx="107157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071570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u="sng" dirty="0" smtClean="0">
                <a:solidFill>
                  <a:srgbClr val="0070C0"/>
                </a:solidFill>
                <a:latin typeface="Comic Sans MS" pitchFamily="66" charset="0"/>
              </a:rPr>
              <a:t>Za použití značek označujících skupenství látek zapiš ch. rovnicí a uprav :</a:t>
            </a:r>
            <a:br>
              <a:rPr lang="cs-CZ" sz="3600" u="sng" dirty="0" smtClean="0">
                <a:solidFill>
                  <a:srgbClr val="0070C0"/>
                </a:solidFill>
                <a:latin typeface="Comic Sans MS" pitchFamily="66" charset="0"/>
              </a:rPr>
            </a:br>
            <a:endParaRPr lang="cs-CZ" sz="3600" u="sng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Rozklad </a:t>
            </a:r>
            <a:r>
              <a:rPr lang="cs-CZ" dirty="0"/>
              <a:t>plynného jodovodíku (HI) na </a:t>
            </a:r>
            <a:r>
              <a:rPr lang="cs-CZ" dirty="0" smtClean="0"/>
              <a:t>plynný vodík </a:t>
            </a:r>
            <a:r>
              <a:rPr lang="cs-CZ" dirty="0"/>
              <a:t>a </a:t>
            </a:r>
            <a:r>
              <a:rPr lang="cs-CZ" dirty="0" smtClean="0"/>
              <a:t>pevný jod</a:t>
            </a:r>
            <a:r>
              <a:rPr lang="cs-CZ" dirty="0"/>
              <a:t>.</a:t>
            </a:r>
          </a:p>
          <a:p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Slučování </a:t>
            </a:r>
            <a:r>
              <a:rPr lang="cs-CZ" dirty="0" smtClean="0"/>
              <a:t>plynného vodíku </a:t>
            </a:r>
            <a:r>
              <a:rPr lang="cs-CZ" dirty="0"/>
              <a:t>a kyslíku na vodu.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Sloučení </a:t>
            </a:r>
            <a:r>
              <a:rPr lang="cs-CZ" dirty="0" smtClean="0"/>
              <a:t>plynného chloru s pevným sodíkem </a:t>
            </a:r>
            <a:r>
              <a:rPr lang="cs-CZ" dirty="0"/>
              <a:t>za vzniku </a:t>
            </a:r>
            <a:r>
              <a:rPr lang="cs-CZ" dirty="0" smtClean="0"/>
              <a:t>pevného chloridu  sodného </a:t>
            </a:r>
            <a:r>
              <a:rPr lang="cs-CZ" dirty="0"/>
              <a:t>(</a:t>
            </a:r>
            <a:r>
              <a:rPr lang="cs-CZ" dirty="0" err="1"/>
              <a:t>NaCl</a:t>
            </a:r>
            <a:r>
              <a:rPr lang="cs-CZ" dirty="0"/>
              <a:t>).</a:t>
            </a:r>
          </a:p>
          <a:p>
            <a:pPr>
              <a:buNone/>
            </a:pPr>
            <a:r>
              <a:rPr lang="cs-CZ" dirty="0"/>
              <a:t>    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770428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00B050"/>
                </a:solidFill>
                <a:latin typeface="Comic Sans MS" pitchFamily="66" charset="0"/>
              </a:rPr>
              <a:t>Uprav podle ZZH </a:t>
            </a:r>
            <a:r>
              <a:rPr lang="cs-CZ" u="sng" dirty="0" smtClean="0">
                <a:solidFill>
                  <a:srgbClr val="00B050"/>
                </a:solidFill>
                <a:latin typeface="Comic Sans MS" pitchFamily="66" charset="0"/>
              </a:rPr>
              <a:t>:</a:t>
            </a:r>
            <a:br>
              <a:rPr lang="cs-CZ" u="sng" dirty="0" smtClean="0">
                <a:solidFill>
                  <a:srgbClr val="00B050"/>
                </a:solidFill>
                <a:latin typeface="Comic Sans MS" pitchFamily="66" charset="0"/>
              </a:rPr>
            </a:br>
            <a:endParaRPr lang="cs-CZ" u="sng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858280" cy="4525963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Al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</a:t>
            </a:r>
            <a:r>
              <a:rPr lang="cs-CZ" sz="2800" baseline="-25000" dirty="0" smtClean="0"/>
              <a:t>3 </a:t>
            </a:r>
            <a:r>
              <a:rPr lang="cs-CZ" sz="2800" dirty="0" smtClean="0"/>
              <a:t>     </a:t>
            </a:r>
            <a:r>
              <a:rPr lang="cs-CZ" sz="2800" dirty="0"/>
              <a:t>+        H</a:t>
            </a:r>
            <a:r>
              <a:rPr lang="cs-CZ" sz="2800" baseline="-25000" dirty="0"/>
              <a:t>2</a:t>
            </a:r>
            <a:r>
              <a:rPr lang="cs-CZ" sz="2800" dirty="0"/>
              <a:t>O                          </a:t>
            </a:r>
            <a:r>
              <a:rPr lang="cs-CZ" sz="2800" dirty="0" smtClean="0"/>
              <a:t>     </a:t>
            </a:r>
            <a:r>
              <a:rPr lang="cs-CZ" sz="2800" dirty="0" err="1" smtClean="0"/>
              <a:t>Al</a:t>
            </a:r>
            <a:r>
              <a:rPr lang="cs-CZ" sz="2800" dirty="0" smtClean="0"/>
              <a:t>(OH)</a:t>
            </a:r>
            <a:r>
              <a:rPr lang="cs-CZ" sz="2800" baseline="-25000" dirty="0" smtClean="0"/>
              <a:t>3</a:t>
            </a:r>
            <a:endParaRPr lang="cs-CZ" sz="2800" dirty="0"/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sz="2800" dirty="0"/>
              <a:t>Ca(NO</a:t>
            </a:r>
            <a:r>
              <a:rPr lang="cs-CZ" sz="2800" baseline="-25000" dirty="0"/>
              <a:t>3</a:t>
            </a:r>
            <a:r>
              <a:rPr lang="cs-CZ" sz="2800" dirty="0"/>
              <a:t>)</a:t>
            </a:r>
            <a:r>
              <a:rPr lang="cs-CZ" sz="2800" baseline="-25000" dirty="0"/>
              <a:t>2</a:t>
            </a:r>
            <a:r>
              <a:rPr lang="cs-CZ" sz="2800" dirty="0"/>
              <a:t>        +       HF     </a:t>
            </a:r>
            <a:r>
              <a:rPr lang="cs-CZ" sz="2800" dirty="0" smtClean="0"/>
              <a:t>                </a:t>
            </a:r>
            <a:r>
              <a:rPr lang="cs-CZ" sz="2800" dirty="0"/>
              <a:t>CaF</a:t>
            </a:r>
            <a:r>
              <a:rPr lang="cs-CZ" sz="2800" baseline="-25000" dirty="0"/>
              <a:t>2                 </a:t>
            </a:r>
            <a:r>
              <a:rPr lang="cs-CZ" sz="2800" dirty="0"/>
              <a:t>+         HNO</a:t>
            </a:r>
            <a:r>
              <a:rPr lang="cs-CZ" sz="2800" baseline="-25000" dirty="0"/>
              <a:t>3</a:t>
            </a:r>
            <a:endParaRPr lang="cs-CZ" sz="2800" dirty="0"/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Cr</a:t>
            </a:r>
            <a:r>
              <a:rPr lang="cs-CZ" sz="2800" dirty="0" smtClean="0"/>
              <a:t>          </a:t>
            </a:r>
            <a:r>
              <a:rPr lang="cs-CZ" sz="2800" dirty="0"/>
              <a:t>+         </a:t>
            </a:r>
            <a:r>
              <a:rPr lang="cs-CZ" sz="2800" dirty="0" err="1"/>
              <a:t>HCl</a:t>
            </a:r>
            <a:r>
              <a:rPr lang="cs-CZ" sz="2800" dirty="0"/>
              <a:t>                             </a:t>
            </a:r>
            <a:r>
              <a:rPr lang="cs-CZ" sz="2800" dirty="0" smtClean="0"/>
              <a:t>   CrCl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        </a:t>
            </a:r>
            <a:r>
              <a:rPr lang="cs-CZ" sz="2800" dirty="0"/>
              <a:t>+       H</a:t>
            </a:r>
            <a:r>
              <a:rPr lang="cs-CZ" sz="2800" baseline="-25000" dirty="0"/>
              <a:t>2</a:t>
            </a:r>
            <a:endParaRPr lang="cs-CZ" sz="2800" dirty="0"/>
          </a:p>
          <a:p>
            <a:pPr>
              <a:buNone/>
            </a:pPr>
            <a:r>
              <a:rPr lang="cs-CZ" sz="2800" dirty="0"/>
              <a:t> 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786182" y="2357430"/>
            <a:ext cx="150019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143372" y="3500438"/>
            <a:ext cx="92869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571868" y="4572008"/>
            <a:ext cx="185738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Procvičení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err="1" smtClean="0"/>
              <a:t>Pb</a:t>
            </a:r>
            <a:r>
              <a:rPr lang="cs-CZ" sz="3600" dirty="0" smtClean="0"/>
              <a:t>(OH)</a:t>
            </a:r>
            <a:r>
              <a:rPr lang="cs-CZ" sz="3600" baseline="-25000" dirty="0" smtClean="0"/>
              <a:t>2 </a:t>
            </a:r>
            <a:r>
              <a:rPr lang="cs-CZ" sz="3600" dirty="0" smtClean="0"/>
              <a:t>  +  HNO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                   </a:t>
            </a:r>
            <a:r>
              <a:rPr lang="cs-CZ" sz="3600" dirty="0" err="1" smtClean="0"/>
              <a:t>Pb</a:t>
            </a:r>
            <a:r>
              <a:rPr lang="cs-CZ" sz="3600" dirty="0" smtClean="0"/>
              <a:t>(NO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)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  +  H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</a:t>
            </a:r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pPr>
              <a:buNone/>
            </a:pPr>
            <a:r>
              <a:rPr lang="cs-CZ" sz="3600" dirty="0" smtClean="0"/>
              <a:t>Mg  +   </a:t>
            </a:r>
            <a:r>
              <a:rPr lang="cs-CZ" sz="3600" dirty="0" err="1" smtClean="0"/>
              <a:t>HCl</a:t>
            </a:r>
            <a:r>
              <a:rPr lang="cs-CZ" sz="3600" dirty="0" smtClean="0"/>
              <a:t>                       MgCl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     +   H</a:t>
            </a:r>
            <a:r>
              <a:rPr lang="cs-CZ" sz="3600" baseline="-25000" dirty="0" smtClean="0"/>
              <a:t>2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</a:p>
          <a:p>
            <a:pPr>
              <a:buNone/>
            </a:pPr>
            <a:r>
              <a:rPr lang="cs-CZ" sz="3600" dirty="0" smtClean="0"/>
              <a:t>SiO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  +   </a:t>
            </a:r>
            <a:r>
              <a:rPr lang="cs-CZ" sz="3600" dirty="0" err="1" smtClean="0"/>
              <a:t>NaOH</a:t>
            </a:r>
            <a:r>
              <a:rPr lang="cs-CZ" sz="3600" dirty="0" smtClean="0"/>
              <a:t>                  	      Na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SiO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   +  H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</a:t>
            </a:r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pPr>
              <a:buNone/>
            </a:pPr>
            <a:r>
              <a:rPr lang="cs-CZ" sz="3600" dirty="0" err="1" smtClean="0"/>
              <a:t>ZnO</a:t>
            </a:r>
            <a:r>
              <a:rPr lang="cs-CZ" sz="3600" dirty="0" smtClean="0"/>
              <a:t>  +  CO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                         ZnCO</a:t>
            </a:r>
            <a:r>
              <a:rPr lang="cs-CZ" sz="3600" baseline="-25000" dirty="0" smtClean="0"/>
              <a:t>3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 </a:t>
            </a: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929058" y="1928802"/>
            <a:ext cx="135732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928926" y="3286124"/>
            <a:ext cx="135732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500430" y="4572008"/>
            <a:ext cx="135732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000364" y="5929330"/>
            <a:ext cx="135732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Procvičení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 K  +    </a:t>
            </a:r>
            <a:r>
              <a:rPr lang="cs-CZ" sz="3600" dirty="0" err="1" smtClean="0"/>
              <a:t>HBr</a:t>
            </a:r>
            <a:r>
              <a:rPr lang="cs-CZ" sz="3600" dirty="0" smtClean="0"/>
              <a:t>                         	   </a:t>
            </a:r>
            <a:r>
              <a:rPr lang="cs-CZ" sz="3600" dirty="0" err="1" smtClean="0"/>
              <a:t>KBr</a:t>
            </a:r>
            <a:r>
              <a:rPr lang="cs-CZ" sz="3600" dirty="0" smtClean="0"/>
              <a:t>    +  H</a:t>
            </a:r>
            <a:r>
              <a:rPr lang="cs-CZ" sz="3600" baseline="-25000" dirty="0" smtClean="0"/>
              <a:t>2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err="1" smtClean="0"/>
              <a:t>Al</a:t>
            </a:r>
            <a:r>
              <a:rPr lang="cs-CZ" sz="3600" dirty="0" smtClean="0"/>
              <a:t>(OH)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  +  H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SO</a:t>
            </a:r>
            <a:r>
              <a:rPr lang="cs-CZ" sz="3600" baseline="-25000" dirty="0" smtClean="0"/>
              <a:t>4</a:t>
            </a:r>
            <a:r>
              <a:rPr lang="cs-CZ" sz="3600" dirty="0" smtClean="0"/>
              <a:t>               Al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(SO</a:t>
            </a:r>
            <a:r>
              <a:rPr lang="cs-CZ" sz="3600" baseline="-25000" dirty="0" smtClean="0"/>
              <a:t>4</a:t>
            </a:r>
            <a:r>
              <a:rPr lang="cs-CZ" sz="3600" dirty="0" smtClean="0"/>
              <a:t>)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   +   H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</a:t>
            </a:r>
          </a:p>
          <a:p>
            <a:pPr>
              <a:buNone/>
            </a:pPr>
            <a:r>
              <a:rPr lang="cs-CZ" sz="3600" dirty="0" smtClean="0"/>
              <a:t> </a:t>
            </a:r>
          </a:p>
          <a:p>
            <a:pPr>
              <a:buNone/>
            </a:pPr>
            <a:r>
              <a:rPr lang="cs-CZ" sz="3600" dirty="0" smtClean="0"/>
              <a:t>SO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  +  KOH                                K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SO</a:t>
            </a:r>
            <a:r>
              <a:rPr lang="cs-CZ" sz="3600" baseline="-25000" dirty="0" smtClean="0"/>
              <a:t>4</a:t>
            </a:r>
            <a:r>
              <a:rPr lang="cs-CZ" sz="3600" dirty="0" smtClean="0"/>
              <a:t>   +  H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Cd  +   HI                                CdI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   +   H</a:t>
            </a:r>
            <a:r>
              <a:rPr lang="cs-CZ" sz="3600" baseline="-25000" dirty="0" smtClean="0"/>
              <a:t>2</a:t>
            </a:r>
            <a:endParaRPr lang="cs-CZ" sz="3600" dirty="0" smtClean="0"/>
          </a:p>
          <a:p>
            <a:endParaRPr lang="cs-CZ" sz="36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643174" y="1928802"/>
            <a:ext cx="185738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929058" y="3071810"/>
            <a:ext cx="92869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928926" y="4286256"/>
            <a:ext cx="185738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500298" y="5500702"/>
            <a:ext cx="185738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Procvičení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err="1" smtClean="0"/>
              <a:t>Fe</a:t>
            </a:r>
            <a:r>
              <a:rPr lang="cs-CZ" dirty="0" smtClean="0"/>
              <a:t>  +   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    Fe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NH</a:t>
            </a:r>
            <a:r>
              <a:rPr lang="cs-CZ" baseline="-25000" dirty="0" smtClean="0"/>
              <a:t>3</a:t>
            </a:r>
            <a:r>
              <a:rPr lang="cs-CZ" dirty="0" smtClean="0"/>
              <a:t>  +   Cl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    NH</a:t>
            </a:r>
            <a:r>
              <a:rPr lang="cs-CZ" baseline="-25000" dirty="0" smtClean="0"/>
              <a:t>4</a:t>
            </a:r>
            <a:r>
              <a:rPr lang="cs-CZ" dirty="0" smtClean="0"/>
              <a:t>Cl  +  N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                             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H</a:t>
            </a:r>
            <a:r>
              <a:rPr lang="cs-CZ" baseline="-25000" dirty="0" smtClean="0"/>
              <a:t>3</a:t>
            </a:r>
            <a:r>
              <a:rPr lang="cs-CZ" dirty="0" smtClean="0"/>
              <a:t>PO</a:t>
            </a:r>
            <a:r>
              <a:rPr lang="cs-CZ" baseline="-25000" dirty="0" smtClean="0"/>
              <a:t>4</a:t>
            </a:r>
            <a:r>
              <a:rPr lang="cs-CZ" dirty="0" smtClean="0"/>
              <a:t>  +  </a:t>
            </a:r>
            <a:r>
              <a:rPr lang="cs-CZ" dirty="0" err="1" smtClean="0"/>
              <a:t>NaOH</a:t>
            </a:r>
            <a:r>
              <a:rPr lang="cs-CZ" dirty="0" smtClean="0"/>
              <a:t>                            Na</a:t>
            </a:r>
            <a:r>
              <a:rPr lang="cs-CZ" baseline="-25000" dirty="0" smtClean="0"/>
              <a:t>3</a:t>
            </a:r>
            <a:r>
              <a:rPr lang="cs-CZ" dirty="0" smtClean="0"/>
              <a:t>PO</a:t>
            </a:r>
            <a:r>
              <a:rPr lang="cs-CZ" baseline="-25000" dirty="0" smtClean="0"/>
              <a:t>4</a:t>
            </a:r>
            <a:r>
              <a:rPr lang="cs-CZ" dirty="0" smtClean="0"/>
              <a:t>    + 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Ca  +  </a:t>
            </a:r>
            <a:r>
              <a:rPr lang="cs-CZ" dirty="0" err="1" smtClean="0"/>
              <a:t>HCl</a:t>
            </a:r>
            <a:r>
              <a:rPr lang="cs-CZ" dirty="0" smtClean="0"/>
              <a:t>                            CaCl</a:t>
            </a:r>
            <a:r>
              <a:rPr lang="cs-CZ" baseline="-25000" dirty="0" smtClean="0"/>
              <a:t>2</a:t>
            </a:r>
            <a:r>
              <a:rPr lang="cs-CZ" dirty="0" smtClean="0"/>
              <a:t>    +  H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CO  +  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   CO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baseline="-25000" dirty="0" smtClean="0"/>
              <a:t> </a:t>
            </a:r>
            <a:endParaRPr lang="cs-CZ" dirty="0" smtClean="0"/>
          </a:p>
          <a:p>
            <a:r>
              <a:rPr lang="cs-CZ" dirty="0" err="1" smtClean="0"/>
              <a:t>HgO</a:t>
            </a:r>
            <a:r>
              <a:rPr lang="cs-CZ" dirty="0" smtClean="0"/>
              <a:t>                            </a:t>
            </a:r>
            <a:r>
              <a:rPr lang="cs-CZ" dirty="0" err="1" smtClean="0"/>
              <a:t>Hg</a:t>
            </a:r>
            <a:r>
              <a:rPr lang="cs-CZ" dirty="0" smtClean="0"/>
              <a:t>  +  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SnCl</a:t>
            </a:r>
            <a:r>
              <a:rPr lang="cs-CZ" baseline="-25000" dirty="0" smtClean="0"/>
              <a:t>2</a:t>
            </a:r>
            <a:r>
              <a:rPr lang="cs-CZ" dirty="0" smtClean="0"/>
              <a:t>   +   FeCl</a:t>
            </a:r>
            <a:r>
              <a:rPr lang="cs-CZ" baseline="-25000" dirty="0" smtClean="0"/>
              <a:t>3</a:t>
            </a:r>
            <a:r>
              <a:rPr lang="cs-CZ" dirty="0" smtClean="0"/>
              <a:t>                            SnCl</a:t>
            </a:r>
            <a:r>
              <a:rPr lang="cs-CZ" baseline="-25000" dirty="0" smtClean="0"/>
              <a:t>4</a:t>
            </a:r>
            <a:r>
              <a:rPr lang="cs-CZ" dirty="0" smtClean="0"/>
              <a:t>    +     </a:t>
            </a:r>
            <a:r>
              <a:rPr lang="cs-CZ" dirty="0" err="1" smtClean="0"/>
              <a:t>Fe</a:t>
            </a:r>
            <a:r>
              <a:rPr lang="cs-CZ" dirty="0" smtClean="0"/>
              <a:t> Cl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dirty="0" smtClean="0"/>
              <a:t>HI   + 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                             I</a:t>
            </a:r>
            <a:r>
              <a:rPr lang="cs-CZ" baseline="-25000" dirty="0" smtClean="0"/>
              <a:t>2</a:t>
            </a:r>
            <a:r>
              <a:rPr lang="cs-CZ" dirty="0" smtClean="0"/>
              <a:t>  +  H</a:t>
            </a:r>
            <a:r>
              <a:rPr lang="cs-CZ" baseline="-25000" dirty="0" smtClean="0"/>
              <a:t>2</a:t>
            </a:r>
            <a:r>
              <a:rPr lang="cs-CZ" dirty="0" smtClean="0"/>
              <a:t>S  + 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857356" y="1714488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071670" y="2285992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571736" y="2857496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000232" y="3357562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857356" y="3929066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500166" y="4429132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500298" y="5000636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214546" y="5572140"/>
            <a:ext cx="100013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297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Opakování, procvičování</vt:lpstr>
      <vt:lpstr>Pravidla pro úpravu rovnic podle ZZH</vt:lpstr>
      <vt:lpstr>Urči počty  atomů jednotlivých prvků tvořících sloučeninu :</vt:lpstr>
      <vt:lpstr>Přepiš následující ch. reakce ch. rovnicí a uprav podle ZZH : </vt:lpstr>
      <vt:lpstr>Uprav ch. rovnice podle ZZH a přepiš je do slovní podoby : </vt:lpstr>
      <vt:lpstr>Urči poměry reagujících látek u těchto ch. reakcí : </vt:lpstr>
      <vt:lpstr>Za použití značek označujících skupenství látek zapiš ch. rovnicí a uprav : </vt:lpstr>
      <vt:lpstr>Uprav podle ZZH : </vt:lpstr>
      <vt:lpstr>Procvičení</vt:lpstr>
      <vt:lpstr>Procvičení</vt:lpstr>
      <vt:lpstr>Procvičení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Opakování, procvičování</dc:title>
  <dc:creator>Jan Nohýnek</dc:creator>
  <cp:lastModifiedBy>user</cp:lastModifiedBy>
  <cp:revision>19</cp:revision>
  <dcterms:created xsi:type="dcterms:W3CDTF">2008-04-07T17:26:58Z</dcterms:created>
  <dcterms:modified xsi:type="dcterms:W3CDTF">2012-06-07T19:31:53Z</dcterms:modified>
</cp:coreProperties>
</file>