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500" b="1" dirty="0" smtClean="0"/>
            <a:t>NÁZEV</a:t>
          </a:r>
          <a:r>
            <a:rPr lang="cs-CZ" sz="1500" b="1" smtClean="0"/>
            <a:t>:</a:t>
          </a:r>
          <a:r>
            <a:rPr lang="cs-CZ" sz="1500" b="1" baseline="0" smtClean="0"/>
            <a:t> </a:t>
          </a:r>
          <a:r>
            <a:rPr lang="cs-CZ" sz="1500" b="1" baseline="0" smtClean="0"/>
            <a:t>VY_52_INOVACE_14_FYZIKÁLNÍ </a:t>
          </a:r>
          <a:r>
            <a:rPr lang="cs-CZ" sz="1500" b="1" baseline="0" dirty="0" smtClean="0"/>
            <a:t>VELIČINY</a:t>
          </a:r>
          <a:endParaRPr lang="cs-CZ" sz="15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b="1" dirty="0" smtClean="0"/>
            <a:t>NÁZEV ŠKOLY: 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500" b="1" dirty="0" smtClean="0"/>
            <a:t>AUTOR: Mgr. Milada </a:t>
          </a:r>
          <a:r>
            <a:rPr lang="cs-CZ" sz="1500" b="1" dirty="0" err="1" smtClean="0"/>
            <a:t>Zetelová</a:t>
          </a:r>
          <a:endParaRPr lang="cs-CZ" sz="15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500" b="1" dirty="0" smtClean="0"/>
            <a:t>TEMA: DÉLKA</a:t>
          </a:r>
          <a:endParaRPr lang="cs-CZ" sz="15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500" b="1" dirty="0" smtClean="0"/>
            <a:t>ČÍSLO PROJEKTU: CZ.1.07/1.4.00/21.0816</a:t>
          </a:r>
          <a:endParaRPr lang="cs-CZ" sz="15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F4E765-EEDE-42B9-A8FB-E04BFC722D41}" type="presOf" srcId="{D8197B8C-B260-4A16-BDF4-0947B075E274}" destId="{5A5FFA88-C948-4069-8E93-59FA12366E83}" srcOrd="1" destOrd="0" presId="urn:microsoft.com/office/officeart/2005/8/layout/target3"/>
    <dgm:cxn modelId="{891856BC-3483-468F-867B-EE85118AA326}" type="presOf" srcId="{757F3AB3-0718-4624-B441-E567A8F0AB56}" destId="{333A1088-737F-45CB-B68E-254E46348037}" srcOrd="0" destOrd="0" presId="urn:microsoft.com/office/officeart/2005/8/layout/target3"/>
    <dgm:cxn modelId="{1814C9B0-2E14-428A-B2DD-12FB0B37A0D9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D78F3F7-046A-4F20-AF60-DB550AD0646F}" type="presOf" srcId="{D1B46980-6531-4606-95E6-44980827E919}" destId="{2BE915AB-18AA-4053-B92C-3BFC9ED204BB}" srcOrd="1" destOrd="0" presId="urn:microsoft.com/office/officeart/2005/8/layout/target3"/>
    <dgm:cxn modelId="{7D0D604B-FDD8-47D6-988B-E40A0536D836}" type="presOf" srcId="{4C35D32F-0EAB-4CD7-82EE-45574DC2A586}" destId="{8BEBB6EC-1DAA-4CAC-8A25-BC0FCBD5DBD5}" srcOrd="0" destOrd="0" presId="urn:microsoft.com/office/officeart/2005/8/layout/target3"/>
    <dgm:cxn modelId="{6FACECD3-AFE0-4D32-B12C-CF14E2EA3D1C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07A427B-46BE-4235-935D-E6D428FC0D22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517C796-83FD-42C2-A0CA-A829E6FB2A6D}" type="presOf" srcId="{D8197B8C-B260-4A16-BDF4-0947B075E274}" destId="{25B08C86-7E15-44DC-BE7F-FFB55DD49D12}" srcOrd="0" destOrd="0" presId="urn:microsoft.com/office/officeart/2005/8/layout/target3"/>
    <dgm:cxn modelId="{FD5F32B4-C490-4AF5-9F94-EB78368C8C40}" type="presOf" srcId="{D1D4F407-5343-4D3F-B5B9-D407B03CAEB4}" destId="{D005CE8C-CC26-4C3E-AC11-E15060ECD759}" srcOrd="0" destOrd="0" presId="urn:microsoft.com/office/officeart/2005/8/layout/target3"/>
    <dgm:cxn modelId="{3199AA69-55F9-4C09-909E-99A17C332659}" type="presOf" srcId="{D1B46980-6531-4606-95E6-44980827E919}" destId="{6140AFEC-043D-4C43-A2F9-D0F5331DF3A3}" srcOrd="0" destOrd="0" presId="urn:microsoft.com/office/officeart/2005/8/layout/target3"/>
    <dgm:cxn modelId="{FE10821D-017E-4E0B-A39C-0BF0C746E435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9D7A32B-870F-4D92-A47B-B95B83A60199}" type="presParOf" srcId="{333A1088-737F-45CB-B68E-254E46348037}" destId="{F5ABB229-8D3B-4694-996A-96F23CF14429}" srcOrd="0" destOrd="0" presId="urn:microsoft.com/office/officeart/2005/8/layout/target3"/>
    <dgm:cxn modelId="{5ECE8C5F-93C1-4D02-BBB3-2EFE97CD15A1}" type="presParOf" srcId="{333A1088-737F-45CB-B68E-254E46348037}" destId="{F41139FD-01EE-4571-8B17-4FB00FC51163}" srcOrd="1" destOrd="0" presId="urn:microsoft.com/office/officeart/2005/8/layout/target3"/>
    <dgm:cxn modelId="{1FC5EB5B-79E3-49F7-8D40-D0D9186BEF89}" type="presParOf" srcId="{333A1088-737F-45CB-B68E-254E46348037}" destId="{D005CE8C-CC26-4C3E-AC11-E15060ECD759}" srcOrd="2" destOrd="0" presId="urn:microsoft.com/office/officeart/2005/8/layout/target3"/>
    <dgm:cxn modelId="{571913CA-4EE7-464D-BA07-7A3F25C746CD}" type="presParOf" srcId="{333A1088-737F-45CB-B68E-254E46348037}" destId="{2C702D82-9B77-49B7-9568-BB8EB47C3372}" srcOrd="3" destOrd="0" presId="urn:microsoft.com/office/officeart/2005/8/layout/target3"/>
    <dgm:cxn modelId="{417CB5EF-1AF7-459C-B59B-40D23B792BEF}" type="presParOf" srcId="{333A1088-737F-45CB-B68E-254E46348037}" destId="{A52A0455-90FF-4808-ABD0-F02540D31D5A}" srcOrd="4" destOrd="0" presId="urn:microsoft.com/office/officeart/2005/8/layout/target3"/>
    <dgm:cxn modelId="{96C03A86-5F12-4ECE-853E-FFA339D39456}" type="presParOf" srcId="{333A1088-737F-45CB-B68E-254E46348037}" destId="{6140AFEC-043D-4C43-A2F9-D0F5331DF3A3}" srcOrd="5" destOrd="0" presId="urn:microsoft.com/office/officeart/2005/8/layout/target3"/>
    <dgm:cxn modelId="{D74248C6-7A08-438B-B0AB-E6A1F46BB6CB}" type="presParOf" srcId="{333A1088-737F-45CB-B68E-254E46348037}" destId="{9358AC05-5D7D-4327-9F80-1AD486AEA664}" srcOrd="6" destOrd="0" presId="urn:microsoft.com/office/officeart/2005/8/layout/target3"/>
    <dgm:cxn modelId="{77FFB4B6-8663-43DA-A6CF-4DF654A52C48}" type="presParOf" srcId="{333A1088-737F-45CB-B68E-254E46348037}" destId="{313FC574-E1CD-4FB4-B054-0B805CE0447D}" srcOrd="7" destOrd="0" presId="urn:microsoft.com/office/officeart/2005/8/layout/target3"/>
    <dgm:cxn modelId="{642DADD5-FBBD-4558-ADED-BB76467F622F}" type="presParOf" srcId="{333A1088-737F-45CB-B68E-254E46348037}" destId="{619D679B-A015-4ECF-8348-D1034C574F40}" srcOrd="8" destOrd="0" presId="urn:microsoft.com/office/officeart/2005/8/layout/target3"/>
    <dgm:cxn modelId="{11CBCAA7-397D-4B83-9F48-4258F29C0519}" type="presParOf" srcId="{333A1088-737F-45CB-B68E-254E46348037}" destId="{322283A8-4A27-4CDA-BAE3-F381106A9174}" srcOrd="9" destOrd="0" presId="urn:microsoft.com/office/officeart/2005/8/layout/target3"/>
    <dgm:cxn modelId="{30291252-CAA0-47CA-AF72-EEF4CA4B180E}" type="presParOf" srcId="{333A1088-737F-45CB-B68E-254E46348037}" destId="{FFC9F71D-1B4F-4AD9-A4A6-86ADEFC8AF5C}" srcOrd="10" destOrd="0" presId="urn:microsoft.com/office/officeart/2005/8/layout/target3"/>
    <dgm:cxn modelId="{402AF8C8-2979-47A0-821B-665B6AB18CD2}" type="presParOf" srcId="{333A1088-737F-45CB-B68E-254E46348037}" destId="{25B08C86-7E15-44DC-BE7F-FFB55DD49D12}" srcOrd="11" destOrd="0" presId="urn:microsoft.com/office/officeart/2005/8/layout/target3"/>
    <dgm:cxn modelId="{6C8F6EFB-FBDE-4BEF-94EA-445F76E9CE27}" type="presParOf" srcId="{333A1088-737F-45CB-B68E-254E46348037}" destId="{76644BE8-9D7C-4C09-B250-3D10AF48CBB7}" srcOrd="12" destOrd="0" presId="urn:microsoft.com/office/officeart/2005/8/layout/target3"/>
    <dgm:cxn modelId="{46447BCF-AE47-494F-AB10-C2D1A0300E06}" type="presParOf" srcId="{333A1088-737F-45CB-B68E-254E46348037}" destId="{EE85B701-7295-41C0-BA7A-34D3756A2AE6}" srcOrd="13" destOrd="0" presId="urn:microsoft.com/office/officeart/2005/8/layout/target3"/>
    <dgm:cxn modelId="{8FCCD6E6-C9F4-4486-9F79-16901008191D}" type="presParOf" srcId="{333A1088-737F-45CB-B68E-254E46348037}" destId="{8BEBB6EC-1DAA-4CAC-8A25-BC0FCBD5DBD5}" srcOrd="14" destOrd="0" presId="urn:microsoft.com/office/officeart/2005/8/layout/target3"/>
    <dgm:cxn modelId="{1C34CC74-4CA6-42A3-91AB-0BE572E488EE}" type="presParOf" srcId="{333A1088-737F-45CB-B68E-254E46348037}" destId="{AED2198E-93D5-4001-81B4-73124B309672}" srcOrd="15" destOrd="0" presId="urn:microsoft.com/office/officeart/2005/8/layout/target3"/>
    <dgm:cxn modelId="{0D771AD8-27BA-4A09-903C-D560733A78AF}" type="presParOf" srcId="{333A1088-737F-45CB-B68E-254E46348037}" destId="{2BE915AB-18AA-4053-B92C-3BFC9ED204BB}" srcOrd="16" destOrd="0" presId="urn:microsoft.com/office/officeart/2005/8/layout/target3"/>
    <dgm:cxn modelId="{FEFA4F19-C89B-4DFC-AE25-43B624CE90B3}" type="presParOf" srcId="{333A1088-737F-45CB-B68E-254E46348037}" destId="{6BB5E863-4638-4E1D-BFDE-399D028AC4ED}" srcOrd="17" destOrd="0" presId="urn:microsoft.com/office/officeart/2005/8/layout/target3"/>
    <dgm:cxn modelId="{0574D252-3F68-4E22-B20F-2E11A7321E49}" type="presParOf" srcId="{333A1088-737F-45CB-B68E-254E46348037}" destId="{5A5FFA88-C948-4069-8E93-59FA12366E83}" srcOrd="18" destOrd="0" presId="urn:microsoft.com/office/officeart/2005/8/layout/target3"/>
    <dgm:cxn modelId="{A2161220-E5FE-4F8D-B8DC-8607F297358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 ŠKOLY: 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AUTOR: Mgr. Milada </a:t>
          </a:r>
          <a:r>
            <a:rPr lang="cs-CZ" sz="1500" b="1" kern="1200" dirty="0" err="1" smtClean="0"/>
            <a:t>Zetelová</a:t>
          </a:r>
          <a:endParaRPr lang="cs-CZ" sz="15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</a:t>
          </a:r>
          <a:r>
            <a:rPr lang="cs-CZ" sz="1500" b="1" kern="1200" smtClean="0"/>
            <a:t>:</a:t>
          </a:r>
          <a:r>
            <a:rPr lang="cs-CZ" sz="1500" b="1" kern="1200" baseline="0" smtClean="0"/>
            <a:t> </a:t>
          </a:r>
          <a:r>
            <a:rPr lang="cs-CZ" sz="1500" b="1" kern="1200" baseline="0" smtClean="0"/>
            <a:t>VY_52_INOVACE_14_FYZIKÁLNÍ </a:t>
          </a:r>
          <a:r>
            <a:rPr lang="cs-CZ" sz="1500" b="1" kern="1200" baseline="0" dirty="0" smtClean="0"/>
            <a:t>VELIČINY</a:t>
          </a:r>
          <a:endParaRPr lang="cs-CZ" sz="15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TEMA: DÉLKA</a:t>
          </a:r>
          <a:endParaRPr lang="cs-CZ" sz="15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ČÍSLO PROJEKTU: CZ.1.07/1.4.00/21.0816</a:t>
          </a:r>
          <a:endParaRPr lang="cs-CZ" sz="15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221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023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444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72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079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0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40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34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279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9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268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1E2EE-E9A0-44ED-80EE-0ECD6D17DA4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5BAF5-086B-4F84-A593-4E05DAC3AB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305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6462803"/>
              </p:ext>
            </p:extLst>
          </p:nvPr>
        </p:nvGraphicFramePr>
        <p:xfrm>
          <a:off x="611560" y="98072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smtClean="0"/>
              <a:t>DÉLKA</a:t>
            </a:r>
            <a:endParaRPr lang="cs-CZ" b="1" dirty="0" smtClean="0"/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7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264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435493"/>
              </p:ext>
            </p:extLst>
          </p:nvPr>
        </p:nvGraphicFramePr>
        <p:xfrm>
          <a:off x="1043608" y="1628800"/>
          <a:ext cx="6157664" cy="247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9664"/>
                <a:gridCol w="3048000"/>
              </a:tblGrid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únor 2012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se seznámí s fyzikální veličinou délka, jednotkami, měřidly a postupem při měření.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193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DÉLKA	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6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délka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Délka je </a:t>
            </a:r>
            <a:r>
              <a:rPr lang="cs-CZ" sz="3600" dirty="0" smtClean="0">
                <a:solidFill>
                  <a:srgbClr val="FF0000"/>
                </a:solidFill>
              </a:rPr>
              <a:t>fyzikální veličina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</a:t>
            </a:r>
            <a:r>
              <a:rPr lang="cs-CZ" dirty="0" smtClean="0">
                <a:solidFill>
                  <a:srgbClr val="92D050"/>
                </a:solidFill>
              </a:rPr>
              <a:t>PROČ </a:t>
            </a:r>
            <a:r>
              <a:rPr lang="cs-CZ" dirty="0" smtClean="0"/>
              <a:t>– protože ji můžeme měřit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můžeme měřit délku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délku měříme </a:t>
            </a:r>
            <a:r>
              <a:rPr lang="cs-CZ" dirty="0" smtClean="0">
                <a:solidFill>
                  <a:srgbClr val="FF0000"/>
                </a:solidFill>
              </a:rPr>
              <a:t>délkovými měřidly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Délková měřidla jsou:</a:t>
            </a:r>
          </a:p>
          <a:p>
            <a:r>
              <a:rPr lang="cs-CZ" dirty="0" smtClean="0"/>
              <a:t>pravítko</a:t>
            </a:r>
          </a:p>
          <a:p>
            <a:r>
              <a:rPr lang="cs-CZ" dirty="0" smtClean="0"/>
              <a:t>skládací metr</a:t>
            </a:r>
          </a:p>
          <a:p>
            <a:r>
              <a:rPr lang="cs-CZ" dirty="0" smtClean="0"/>
              <a:t>svinovací metr</a:t>
            </a:r>
          </a:p>
          <a:p>
            <a:r>
              <a:rPr lang="cs-CZ" dirty="0" smtClean="0"/>
              <a:t>krejčovský metr</a:t>
            </a:r>
          </a:p>
          <a:p>
            <a:r>
              <a:rPr lang="cs-CZ" dirty="0" smtClean="0"/>
              <a:t>pásmo</a:t>
            </a:r>
          </a:p>
          <a:p>
            <a:r>
              <a:rPr lang="cs-CZ" dirty="0" smtClean="0"/>
              <a:t>posuvné měřítko</a:t>
            </a:r>
          </a:p>
          <a:p>
            <a:r>
              <a:rPr lang="cs-CZ" dirty="0" smtClean="0"/>
              <a:t>mikrometr</a:t>
            </a:r>
          </a:p>
          <a:p>
            <a:endParaRPr lang="cs-CZ" dirty="0"/>
          </a:p>
        </p:txBody>
      </p:sp>
      <p:pic>
        <p:nvPicPr>
          <p:cNvPr id="1028" name="Picture 4" descr="C:\Documents and Settings\Student\Local Settings\Temporary Internet Files\Content.IE5\TTIYBR1Q\MC9003256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317849"/>
            <a:ext cx="1599983" cy="105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Student\Local Settings\Temporary Internet Files\Content.IE5\U9TIWNMA\MC9002960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6952"/>
            <a:ext cx="2079279" cy="157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Student\Local Settings\Temporary Internet Files\Content.IE5\3RNLJFTX\MP90033726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458" y="3615841"/>
            <a:ext cx="1379372" cy="98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Student\Local Settings\Temporary Internet Files\Content.IE5\U9TIWNMA\MC90039130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458" y="2420888"/>
            <a:ext cx="923544" cy="75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Student\Local Settings\Temporary Internet Files\Content.IE5\TTIYBR1Q\MP9003867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13176"/>
            <a:ext cx="1324744" cy="94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Student\Local Settings\Temporary Internet Files\Content.IE5\U9TIWNMA\MC90005508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769259"/>
            <a:ext cx="952996" cy="207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19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Jaká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Značka délky může být například  d</a:t>
            </a:r>
          </a:p>
          <a:p>
            <a:endParaRPr lang="cs-CZ" dirty="0"/>
          </a:p>
          <a:p>
            <a:r>
              <a:rPr lang="cs-CZ" dirty="0" smtClean="0"/>
              <a:t>  </a:t>
            </a:r>
            <a:r>
              <a:rPr lang="cs-CZ" sz="4000" dirty="0" smtClean="0">
                <a:solidFill>
                  <a:srgbClr val="00B050"/>
                </a:solidFill>
              </a:rPr>
              <a:t>d</a:t>
            </a:r>
            <a:r>
              <a:rPr lang="cs-CZ" dirty="0" smtClean="0"/>
              <a:t>                                                               </a:t>
            </a:r>
            <a:r>
              <a:rPr lang="cs-CZ" dirty="0" err="1" smtClean="0"/>
              <a:t>d</a:t>
            </a:r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                                     </a:t>
            </a:r>
            <a:r>
              <a:rPr lang="cs-CZ" sz="3600" dirty="0" smtClean="0">
                <a:solidFill>
                  <a:srgbClr val="FF0000"/>
                </a:solidFill>
              </a:rPr>
              <a:t>d</a:t>
            </a:r>
          </a:p>
          <a:p>
            <a:r>
              <a:rPr lang="cs-CZ" sz="6600" dirty="0" smtClean="0"/>
              <a:t>d</a:t>
            </a:r>
            <a:r>
              <a:rPr lang="cs-CZ" dirty="0" smtClean="0"/>
              <a:t>                                                          </a:t>
            </a:r>
            <a:r>
              <a:rPr lang="cs-CZ" dirty="0" err="1" smtClean="0">
                <a:solidFill>
                  <a:srgbClr val="00B0F0"/>
                </a:solidFill>
              </a:rPr>
              <a:t>d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6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Jaká je hlavní jednotka délky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hlavní jednotka délky je </a:t>
            </a:r>
            <a:r>
              <a:rPr lang="cs-CZ" dirty="0" smtClean="0">
                <a:solidFill>
                  <a:srgbClr val="FF0000"/>
                </a:solidFill>
              </a:rPr>
              <a:t>jeden metr</a:t>
            </a:r>
          </a:p>
          <a:p>
            <a:pPr marL="0" indent="0">
              <a:buNone/>
            </a:pPr>
            <a:r>
              <a:rPr lang="cs-CZ" dirty="0" smtClean="0"/>
              <a:t>      značka hlavní jednotky je  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6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vedlejší jednotky délky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vedlejší jednotky délky jsou </a:t>
            </a:r>
          </a:p>
          <a:p>
            <a:r>
              <a:rPr lang="cs-CZ" dirty="0" smtClean="0"/>
              <a:t>decimetr     1dm</a:t>
            </a:r>
          </a:p>
          <a:p>
            <a:r>
              <a:rPr lang="cs-CZ" dirty="0" smtClean="0"/>
              <a:t>centimetr    1cm</a:t>
            </a:r>
          </a:p>
          <a:p>
            <a:r>
              <a:rPr lang="cs-CZ" dirty="0" smtClean="0"/>
              <a:t> milimetr     1mm</a:t>
            </a:r>
          </a:p>
          <a:p>
            <a:r>
              <a:rPr lang="cs-CZ" dirty="0" smtClean="0"/>
              <a:t> kilometr     1km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319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převádíme jednotky délky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1m    =  10 dm</a:t>
            </a:r>
          </a:p>
          <a:p>
            <a:r>
              <a:rPr lang="cs-CZ" dirty="0" smtClean="0"/>
              <a:t>1 m   =  100 cm</a:t>
            </a:r>
          </a:p>
          <a:p>
            <a:r>
              <a:rPr lang="cs-CZ" dirty="0" smtClean="0"/>
              <a:t>1 m   =  1000 mm</a:t>
            </a:r>
          </a:p>
          <a:p>
            <a:r>
              <a:rPr lang="cs-CZ" dirty="0" smtClean="0"/>
              <a:t>1 dm =  10 cm</a:t>
            </a:r>
          </a:p>
          <a:p>
            <a:r>
              <a:rPr lang="cs-CZ" dirty="0" smtClean="0"/>
              <a:t>1 dm =  100 mm</a:t>
            </a:r>
          </a:p>
          <a:p>
            <a:r>
              <a:rPr lang="cs-CZ" dirty="0" smtClean="0"/>
              <a:t>1 cm  =  10 mm</a:t>
            </a:r>
          </a:p>
          <a:p>
            <a:r>
              <a:rPr lang="cs-CZ" dirty="0" smtClean="0"/>
              <a:t>1km  =   1000 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1 dm    = 0,1 m</a:t>
            </a:r>
          </a:p>
          <a:p>
            <a:r>
              <a:rPr lang="cs-CZ" dirty="0" smtClean="0"/>
              <a:t>1cm     = 0,01 m</a:t>
            </a:r>
          </a:p>
          <a:p>
            <a:r>
              <a:rPr lang="cs-CZ" dirty="0" smtClean="0"/>
              <a:t>1 mm  = 0,001 m</a:t>
            </a:r>
          </a:p>
          <a:p>
            <a:r>
              <a:rPr lang="cs-CZ" dirty="0" smtClean="0"/>
              <a:t>1 m      = 0,001 km</a:t>
            </a:r>
          </a:p>
          <a:p>
            <a:r>
              <a:rPr lang="cs-CZ" dirty="0" smtClean="0"/>
              <a:t>1 cm    = 0,1 dm</a:t>
            </a:r>
          </a:p>
          <a:p>
            <a:r>
              <a:rPr lang="cs-CZ" dirty="0" smtClean="0"/>
              <a:t>1mm    = 0,1 cm</a:t>
            </a:r>
          </a:p>
          <a:p>
            <a:r>
              <a:rPr lang="cs-CZ" dirty="0" smtClean="0"/>
              <a:t>1 mm   = 0,01 dm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653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postupujeme při měření délky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/>
          <a:lstStyle/>
          <a:p>
            <a:r>
              <a:rPr lang="cs-CZ" dirty="0" smtClean="0"/>
              <a:t>1. zvolíme si vhodné měřidlo</a:t>
            </a:r>
          </a:p>
          <a:p>
            <a:r>
              <a:rPr lang="cs-CZ" dirty="0" smtClean="0"/>
              <a:t>2. přiložíme nulu na začátek tělesa</a:t>
            </a:r>
          </a:p>
          <a:p>
            <a:r>
              <a:rPr lang="cs-CZ" dirty="0" smtClean="0"/>
              <a:t>3. měřidlo přiložíme rovnoběžně na hranu, kterou měříme</a:t>
            </a:r>
          </a:p>
          <a:p>
            <a:r>
              <a:rPr lang="cs-CZ" dirty="0" smtClean="0"/>
              <a:t>4. kolmo přečteme výsledek</a:t>
            </a:r>
          </a:p>
          <a:p>
            <a:r>
              <a:rPr lang="cs-CZ" dirty="0" smtClean="0"/>
              <a:t>5. zapíšeme výsledek měření –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například </a:t>
            </a:r>
            <a:r>
              <a:rPr lang="cs-CZ" dirty="0" smtClean="0">
                <a:solidFill>
                  <a:srgbClr val="FF0000"/>
                </a:solidFill>
              </a:rPr>
              <a:t>d = 12 cm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4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Zapiš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DÉLKA</a:t>
            </a:r>
          </a:p>
          <a:p>
            <a:r>
              <a:rPr lang="cs-CZ" dirty="0" smtClean="0"/>
              <a:t>- délka je fyzikální veličina</a:t>
            </a:r>
          </a:p>
          <a:p>
            <a:r>
              <a:rPr lang="cs-CZ" dirty="0" smtClean="0"/>
              <a:t>- značka délky je jeden metr – 1m</a:t>
            </a:r>
          </a:p>
          <a:p>
            <a:r>
              <a:rPr lang="cs-CZ" dirty="0" smtClean="0"/>
              <a:t>- vedlejší jednotky jsou decimetr dm, centimetr cm, milimetr mm,</a:t>
            </a:r>
          </a:p>
          <a:p>
            <a:r>
              <a:rPr lang="cs-CZ" dirty="0"/>
              <a:t> </a:t>
            </a:r>
            <a:r>
              <a:rPr lang="cs-CZ" dirty="0" smtClean="0"/>
              <a:t> kilometr km</a:t>
            </a:r>
          </a:p>
          <a:p>
            <a:r>
              <a:rPr lang="cs-CZ" dirty="0" smtClean="0"/>
              <a:t>- délku měříme délkovými měřidly – pravítkem, skládacím metrem,   svinovacím metrem, pásmem, posuvným měřítkem, mikrometrem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Postup při měření délky</a:t>
            </a:r>
          </a:p>
          <a:p>
            <a:r>
              <a:rPr lang="cs-CZ" dirty="0" smtClean="0"/>
              <a:t>1. zvolíme si vhodné měřidlo</a:t>
            </a:r>
          </a:p>
          <a:p>
            <a:r>
              <a:rPr lang="cs-CZ" dirty="0" smtClean="0"/>
              <a:t>2. přiložíme nulu na začátek tělesa</a:t>
            </a:r>
          </a:p>
          <a:p>
            <a:r>
              <a:rPr lang="cs-CZ" dirty="0" smtClean="0"/>
              <a:t>3. měřidlo přiložíme rovnoběžně na hranu, kterou měříme</a:t>
            </a:r>
          </a:p>
          <a:p>
            <a:r>
              <a:rPr lang="cs-CZ" dirty="0" smtClean="0"/>
              <a:t>4. kolmo přečteme výsledek</a:t>
            </a:r>
          </a:p>
          <a:p>
            <a:r>
              <a:rPr lang="cs-CZ" dirty="0" smtClean="0"/>
              <a:t>5. zapíšeme výsledek měření – </a:t>
            </a:r>
          </a:p>
          <a:p>
            <a:r>
              <a:rPr lang="cs-CZ" dirty="0" smtClean="0"/>
              <a:t>     například </a:t>
            </a:r>
            <a:r>
              <a:rPr lang="cs-CZ" dirty="0" smtClean="0">
                <a:solidFill>
                  <a:srgbClr val="FF0000"/>
                </a:solidFill>
              </a:rPr>
              <a:t>d = 12 cm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02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POUŽITÉ ZDROJE</a:t>
            </a:r>
          </a:p>
          <a:p>
            <a:r>
              <a:rPr lang="cs-CZ"/>
              <a:t>Klipart MS Office 2010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894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367</Words>
  <Application>Microsoft Office PowerPoint</Application>
  <PresentationFormat>Předvádění na obrazovce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DÉLKA </vt:lpstr>
      <vt:lpstr>Co je délka</vt:lpstr>
      <vt:lpstr>Čím můžeme měřit délku</vt:lpstr>
      <vt:lpstr>Jaká </vt:lpstr>
      <vt:lpstr>Jaká je hlavní jednotka délky</vt:lpstr>
      <vt:lpstr>Jaké jsou vedlejší jednotky délky</vt:lpstr>
      <vt:lpstr>Jak převádíme jednotky délky</vt:lpstr>
      <vt:lpstr>Jak postupujeme při měření délky</vt:lpstr>
      <vt:lpstr>Zapiš si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 </dc:title>
  <dc:creator>XXX</dc:creator>
  <cp:lastModifiedBy>XXX</cp:lastModifiedBy>
  <cp:revision>13</cp:revision>
  <dcterms:created xsi:type="dcterms:W3CDTF">2012-03-11T18:30:48Z</dcterms:created>
  <dcterms:modified xsi:type="dcterms:W3CDTF">2012-06-06T19:05:17Z</dcterms:modified>
</cp:coreProperties>
</file>