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8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70" r:id="rId11"/>
    <p:sldId id="267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>
      <p:cViewPr>
        <p:scale>
          <a:sx n="73" d="100"/>
          <a:sy n="73" d="100"/>
        </p:scale>
        <p:origin x="-1464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F3C56D1-EF95-4243-A509-8B4677FEE40C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503FF95-FE1C-41C0-A018-6620857B45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3C56D1-EF95-4243-A509-8B4677FEE40C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03FF95-FE1C-41C0-A018-6620857B45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3C56D1-EF95-4243-A509-8B4677FEE40C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03FF95-FE1C-41C0-A018-6620857B45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3C56D1-EF95-4243-A509-8B4677FEE40C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03FF95-FE1C-41C0-A018-6620857B45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3C56D1-EF95-4243-A509-8B4677FEE40C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03FF95-FE1C-41C0-A018-6620857B45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3C56D1-EF95-4243-A509-8B4677FEE40C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03FF95-FE1C-41C0-A018-6620857B45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3C56D1-EF95-4243-A509-8B4677FEE40C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03FF95-FE1C-41C0-A018-6620857B45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8F3C56D1-EF95-4243-A509-8B4677FEE40C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03FF95-FE1C-41C0-A018-6620857B45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F3C56D1-EF95-4243-A509-8B4677FEE40C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503FF95-FE1C-41C0-A018-6620857B45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3C56D1-EF95-4243-A509-8B4677FEE40C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03FF95-FE1C-41C0-A018-6620857B45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3C56D1-EF95-4243-A509-8B4677FEE40C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03FF95-FE1C-41C0-A018-6620857B45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8F3C56D1-EF95-4243-A509-8B4677FEE40C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5503FF95-FE1C-41C0-A018-6620857B45E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332656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3111954"/>
              </p:ext>
            </p:extLst>
          </p:nvPr>
        </p:nvGraphicFramePr>
        <p:xfrm>
          <a:off x="611560" y="1818556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Jitka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Langerová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31.1.2012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VY_32_INOVACE_19_ČESKÝ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TVAROSLOVÍ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- předložky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</a:t>
                      </a:r>
                    </a:p>
                    <a:p>
                      <a:pPr algn="l"/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8.-9.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</p:spPr>
        <p:txBody>
          <a:bodyPr>
            <a:normAutofit/>
          </a:bodyPr>
          <a:lstStyle/>
          <a:p>
            <a:pPr algn="ctr"/>
            <a:r>
              <a:rPr lang="cs-CZ" sz="8000" dirty="0" smtClean="0"/>
              <a:t>PŘEDLOŽKY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458611"/>
          </a:xfrm>
        </p:spPr>
        <p:txBody>
          <a:bodyPr>
            <a:normAutofit/>
          </a:bodyPr>
          <a:lstStyle/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3200" dirty="0" smtClean="0"/>
              <a:t>vyjadřují bližší okolnosti (místo, čas,</a:t>
            </a:r>
          </a:p>
          <a:p>
            <a:pPr>
              <a:buClr>
                <a:schemeClr val="tx1"/>
              </a:buClr>
              <a:buNone/>
            </a:pPr>
            <a:r>
              <a:rPr lang="cs-CZ" sz="3200" dirty="0" smtClean="0"/>
              <a:t>  způsob, příčinu, míru) teprve ve spojení s pádem jména</a:t>
            </a:r>
          </a:p>
          <a:p>
            <a:pPr>
              <a:buClr>
                <a:schemeClr val="tx1"/>
              </a:buClr>
              <a:buNone/>
            </a:pPr>
            <a:endParaRPr lang="cs-CZ" sz="3200" dirty="0" smtClean="0"/>
          </a:p>
          <a:p>
            <a:pPr>
              <a:buClr>
                <a:schemeClr val="tx1"/>
              </a:buClr>
              <a:buNone/>
            </a:pPr>
            <a:r>
              <a:rPr lang="cs-CZ" sz="3200" dirty="0" smtClean="0"/>
              <a:t>(šel </a:t>
            </a:r>
            <a:r>
              <a:rPr lang="cs-CZ" sz="3200" dirty="0" smtClean="0">
                <a:solidFill>
                  <a:srgbClr val="FF0000"/>
                </a:solidFill>
              </a:rPr>
              <a:t>do</a:t>
            </a:r>
            <a:r>
              <a:rPr lang="cs-CZ" sz="3200" dirty="0" smtClean="0"/>
              <a:t> lesa, </a:t>
            </a:r>
            <a:r>
              <a:rPr lang="cs-CZ" sz="3200" dirty="0" smtClean="0">
                <a:solidFill>
                  <a:srgbClr val="FF0000"/>
                </a:solidFill>
              </a:rPr>
              <a:t>před</a:t>
            </a:r>
            <a:r>
              <a:rPr lang="cs-CZ" sz="3200" dirty="0" smtClean="0"/>
              <a:t> rokem, skákal </a:t>
            </a:r>
            <a:r>
              <a:rPr lang="cs-CZ" sz="3200" dirty="0" smtClean="0">
                <a:solidFill>
                  <a:srgbClr val="FF0000"/>
                </a:solidFill>
              </a:rPr>
              <a:t>o</a:t>
            </a:r>
            <a:r>
              <a:rPr lang="cs-CZ" sz="3200" dirty="0" smtClean="0"/>
              <a:t> tyči)</a:t>
            </a:r>
          </a:p>
          <a:p>
            <a:pPr>
              <a:buClr>
                <a:schemeClr val="tx1"/>
              </a:buClr>
              <a:buNone/>
            </a:pPr>
            <a:endParaRPr lang="cs-CZ" sz="3200" dirty="0" smtClean="0"/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3200" b="1" dirty="0" smtClean="0"/>
              <a:t>druhy          </a:t>
            </a:r>
            <a:r>
              <a:rPr lang="cs-CZ" sz="3200" dirty="0" smtClean="0"/>
              <a:t>  </a:t>
            </a:r>
            <a:r>
              <a:rPr lang="cs-CZ" sz="3200" dirty="0" smtClean="0">
                <a:solidFill>
                  <a:srgbClr val="FF0000"/>
                </a:solidFill>
              </a:rPr>
              <a:t>předložky původní</a:t>
            </a:r>
          </a:p>
          <a:p>
            <a:pPr>
              <a:buClr>
                <a:schemeClr val="tx1"/>
              </a:buCl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                     </a:t>
            </a:r>
            <a:r>
              <a:rPr lang="cs-CZ" sz="3200" dirty="0" smtClean="0">
                <a:solidFill>
                  <a:srgbClr val="FF0000"/>
                </a:solidFill>
              </a:rPr>
              <a:t>předložky nepůvodní</a:t>
            </a:r>
            <a:endParaRPr lang="cs-CZ" sz="3200" b="1" dirty="0" smtClean="0"/>
          </a:p>
          <a:p>
            <a:pPr>
              <a:buClr>
                <a:schemeClr val="tx1"/>
              </a:buClr>
              <a:buNone/>
            </a:pPr>
            <a:r>
              <a:rPr lang="cs-CZ" sz="3200" dirty="0" smtClean="0"/>
              <a:t>  </a:t>
            </a:r>
            <a:endParaRPr lang="cs-CZ" sz="3200" dirty="0"/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2267744" y="4005064"/>
            <a:ext cx="122413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2339752" y="4005064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2339752" y="4005064"/>
            <a:ext cx="1224136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738531"/>
          </a:xfrm>
        </p:spPr>
        <p:txBody>
          <a:bodyPr>
            <a:normAutofit/>
          </a:bodyPr>
          <a:lstStyle/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3200" dirty="0" smtClean="0"/>
              <a:t>jsou to taková slova, která se vyskytují</a:t>
            </a:r>
          </a:p>
          <a:p>
            <a:pPr>
              <a:buClr>
                <a:schemeClr val="tx1"/>
              </a:buClr>
              <a:buNone/>
            </a:pPr>
            <a:r>
              <a:rPr lang="cs-CZ" sz="3200" dirty="0" smtClean="0"/>
              <a:t>  jen jako předložky</a:t>
            </a:r>
          </a:p>
          <a:p>
            <a:pPr>
              <a:buClr>
                <a:schemeClr val="tx1"/>
              </a:buClr>
              <a:buNone/>
            </a:pPr>
            <a:endParaRPr lang="cs-CZ" sz="3200" dirty="0" smtClean="0"/>
          </a:p>
          <a:p>
            <a:pPr>
              <a:buClr>
                <a:schemeClr val="tx1"/>
              </a:buClr>
              <a:buNone/>
            </a:pPr>
            <a:r>
              <a:rPr lang="cs-CZ" sz="3200" dirty="0" smtClean="0"/>
              <a:t>   </a:t>
            </a:r>
            <a:r>
              <a:rPr lang="cs-CZ" sz="4800" dirty="0" smtClean="0">
                <a:solidFill>
                  <a:srgbClr val="FF0000"/>
                </a:solidFill>
              </a:rPr>
              <a:t>s     z    v     u   do    na</a:t>
            </a:r>
          </a:p>
          <a:p>
            <a:pPr>
              <a:buClr>
                <a:schemeClr val="tx1"/>
              </a:buClr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    za      pod       nad</a:t>
            </a:r>
          </a:p>
          <a:p>
            <a:pPr>
              <a:buClr>
                <a:schemeClr val="tx1"/>
              </a:buClr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                 před</a:t>
            </a:r>
            <a:endParaRPr lang="cs-CZ" sz="3200" dirty="0" smtClean="0"/>
          </a:p>
          <a:p>
            <a:pPr>
              <a:buClr>
                <a:schemeClr val="tx1"/>
              </a:buClr>
              <a:buNone/>
            </a:pPr>
            <a:endParaRPr lang="cs-CZ" sz="3200" dirty="0" smtClean="0"/>
          </a:p>
          <a:p>
            <a:pPr>
              <a:buClr>
                <a:schemeClr val="tx1"/>
              </a:buClr>
              <a:buNone/>
            </a:pPr>
            <a:endParaRPr lang="cs-CZ" sz="3200" dirty="0" smtClean="0"/>
          </a:p>
          <a:p>
            <a:pPr>
              <a:buClr>
                <a:schemeClr val="tx1"/>
              </a:buClr>
              <a:buNone/>
            </a:pPr>
            <a:endParaRPr lang="cs-CZ" sz="3200" dirty="0" smtClean="0"/>
          </a:p>
          <a:p>
            <a:pPr>
              <a:buClr>
                <a:schemeClr val="tx1"/>
              </a:buClr>
              <a:buNone/>
            </a:pPr>
            <a:endParaRPr lang="cs-CZ" sz="32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FFFF00"/>
          </a:solidFill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Předložky původní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3200" dirty="0" smtClean="0"/>
              <a:t>vznikají z jiných slovních druhů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3200" dirty="0" smtClean="0"/>
              <a:t>mohou být ve větě jiným slovním druhem</a:t>
            </a:r>
          </a:p>
          <a:p>
            <a:pPr>
              <a:buClr>
                <a:schemeClr val="tx1"/>
              </a:buClr>
              <a:buNone/>
            </a:pPr>
            <a:r>
              <a:rPr lang="cs-CZ" sz="3200" dirty="0" smtClean="0"/>
              <a:t>               šel </a:t>
            </a:r>
            <a:r>
              <a:rPr lang="cs-CZ" sz="3200" b="1" dirty="0" smtClean="0">
                <a:solidFill>
                  <a:srgbClr val="FF0000"/>
                </a:solidFill>
              </a:rPr>
              <a:t>místo</a:t>
            </a:r>
            <a:r>
              <a:rPr lang="cs-CZ" sz="3200" dirty="0" smtClean="0"/>
              <a:t> vás</a:t>
            </a:r>
          </a:p>
          <a:p>
            <a:pPr>
              <a:buClr>
                <a:schemeClr val="tx1"/>
              </a:buClr>
              <a:buNone/>
            </a:pPr>
            <a:r>
              <a:rPr lang="cs-CZ" sz="3200" dirty="0" smtClean="0"/>
              <a:t>               obsadil první místo</a:t>
            </a:r>
          </a:p>
          <a:p>
            <a:pPr>
              <a:buClr>
                <a:schemeClr val="tx1"/>
              </a:buClr>
              <a:buNone/>
            </a:pPr>
            <a:endParaRPr lang="cs-CZ" sz="3200" dirty="0" smtClean="0"/>
          </a:p>
          <a:p>
            <a:pPr>
              <a:buClr>
                <a:schemeClr val="tx1"/>
              </a:buCl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                          blízko </a:t>
            </a:r>
            <a:r>
              <a:rPr lang="cs-CZ" sz="3200" dirty="0" smtClean="0"/>
              <a:t>města</a:t>
            </a:r>
          </a:p>
          <a:p>
            <a:pPr>
              <a:buClr>
                <a:schemeClr val="tx1"/>
              </a:buClr>
              <a:buNone/>
            </a:pPr>
            <a:r>
              <a:rPr lang="cs-CZ" sz="3200" dirty="0" smtClean="0"/>
              <a:t>                            cesta je blízko</a:t>
            </a:r>
          </a:p>
          <a:p>
            <a:pPr>
              <a:buClr>
                <a:schemeClr val="tx1"/>
              </a:buCl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</a:t>
            </a:r>
          </a:p>
          <a:p>
            <a:pPr>
              <a:buClr>
                <a:schemeClr val="tx1"/>
              </a:buClr>
              <a:buNone/>
            </a:pPr>
            <a:endParaRPr lang="cs-CZ" sz="3200" b="1" dirty="0" smtClean="0">
              <a:solidFill>
                <a:srgbClr val="FF0000"/>
              </a:solidFill>
            </a:endParaRPr>
          </a:p>
          <a:p>
            <a:pPr>
              <a:buClr>
                <a:schemeClr val="tx1"/>
              </a:buCl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</a:t>
            </a:r>
            <a:endParaRPr lang="cs-CZ" sz="3200" dirty="0" smtClean="0"/>
          </a:p>
          <a:p>
            <a:pPr>
              <a:buClr>
                <a:schemeClr val="tx1"/>
              </a:buClr>
              <a:buNone/>
            </a:pPr>
            <a:r>
              <a:rPr lang="cs-CZ" sz="3200" dirty="0" smtClean="0"/>
              <a:t>    </a:t>
            </a:r>
          </a:p>
          <a:p>
            <a:pPr>
              <a:buClr>
                <a:schemeClr val="tx1"/>
              </a:buClr>
              <a:buNone/>
            </a:pPr>
            <a:endParaRPr lang="cs-CZ" sz="3200" dirty="0" smtClean="0"/>
          </a:p>
          <a:p>
            <a:pPr>
              <a:buClr>
                <a:schemeClr val="tx1"/>
              </a:buClr>
              <a:buNone/>
            </a:pP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rgbClr val="FFFF00"/>
          </a:solidFill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Předložky nepůvodní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530619"/>
          </a:xfrm>
        </p:spPr>
        <p:txBody>
          <a:bodyPr>
            <a:normAutofit/>
          </a:bodyPr>
          <a:lstStyle/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2800" dirty="0" smtClean="0"/>
              <a:t>předložky se pojí s různým počtem pádů</a:t>
            </a:r>
            <a:endParaRPr lang="cs-CZ" sz="28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95536" y="1397000"/>
          <a:ext cx="8280920" cy="4413884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952328"/>
                <a:gridCol w="5328592"/>
              </a:tblGrid>
              <a:tr h="867251"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s</a:t>
                      </a:r>
                      <a:r>
                        <a:rPr lang="cs-CZ" sz="2800" b="0" baseline="0" dirty="0" smtClean="0"/>
                        <a:t> 2. p.</a:t>
                      </a:r>
                      <a:endParaRPr lang="cs-CZ" sz="28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bez, do, od, u, z, kromě, </a:t>
                      </a:r>
                    </a:p>
                    <a:p>
                      <a:r>
                        <a:rPr lang="cs-CZ" sz="2800" b="0" dirty="0" smtClean="0"/>
                        <a:t>vedle</a:t>
                      </a:r>
                      <a:endParaRPr lang="cs-CZ" sz="2800" b="0" dirty="0"/>
                    </a:p>
                  </a:txBody>
                  <a:tcPr/>
                </a:tc>
              </a:tr>
              <a:tr h="867251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se</a:t>
                      </a:r>
                      <a:r>
                        <a:rPr lang="cs-CZ" sz="2800" baseline="0" dirty="0" smtClean="0"/>
                        <a:t> 3. p.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k,</a:t>
                      </a:r>
                      <a:r>
                        <a:rPr lang="cs-CZ" sz="2800" baseline="0" dirty="0" smtClean="0"/>
                        <a:t> kvůli, proti, vůči</a:t>
                      </a:r>
                      <a:endParaRPr lang="cs-CZ" sz="2800" dirty="0"/>
                    </a:p>
                  </a:txBody>
                  <a:tcPr/>
                </a:tc>
              </a:tr>
              <a:tr h="867251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se 4. p.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pro, přes, mimo, skrz</a:t>
                      </a:r>
                      <a:endParaRPr lang="cs-CZ" sz="2800" dirty="0"/>
                    </a:p>
                  </a:txBody>
                  <a:tcPr/>
                </a:tc>
              </a:tr>
              <a:tr h="867251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se 4. a 6. p.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na, po, v, o</a:t>
                      </a:r>
                      <a:endParaRPr lang="cs-CZ" sz="2800" dirty="0"/>
                    </a:p>
                  </a:txBody>
                  <a:tcPr/>
                </a:tc>
              </a:tr>
              <a:tr h="867251">
                <a:tc>
                  <a:txBody>
                    <a:bodyPr/>
                    <a:lstStyle/>
                    <a:p>
                      <a:r>
                        <a:rPr lang="cs-CZ" sz="2800" baseline="0" dirty="0" smtClean="0"/>
                        <a:t>s 2., 4. a 7. p.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za, s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746643"/>
          </a:xfrm>
        </p:spPr>
        <p:txBody>
          <a:bodyPr/>
          <a:lstStyle/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Do vět doplň vhodné předložky.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3200" dirty="0" smtClean="0"/>
              <a:t>Není ____ vás náš Petr?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3200" dirty="0" smtClean="0"/>
              <a:t>Káně kroužilo ____ polem.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3200" dirty="0" smtClean="0"/>
              <a:t>Přijď si  ____ mně ____ tu vázu.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3200" dirty="0" smtClean="0"/>
              <a:t>Vrátím se až ____ pět hodin.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3200" dirty="0" smtClean="0"/>
              <a:t>Bojím se chodit ____ park.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3200" dirty="0" smtClean="0"/>
              <a:t>Nové auto stálo ____ domem.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3200" dirty="0" smtClean="0"/>
              <a:t>Dnes přišel ____ školy včas.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3200" dirty="0" smtClean="0"/>
              <a:t>Zdeněk si sedl hned ____ nás.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3200" dirty="0" smtClean="0"/>
              <a:t>Nikdy nesedej ____ kraj vozovky. 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746643"/>
          </a:xfrm>
        </p:spPr>
        <p:txBody>
          <a:bodyPr/>
          <a:lstStyle/>
          <a:p>
            <a:pPr>
              <a:buNone/>
            </a:pPr>
            <a:r>
              <a:rPr lang="cs-CZ" i="1" smtClean="0">
                <a:solidFill>
                  <a:srgbClr val="FF0000"/>
                </a:solidFill>
              </a:rPr>
              <a:t>Řešení.</a:t>
            </a:r>
            <a:endParaRPr lang="cs-CZ" i="1" dirty="0" smtClean="0">
              <a:solidFill>
                <a:srgbClr val="FF0000"/>
              </a:solidFill>
            </a:endParaRP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3200" dirty="0" smtClean="0"/>
              <a:t>Není </a:t>
            </a:r>
            <a:r>
              <a:rPr lang="cs-CZ" sz="3200" b="1" dirty="0" smtClean="0">
                <a:solidFill>
                  <a:srgbClr val="FF0000"/>
                </a:solidFill>
              </a:rPr>
              <a:t>u</a:t>
            </a:r>
            <a:r>
              <a:rPr lang="cs-CZ" sz="3200" dirty="0" smtClean="0"/>
              <a:t> vás náš Petr?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3200" dirty="0" smtClean="0"/>
              <a:t>Káně kroužilo </a:t>
            </a:r>
            <a:r>
              <a:rPr lang="cs-CZ" sz="3200" b="1" dirty="0" smtClean="0">
                <a:solidFill>
                  <a:srgbClr val="FF0000"/>
                </a:solidFill>
              </a:rPr>
              <a:t>nad</a:t>
            </a:r>
            <a:r>
              <a:rPr lang="cs-CZ" sz="3200" dirty="0" smtClean="0"/>
              <a:t> polem.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3200" dirty="0" smtClean="0"/>
              <a:t>Přijď si </a:t>
            </a:r>
            <a:r>
              <a:rPr lang="cs-CZ" sz="3200" b="1" dirty="0" smtClean="0">
                <a:solidFill>
                  <a:srgbClr val="FF0000"/>
                </a:solidFill>
              </a:rPr>
              <a:t>ke</a:t>
            </a:r>
            <a:r>
              <a:rPr lang="cs-CZ" sz="3200" dirty="0" smtClean="0"/>
              <a:t> mně </a:t>
            </a:r>
            <a:r>
              <a:rPr lang="cs-CZ" sz="3200" b="1" dirty="0" smtClean="0">
                <a:solidFill>
                  <a:srgbClr val="FF0000"/>
                </a:solidFill>
              </a:rPr>
              <a:t>pro </a:t>
            </a:r>
            <a:r>
              <a:rPr lang="cs-CZ" sz="3200" dirty="0" smtClean="0"/>
              <a:t>tu vázu.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3200" dirty="0" smtClean="0"/>
              <a:t>Vrátím se až </a:t>
            </a:r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r>
              <a:rPr lang="cs-CZ" sz="3200" dirty="0" smtClean="0"/>
              <a:t> pět hodin.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3200" dirty="0" smtClean="0"/>
              <a:t>Bojím se chodit </a:t>
            </a:r>
            <a:r>
              <a:rPr lang="cs-CZ" sz="3200" b="1" dirty="0" smtClean="0">
                <a:solidFill>
                  <a:srgbClr val="FF0000"/>
                </a:solidFill>
              </a:rPr>
              <a:t>přes</a:t>
            </a:r>
            <a:r>
              <a:rPr lang="cs-CZ" sz="3200" dirty="0" smtClean="0"/>
              <a:t> park.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3200" dirty="0" smtClean="0"/>
              <a:t>Nové auto stálo </a:t>
            </a:r>
            <a:r>
              <a:rPr lang="cs-CZ" sz="3200" b="1" dirty="0" smtClean="0">
                <a:solidFill>
                  <a:srgbClr val="FF0000"/>
                </a:solidFill>
              </a:rPr>
              <a:t>před</a:t>
            </a:r>
            <a:r>
              <a:rPr lang="cs-CZ" sz="3200" dirty="0" smtClean="0"/>
              <a:t> domem.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3200" dirty="0" smtClean="0"/>
              <a:t>Dnes přišel </a:t>
            </a:r>
            <a:r>
              <a:rPr lang="cs-CZ" sz="3200" b="1" dirty="0" smtClean="0">
                <a:solidFill>
                  <a:srgbClr val="FF0000"/>
                </a:solidFill>
              </a:rPr>
              <a:t>do</a:t>
            </a:r>
            <a:r>
              <a:rPr lang="cs-CZ" sz="3200" dirty="0" smtClean="0"/>
              <a:t> školy včas.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3200" dirty="0" smtClean="0"/>
              <a:t>Zdeněk si sedl hned </a:t>
            </a:r>
            <a:r>
              <a:rPr lang="cs-CZ" sz="3200" b="1" dirty="0" smtClean="0">
                <a:solidFill>
                  <a:srgbClr val="FF0000"/>
                </a:solidFill>
              </a:rPr>
              <a:t>vedle</a:t>
            </a:r>
            <a:r>
              <a:rPr lang="cs-CZ" sz="3200" dirty="0" smtClean="0"/>
              <a:t> nás.</a:t>
            </a:r>
          </a:p>
          <a:p>
            <a:pPr>
              <a:buClr>
                <a:schemeClr val="tx1"/>
              </a:buClr>
              <a:buFont typeface="Arial" pitchFamily="34" charset="0"/>
              <a:buChar char="•"/>
            </a:pPr>
            <a:r>
              <a:rPr lang="cs-CZ" sz="3200" dirty="0" smtClean="0"/>
              <a:t>Nikdy nesedej </a:t>
            </a:r>
            <a:r>
              <a:rPr lang="cs-CZ" sz="3200" b="1" dirty="0" smtClean="0">
                <a:solidFill>
                  <a:srgbClr val="FF0000"/>
                </a:solidFill>
              </a:rPr>
              <a:t>na</a:t>
            </a:r>
            <a:r>
              <a:rPr lang="cs-CZ" sz="3200" dirty="0" smtClean="0"/>
              <a:t> kraj vozovky. 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170579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dirty="0" smtClean="0"/>
              <a:t>               </a:t>
            </a:r>
            <a:r>
              <a:rPr lang="cs-CZ" sz="5800" dirty="0" smtClean="0"/>
              <a:t>komína, matkou, přáteli</a:t>
            </a:r>
            <a:r>
              <a:rPr lang="cs-CZ" sz="5800" smtClean="0"/>
              <a:t>, květů,</a:t>
            </a:r>
            <a:endParaRPr lang="cs-CZ" sz="5800" dirty="0" smtClean="0"/>
          </a:p>
          <a:p>
            <a:pPr>
              <a:buNone/>
            </a:pPr>
            <a:r>
              <a:rPr lang="cs-CZ" sz="5800" dirty="0" smtClean="0"/>
              <a:t>       papíru, města, křemene, jara, ledu,</a:t>
            </a:r>
          </a:p>
          <a:p>
            <a:pPr>
              <a:buNone/>
            </a:pPr>
            <a:r>
              <a:rPr lang="cs-CZ" sz="5800" dirty="0" smtClean="0"/>
              <a:t>       vodotryskem</a:t>
            </a:r>
            <a:r>
              <a:rPr lang="cs-CZ" sz="5800" smtClean="0"/>
              <a:t>, talíře, mísou, </a:t>
            </a:r>
            <a:r>
              <a:rPr lang="cs-CZ" sz="5800" dirty="0" smtClean="0"/>
              <a:t>okna</a:t>
            </a:r>
          </a:p>
          <a:p>
            <a:pPr>
              <a:buNone/>
            </a:pPr>
            <a:r>
              <a:rPr lang="cs-CZ" sz="5800" dirty="0" smtClean="0"/>
              <a:t>       </a:t>
            </a:r>
          </a:p>
          <a:p>
            <a:pPr>
              <a:buNone/>
            </a:pPr>
            <a:endParaRPr lang="cs-CZ" sz="4600" dirty="0" smtClean="0"/>
          </a:p>
          <a:p>
            <a:pPr>
              <a:buNone/>
            </a:pPr>
            <a:endParaRPr lang="cs-CZ" sz="4600" dirty="0" smtClean="0"/>
          </a:p>
          <a:p>
            <a:pPr>
              <a:buNone/>
            </a:pPr>
            <a:r>
              <a:rPr lang="cs-CZ" sz="5100" dirty="0" smtClean="0"/>
              <a:t>       </a:t>
            </a:r>
            <a:r>
              <a:rPr lang="cs-CZ" sz="5800" dirty="0" smtClean="0"/>
              <a:t>medem, domu, Karlem, zlata, oka,</a:t>
            </a:r>
          </a:p>
          <a:p>
            <a:pPr>
              <a:buNone/>
            </a:pPr>
            <a:r>
              <a:rPr lang="cs-CZ" sz="5800" smtClean="0"/>
              <a:t>      prací, </a:t>
            </a:r>
            <a:r>
              <a:rPr lang="cs-CZ" sz="5800" dirty="0" smtClean="0"/>
              <a:t>cukru, odvahou</a:t>
            </a:r>
            <a:r>
              <a:rPr lang="cs-CZ" sz="5800" smtClean="0"/>
              <a:t>, úsměvem,</a:t>
            </a:r>
            <a:endParaRPr lang="cs-CZ" sz="5800" dirty="0" smtClean="0"/>
          </a:p>
          <a:p>
            <a:pPr>
              <a:buNone/>
            </a:pPr>
            <a:r>
              <a:rPr lang="cs-CZ" sz="5800" smtClean="0"/>
              <a:t>      zrcadlem, dřeva, počítačem, darem </a:t>
            </a:r>
            <a:endParaRPr lang="cs-CZ" sz="5800" dirty="0" smtClean="0"/>
          </a:p>
          <a:p>
            <a:pPr>
              <a:buNone/>
            </a:pPr>
            <a:r>
              <a:rPr lang="cs-CZ" sz="5800" dirty="0" smtClean="0"/>
              <a:t>        </a:t>
            </a:r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r>
              <a:rPr lang="cs-CZ" sz="3200" dirty="0" smtClean="0"/>
              <a:t>      </a:t>
            </a:r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r>
              <a:rPr lang="cs-CZ" sz="2800" b="0" i="1" dirty="0" smtClean="0">
                <a:solidFill>
                  <a:srgbClr val="FF0000"/>
                </a:solidFill>
                <a:effectLst/>
              </a:rPr>
              <a:t>Označ slova, která nepatří k předložce.</a:t>
            </a:r>
            <a:endParaRPr lang="cs-CZ" sz="2800" b="0" i="1" dirty="0">
              <a:solidFill>
                <a:srgbClr val="FF0000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980728"/>
            <a:ext cx="7920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 smtClean="0">
                <a:solidFill>
                  <a:srgbClr val="FF0000"/>
                </a:solidFill>
              </a:rPr>
              <a:t>z</a:t>
            </a:r>
            <a:endParaRPr lang="cs-CZ" sz="7200" b="1" i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3284984"/>
            <a:ext cx="6887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 smtClean="0">
                <a:solidFill>
                  <a:srgbClr val="FF0000"/>
                </a:solidFill>
              </a:rPr>
              <a:t>s</a:t>
            </a:r>
            <a:endParaRPr lang="cs-CZ" sz="7200" b="1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170579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dirty="0" smtClean="0"/>
              <a:t>               </a:t>
            </a:r>
            <a:r>
              <a:rPr lang="cs-CZ" sz="5800" dirty="0" smtClean="0"/>
              <a:t>komína, </a:t>
            </a:r>
            <a:r>
              <a:rPr lang="cs-CZ" sz="5800" dirty="0" smtClean="0">
                <a:solidFill>
                  <a:srgbClr val="FF0000"/>
                </a:solidFill>
              </a:rPr>
              <a:t>matkou</a:t>
            </a:r>
            <a:r>
              <a:rPr lang="cs-CZ" sz="5800" dirty="0" smtClean="0"/>
              <a:t>, </a:t>
            </a:r>
            <a:r>
              <a:rPr lang="cs-CZ" sz="5800" dirty="0" smtClean="0">
                <a:solidFill>
                  <a:srgbClr val="FF0000"/>
                </a:solidFill>
              </a:rPr>
              <a:t>přáteli</a:t>
            </a:r>
            <a:r>
              <a:rPr lang="cs-CZ" sz="5800" smtClean="0"/>
              <a:t>, květů,</a:t>
            </a:r>
            <a:endParaRPr lang="cs-CZ" sz="5800" dirty="0" smtClean="0"/>
          </a:p>
          <a:p>
            <a:pPr>
              <a:buNone/>
            </a:pPr>
            <a:r>
              <a:rPr lang="cs-CZ" sz="5800" dirty="0" smtClean="0"/>
              <a:t>       papíru, města, křemene, jara, ledu,</a:t>
            </a:r>
          </a:p>
          <a:p>
            <a:pPr>
              <a:buNone/>
            </a:pPr>
            <a:r>
              <a:rPr lang="cs-CZ" sz="5800" dirty="0" smtClean="0"/>
              <a:t>       </a:t>
            </a:r>
            <a:r>
              <a:rPr lang="cs-CZ" sz="5800" dirty="0" smtClean="0">
                <a:solidFill>
                  <a:srgbClr val="FF0000"/>
                </a:solidFill>
              </a:rPr>
              <a:t>vodotryskem</a:t>
            </a:r>
            <a:r>
              <a:rPr lang="cs-CZ" sz="5800" smtClean="0"/>
              <a:t>, talíře, </a:t>
            </a:r>
            <a:r>
              <a:rPr lang="cs-CZ" sz="5800" smtClean="0">
                <a:solidFill>
                  <a:srgbClr val="FF0000"/>
                </a:solidFill>
              </a:rPr>
              <a:t>mísou</a:t>
            </a:r>
            <a:r>
              <a:rPr lang="cs-CZ" sz="5800" smtClean="0"/>
              <a:t>, </a:t>
            </a:r>
            <a:r>
              <a:rPr lang="cs-CZ" sz="5800" dirty="0" smtClean="0"/>
              <a:t>okna</a:t>
            </a:r>
          </a:p>
          <a:p>
            <a:pPr>
              <a:buNone/>
            </a:pPr>
            <a:r>
              <a:rPr lang="cs-CZ" sz="5800" dirty="0" smtClean="0"/>
              <a:t>       </a:t>
            </a:r>
          </a:p>
          <a:p>
            <a:pPr>
              <a:buNone/>
            </a:pPr>
            <a:endParaRPr lang="cs-CZ" sz="4600" dirty="0" smtClean="0"/>
          </a:p>
          <a:p>
            <a:pPr>
              <a:buNone/>
            </a:pPr>
            <a:endParaRPr lang="cs-CZ" sz="4600" dirty="0" smtClean="0"/>
          </a:p>
          <a:p>
            <a:pPr>
              <a:buNone/>
            </a:pPr>
            <a:r>
              <a:rPr lang="cs-CZ" sz="5100" dirty="0" smtClean="0"/>
              <a:t>       </a:t>
            </a:r>
            <a:r>
              <a:rPr lang="cs-CZ" sz="5800" dirty="0" smtClean="0"/>
              <a:t>medem, </a:t>
            </a:r>
            <a:r>
              <a:rPr lang="cs-CZ" sz="5800" dirty="0" smtClean="0">
                <a:solidFill>
                  <a:srgbClr val="FF0000"/>
                </a:solidFill>
              </a:rPr>
              <a:t>domu</a:t>
            </a:r>
            <a:r>
              <a:rPr lang="cs-CZ" sz="5800" dirty="0" smtClean="0"/>
              <a:t>, Karlem, </a:t>
            </a:r>
            <a:r>
              <a:rPr lang="cs-CZ" sz="5800" dirty="0" smtClean="0">
                <a:solidFill>
                  <a:srgbClr val="FF0000"/>
                </a:solidFill>
              </a:rPr>
              <a:t>zlata</a:t>
            </a:r>
            <a:r>
              <a:rPr lang="cs-CZ" sz="5800" dirty="0" smtClean="0"/>
              <a:t>, </a:t>
            </a:r>
            <a:r>
              <a:rPr lang="cs-CZ" sz="5800" dirty="0" smtClean="0">
                <a:solidFill>
                  <a:srgbClr val="FF0000"/>
                </a:solidFill>
              </a:rPr>
              <a:t>oka</a:t>
            </a:r>
            <a:r>
              <a:rPr lang="cs-CZ" sz="5800" dirty="0" smtClean="0"/>
              <a:t>,</a:t>
            </a:r>
          </a:p>
          <a:p>
            <a:pPr>
              <a:buNone/>
            </a:pPr>
            <a:r>
              <a:rPr lang="cs-CZ" sz="5800" smtClean="0"/>
              <a:t>      prací, </a:t>
            </a:r>
            <a:r>
              <a:rPr lang="cs-CZ" sz="5800" dirty="0" smtClean="0">
                <a:solidFill>
                  <a:srgbClr val="FF0000"/>
                </a:solidFill>
              </a:rPr>
              <a:t>cukru</a:t>
            </a:r>
            <a:r>
              <a:rPr lang="cs-CZ" sz="5800" dirty="0" smtClean="0"/>
              <a:t>, odvahou</a:t>
            </a:r>
            <a:r>
              <a:rPr lang="cs-CZ" sz="5800" smtClean="0"/>
              <a:t>, úsměvem,</a:t>
            </a:r>
            <a:endParaRPr lang="cs-CZ" sz="5800" dirty="0" smtClean="0"/>
          </a:p>
          <a:p>
            <a:pPr>
              <a:buNone/>
            </a:pPr>
            <a:r>
              <a:rPr lang="cs-CZ" sz="5800" smtClean="0"/>
              <a:t>      zrcadlem, </a:t>
            </a:r>
            <a:r>
              <a:rPr lang="cs-CZ" sz="5800" smtClean="0">
                <a:solidFill>
                  <a:srgbClr val="FF0000"/>
                </a:solidFill>
              </a:rPr>
              <a:t>dřeva</a:t>
            </a:r>
            <a:r>
              <a:rPr lang="cs-CZ" sz="5800" smtClean="0"/>
              <a:t>, počítačem, darem </a:t>
            </a:r>
            <a:endParaRPr lang="cs-CZ" sz="5800" dirty="0" smtClean="0"/>
          </a:p>
          <a:p>
            <a:pPr>
              <a:buNone/>
            </a:pPr>
            <a:r>
              <a:rPr lang="cs-CZ" sz="5800" dirty="0" smtClean="0"/>
              <a:t>        </a:t>
            </a:r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r>
              <a:rPr lang="cs-CZ" sz="3200" dirty="0" smtClean="0"/>
              <a:t>      </a:t>
            </a:r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r>
              <a:rPr lang="cs-CZ" sz="2800" b="0" i="1" dirty="0" smtClean="0">
                <a:solidFill>
                  <a:srgbClr val="FF0000"/>
                </a:solidFill>
                <a:effectLst/>
              </a:rPr>
              <a:t>Označ slova, která nepatří k předložce.</a:t>
            </a:r>
            <a:endParaRPr lang="cs-CZ" sz="2800" b="0" i="1" dirty="0">
              <a:solidFill>
                <a:srgbClr val="FF0000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980728"/>
            <a:ext cx="7920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 smtClean="0">
                <a:solidFill>
                  <a:srgbClr val="FF0000"/>
                </a:solidFill>
              </a:rPr>
              <a:t>z</a:t>
            </a:r>
            <a:endParaRPr lang="cs-CZ" sz="7200" b="1" i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3284984"/>
            <a:ext cx="6887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 smtClean="0">
                <a:solidFill>
                  <a:srgbClr val="FF0000"/>
                </a:solidFill>
              </a:rPr>
              <a:t>s</a:t>
            </a:r>
            <a:endParaRPr lang="cs-CZ" sz="7200" b="1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16623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3500" smtClean="0"/>
              <a:t>Zdroj:</a:t>
            </a:r>
          </a:p>
          <a:p>
            <a:pPr>
              <a:buNone/>
            </a:pPr>
            <a:r>
              <a:rPr lang="cs-CZ" sz="3500" smtClean="0"/>
              <a:t>Vlastní tvorba</a:t>
            </a:r>
          </a:p>
          <a:p>
            <a:pPr>
              <a:buNone/>
            </a:pPr>
            <a:r>
              <a:rPr lang="cs-CZ" sz="3500" smtClean="0"/>
              <a:t>Citace:</a:t>
            </a:r>
          </a:p>
          <a:p>
            <a:pPr>
              <a:buNone/>
            </a:pPr>
            <a:r>
              <a:rPr lang="cs-CZ" sz="3500" i="1" smtClean="0"/>
              <a:t>Základní mluvnice českého jazyka</a:t>
            </a:r>
            <a:r>
              <a:rPr lang="cs-CZ" sz="3500" smtClean="0"/>
              <a:t>. Praha: SPN pedagogické nakladatelství, akciová společnost, 2004. ISBN 80-7235-018-8.</a:t>
            </a:r>
          </a:p>
          <a:p>
            <a:pPr>
              <a:buNone/>
            </a:pPr>
            <a:r>
              <a:rPr lang="cs-CZ" sz="3500" smtClean="0"/>
              <a:t> </a:t>
            </a:r>
          </a:p>
          <a:p>
            <a:pPr>
              <a:buNone/>
            </a:pPr>
            <a:r>
              <a:rPr lang="cs-CZ" sz="3500" i="1" smtClean="0"/>
              <a:t>Klíč k češtině</a:t>
            </a:r>
            <a:r>
              <a:rPr lang="cs-CZ" sz="3500" smtClean="0"/>
              <a:t>: </a:t>
            </a:r>
            <a:r>
              <a:rPr lang="cs-CZ" sz="3500" i="1" smtClean="0"/>
              <a:t>aneb Na češtinu od lesa</a:t>
            </a:r>
            <a:r>
              <a:rPr lang="cs-CZ" sz="3500" smtClean="0"/>
              <a:t>. Praha: Albatros nakladatelství, a. s., právní nástupce, 2005. ISBN 80-00-01593-5. </a:t>
            </a:r>
          </a:p>
          <a:p>
            <a:pPr>
              <a:buNone/>
            </a:pPr>
            <a:r>
              <a:rPr lang="cs-CZ" sz="3500" smtClean="0"/>
              <a:t> </a:t>
            </a:r>
          </a:p>
          <a:p>
            <a:pPr>
              <a:buNone/>
            </a:pPr>
            <a:endParaRPr lang="cs-CZ" i="1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04665"/>
            <a:ext cx="8229600" cy="5328592"/>
          </a:xfrm>
        </p:spPr>
        <p:txBody>
          <a:bodyPr/>
          <a:lstStyle/>
          <a:p>
            <a:pPr>
              <a:buNone/>
            </a:pPr>
            <a:r>
              <a:rPr lang="cs-CZ" sz="3200" i="1" smtClean="0"/>
              <a:t>Český jazyk</a:t>
            </a:r>
            <a:r>
              <a:rPr lang="cs-CZ" sz="3200" smtClean="0"/>
              <a:t>: </a:t>
            </a:r>
            <a:r>
              <a:rPr lang="cs-CZ" sz="3200" i="1" smtClean="0"/>
              <a:t>Přehled učiva základní školy</a:t>
            </a:r>
            <a:r>
              <a:rPr lang="cs-CZ" sz="3200" smtClean="0"/>
              <a:t>. Praha: Nakladatelství Fortuna, 2000. ISBN 80-7168-527-5.</a:t>
            </a:r>
          </a:p>
          <a:p>
            <a:pPr>
              <a:buNone/>
            </a:pPr>
            <a:endParaRPr lang="cs-CZ" sz="3200" smtClean="0"/>
          </a:p>
          <a:p>
            <a:pPr>
              <a:buNone/>
            </a:pPr>
            <a:r>
              <a:rPr lang="cs-CZ" sz="3200" smtClean="0"/>
              <a:t>Anotace:</a:t>
            </a:r>
          </a:p>
          <a:p>
            <a:pPr>
              <a:buNone/>
            </a:pPr>
            <a:r>
              <a:rPr lang="cs-CZ" sz="3200" smtClean="0"/>
              <a:t>Žáci se seznámí s druhy předložek. Získají ucelený přehled. Do vět dokáží doplnit předložky a označit podstatná jména, která se nepojí s danou předložkou.</a:t>
            </a:r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268</TotalTime>
  <Words>584</Words>
  <Application>Microsoft Office PowerPoint</Application>
  <PresentationFormat>Předvádění na obrazovce (4:3)</PresentationFormat>
  <Paragraphs>113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Shluk</vt:lpstr>
      <vt:lpstr>Prezentace aplikace PowerPoint</vt:lpstr>
      <vt:lpstr>PŘEDLOŽKY</vt:lpstr>
      <vt:lpstr>Prezentace aplikace PowerPoint</vt:lpstr>
      <vt:lpstr>Předložky původní</vt:lpstr>
      <vt:lpstr>Předložky nepůvodní</vt:lpstr>
      <vt:lpstr>Prezentace aplikace PowerPoint</vt:lpstr>
      <vt:lpstr>Prezentace aplikace PowerPoint</vt:lpstr>
      <vt:lpstr>Prezentace aplikace PowerPoint</vt:lpstr>
      <vt:lpstr>Označ slova, která nepatří k předložce.</vt:lpstr>
      <vt:lpstr>Označ slova, která nepatří k předložce.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Langerová</dc:creator>
  <cp:lastModifiedBy>Vesna202261</cp:lastModifiedBy>
  <cp:revision>26</cp:revision>
  <dcterms:created xsi:type="dcterms:W3CDTF">2012-01-12T15:01:10Z</dcterms:created>
  <dcterms:modified xsi:type="dcterms:W3CDTF">2012-02-27T10:46:51Z</dcterms:modified>
</cp:coreProperties>
</file>